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verage"/>
      <p:regular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swald-regular.fntdata"/><Relationship Id="rId16"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bb0d7c197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bb0d7c197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bb0d7c19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bb0d7c19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bb0d7c197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bb0d7c19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bb0d7c19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bb0d7c19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bb0d7c197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bb0d7c19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bb0d7c197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bb0d7c197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bb0d7c19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bb0d7c19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bb0d7c197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bb0d7c197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bb0d7c197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dbb0d7c197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geeksforgeeks.org/avl-tree-set-1-insertion/" TargetMode="External"/><Relationship Id="rId4" Type="http://schemas.openxmlformats.org/officeDocument/2006/relationships/hyperlink" Target="https://www.geeksforgeeks.org/avl-tree-set-2-dele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Week 17</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AVL Trees - Balanced Binary Trees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https://www.geeksforgeeks.org/avl-tree-set-1-insertion/</a:t>
            </a:r>
            <a:r>
              <a:rPr lang="en"/>
              <a:t> </a:t>
            </a:r>
            <a:endParaRPr/>
          </a:p>
          <a:p>
            <a:pPr indent="0" lvl="0" marL="0" rtl="0" algn="l">
              <a:spcBef>
                <a:spcPts val="1200"/>
              </a:spcBef>
              <a:spcAft>
                <a:spcPts val="1200"/>
              </a:spcAft>
              <a:buNone/>
            </a:pPr>
            <a:r>
              <a:rPr lang="en" u="sng">
                <a:solidFill>
                  <a:schemeClr val="hlink"/>
                </a:solidFill>
                <a:hlinkClick r:id="rId4"/>
              </a:rPr>
              <a:t>https://www.geeksforgeeks.org/avl-tree-set-2-deletion/</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Issue</a:t>
            </a:r>
            <a:endParaRPr/>
          </a:p>
        </p:txBody>
      </p:sp>
      <p:sp>
        <p:nvSpPr>
          <p:cNvPr id="66" name="Google Shape;66;p14"/>
          <p:cNvSpPr txBox="1"/>
          <p:nvPr>
            <p:ph idx="1" type="body"/>
          </p:nvPr>
        </p:nvSpPr>
        <p:spPr>
          <a:xfrm>
            <a:off x="4301825" y="1152475"/>
            <a:ext cx="4530600" cy="25275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a:t>Normal binary trees can result in linear search times</a:t>
            </a:r>
            <a:endParaRPr/>
          </a:p>
          <a:p>
            <a:pPr indent="-342900" lvl="0" marL="457200" rtl="0" algn="l">
              <a:spcBef>
                <a:spcPts val="0"/>
              </a:spcBef>
              <a:spcAft>
                <a:spcPts val="0"/>
              </a:spcAft>
              <a:buSzPts val="1800"/>
              <a:buChar char="●"/>
            </a:pPr>
            <a:r>
              <a:rPr lang="en"/>
              <a:t>Different</a:t>
            </a:r>
            <a:r>
              <a:rPr lang="en"/>
              <a:t> insertion orders changes the efficiency of searches</a:t>
            </a:r>
            <a:endParaRPr/>
          </a:p>
          <a:p>
            <a:pPr indent="-342900" lvl="0" marL="457200" rtl="0" algn="l">
              <a:spcBef>
                <a:spcPts val="0"/>
              </a:spcBef>
              <a:spcAft>
                <a:spcPts val="0"/>
              </a:spcAft>
              <a:buSzPts val="1800"/>
              <a:buChar char="●"/>
            </a:pPr>
            <a:r>
              <a:rPr lang="en"/>
              <a:t>Search time is h where h is the height of the tree</a:t>
            </a:r>
            <a:endParaRPr/>
          </a:p>
          <a:p>
            <a:pPr indent="0" lvl="0" marL="0" rtl="0" algn="l">
              <a:spcBef>
                <a:spcPts val="1200"/>
              </a:spcBef>
              <a:spcAft>
                <a:spcPts val="1200"/>
              </a:spcAft>
              <a:buNone/>
            </a:pPr>
            <a:r>
              <a:t/>
            </a:r>
            <a:endParaRPr/>
          </a:p>
        </p:txBody>
      </p:sp>
      <p:pic>
        <p:nvPicPr>
          <p:cNvPr id="67" name="Google Shape;67;p14"/>
          <p:cNvPicPr preferRelativeResize="0"/>
          <p:nvPr/>
        </p:nvPicPr>
        <p:blipFill>
          <a:blip r:embed="rId3">
            <a:alphaModFix/>
          </a:blip>
          <a:stretch>
            <a:fillRect/>
          </a:stretch>
        </p:blipFill>
        <p:spPr>
          <a:xfrm>
            <a:off x="311700" y="1299438"/>
            <a:ext cx="4163301" cy="31224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AVL Trees</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AVL trees maintain an efficient search time by maintaining </a:t>
            </a:r>
            <a:r>
              <a:rPr lang="en"/>
              <a:t>the</a:t>
            </a:r>
            <a:r>
              <a:rPr lang="en"/>
              <a:t> fact that left and right subtrees never have a different in height greater than 1.</a:t>
            </a:r>
            <a:endParaRPr/>
          </a:p>
          <a:p>
            <a:pPr indent="0" lvl="0" marL="0" rtl="0" algn="l">
              <a:spcBef>
                <a:spcPts val="1200"/>
              </a:spcBef>
              <a:spcAft>
                <a:spcPts val="1200"/>
              </a:spcAft>
              <a:buNone/>
            </a:pPr>
            <a:r>
              <a:rPr lang="en"/>
              <a:t>Maintaining this fact means that search time will always be log(n). However, it is difficult to keep this true.</a:t>
            </a:r>
            <a:endParaRPr/>
          </a:p>
        </p:txBody>
      </p:sp>
      <p:pic>
        <p:nvPicPr>
          <p:cNvPr id="74" name="Google Shape;74;p15"/>
          <p:cNvPicPr preferRelativeResize="0"/>
          <p:nvPr/>
        </p:nvPicPr>
        <p:blipFill>
          <a:blip r:embed="rId3">
            <a:alphaModFix/>
          </a:blip>
          <a:stretch>
            <a:fillRect/>
          </a:stretch>
        </p:blipFill>
        <p:spPr>
          <a:xfrm>
            <a:off x="505275" y="3034177"/>
            <a:ext cx="2431434" cy="1756396"/>
          </a:xfrm>
          <a:prstGeom prst="rect">
            <a:avLst/>
          </a:prstGeom>
          <a:noFill/>
          <a:ln>
            <a:noFill/>
          </a:ln>
        </p:spPr>
      </p:pic>
      <p:pic>
        <p:nvPicPr>
          <p:cNvPr id="75" name="Google Shape;75;p15"/>
          <p:cNvPicPr preferRelativeResize="0"/>
          <p:nvPr/>
        </p:nvPicPr>
        <p:blipFill>
          <a:blip r:embed="rId4">
            <a:alphaModFix/>
          </a:blip>
          <a:stretch>
            <a:fillRect/>
          </a:stretch>
        </p:blipFill>
        <p:spPr>
          <a:xfrm>
            <a:off x="3461559" y="3034172"/>
            <a:ext cx="2658690" cy="172478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p:nvPr/>
        </p:nvSpPr>
        <p:spPr>
          <a:xfrm>
            <a:off x="6213775" y="571509"/>
            <a:ext cx="2763900" cy="422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Insertion and Rotation</a:t>
            </a:r>
            <a:endParaRPr/>
          </a:p>
        </p:txBody>
      </p:sp>
      <p:sp>
        <p:nvSpPr>
          <p:cNvPr id="82" name="Google Shape;82;p16"/>
          <p:cNvSpPr txBox="1"/>
          <p:nvPr>
            <p:ph idx="1" type="body"/>
          </p:nvPr>
        </p:nvSpPr>
        <p:spPr>
          <a:xfrm>
            <a:off x="311700" y="1152475"/>
            <a:ext cx="5195400" cy="3595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600"/>
              <a:t>The invariant of AVL Trees is maintained using rotations around nodes. If we assume that the AVL Tree is normally balanced, then an imbalance only occurs during an insertion or deletion of a node.</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rPr lang="en" sz="1600"/>
              <a:t>Only one or two rotations are required for the tree to return to balanced</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rPr lang="en" sz="1600"/>
              <a:t>There are 4 cases where an insertion causes an imbalance in a node.</a:t>
            </a:r>
            <a:endParaRPr sz="1600"/>
          </a:p>
        </p:txBody>
      </p:sp>
      <p:pic>
        <p:nvPicPr>
          <p:cNvPr id="83" name="Google Shape;83;p16"/>
          <p:cNvPicPr preferRelativeResize="0"/>
          <p:nvPr/>
        </p:nvPicPr>
        <p:blipFill>
          <a:blip r:embed="rId3">
            <a:alphaModFix/>
          </a:blip>
          <a:stretch>
            <a:fillRect/>
          </a:stretch>
        </p:blipFill>
        <p:spPr>
          <a:xfrm>
            <a:off x="6339448" y="675418"/>
            <a:ext cx="2524025" cy="40348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Insertion Example LL</a:t>
            </a:r>
            <a:endParaRPr/>
          </a:p>
        </p:txBody>
      </p:sp>
      <p:pic>
        <p:nvPicPr>
          <p:cNvPr id="89" name="Google Shape;89;p17"/>
          <p:cNvPicPr preferRelativeResize="0"/>
          <p:nvPr/>
        </p:nvPicPr>
        <p:blipFill rotWithShape="1">
          <a:blip r:embed="rId3">
            <a:alphaModFix/>
          </a:blip>
          <a:srcRect b="0" l="0" r="13277" t="0"/>
          <a:stretch/>
        </p:blipFill>
        <p:spPr>
          <a:xfrm>
            <a:off x="311700" y="1128575"/>
            <a:ext cx="5704626" cy="3635552"/>
          </a:xfrm>
          <a:prstGeom prst="rect">
            <a:avLst/>
          </a:prstGeom>
          <a:noFill/>
          <a:ln>
            <a:noFill/>
          </a:ln>
        </p:spPr>
      </p:pic>
      <p:sp>
        <p:nvSpPr>
          <p:cNvPr id="90" name="Google Shape;90;p17"/>
          <p:cNvSpPr txBox="1"/>
          <p:nvPr>
            <p:ph idx="1" type="body"/>
          </p:nvPr>
        </p:nvSpPr>
        <p:spPr>
          <a:xfrm>
            <a:off x="6016325" y="1146050"/>
            <a:ext cx="2774400" cy="2696700"/>
          </a:xfrm>
          <a:prstGeom prst="rect">
            <a:avLst/>
          </a:prstGeom>
        </p:spPr>
        <p:txBody>
          <a:bodyPr anchorCtr="0" anchor="t" bIns="91425" lIns="91425" spcFirstLastPara="1" rIns="91425" wrap="square" tIns="91425">
            <a:spAutoFit/>
          </a:bodyPr>
          <a:lstStyle/>
          <a:p>
            <a:pPr indent="-330200" lvl="0" marL="457200" rtl="0" algn="l">
              <a:spcBef>
                <a:spcPts val="0"/>
              </a:spcBef>
              <a:spcAft>
                <a:spcPts val="0"/>
              </a:spcAft>
              <a:buSzPts val="1600"/>
              <a:buAutoNum type="arabicPeriod"/>
            </a:pPr>
            <a:r>
              <a:rPr lang="en" sz="1600"/>
              <a:t>Insert node like normal in binary trees.</a:t>
            </a:r>
            <a:endParaRPr sz="1600"/>
          </a:p>
          <a:p>
            <a:pPr indent="-330200" lvl="0" marL="457200" rtl="0" algn="l">
              <a:spcBef>
                <a:spcPts val="0"/>
              </a:spcBef>
              <a:spcAft>
                <a:spcPts val="0"/>
              </a:spcAft>
              <a:buSzPts val="1600"/>
              <a:buAutoNum type="arabicPeriod"/>
            </a:pPr>
            <a:r>
              <a:rPr lang="en" sz="1600"/>
              <a:t>Go up the tree and fix the node where an imbalance occurs if any</a:t>
            </a:r>
            <a:endParaRPr sz="1600"/>
          </a:p>
          <a:p>
            <a:pPr indent="-330200" lvl="0" marL="457200" rtl="0" algn="l">
              <a:spcBef>
                <a:spcPts val="0"/>
              </a:spcBef>
              <a:spcAft>
                <a:spcPts val="0"/>
              </a:spcAft>
              <a:buSzPts val="1600"/>
              <a:buAutoNum type="arabicPeriod"/>
            </a:pPr>
            <a:r>
              <a:rPr lang="en" sz="1600"/>
              <a:t>Choose left-left since the path from the </a:t>
            </a:r>
            <a:r>
              <a:rPr lang="en" sz="1600"/>
              <a:t>imbalance</a:t>
            </a:r>
            <a:r>
              <a:rPr lang="en" sz="1600"/>
              <a:t> node to inserted node starts with left then left</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Insertion Example LR</a:t>
            </a:r>
            <a:endParaRPr/>
          </a:p>
        </p:txBody>
      </p:sp>
      <p:pic>
        <p:nvPicPr>
          <p:cNvPr id="96" name="Google Shape;96;p18"/>
          <p:cNvPicPr preferRelativeResize="0"/>
          <p:nvPr/>
        </p:nvPicPr>
        <p:blipFill>
          <a:blip r:embed="rId3">
            <a:alphaModFix/>
          </a:blip>
          <a:stretch>
            <a:fillRect/>
          </a:stretch>
        </p:blipFill>
        <p:spPr>
          <a:xfrm>
            <a:off x="401800" y="1128557"/>
            <a:ext cx="4840625" cy="36304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Insertion Example RR</a:t>
            </a:r>
            <a:endParaRPr/>
          </a:p>
        </p:txBody>
      </p:sp>
      <p:pic>
        <p:nvPicPr>
          <p:cNvPr id="102" name="Google Shape;102;p19"/>
          <p:cNvPicPr preferRelativeResize="0"/>
          <p:nvPr/>
        </p:nvPicPr>
        <p:blipFill>
          <a:blip r:embed="rId3">
            <a:alphaModFix/>
          </a:blip>
          <a:stretch>
            <a:fillRect/>
          </a:stretch>
        </p:blipFill>
        <p:spPr>
          <a:xfrm>
            <a:off x="152400" y="1170125"/>
            <a:ext cx="5094634"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Insertion Example RL</a:t>
            </a:r>
            <a:endParaRPr/>
          </a:p>
        </p:txBody>
      </p:sp>
      <p:pic>
        <p:nvPicPr>
          <p:cNvPr id="108" name="Google Shape;108;p20"/>
          <p:cNvPicPr preferRelativeResize="0"/>
          <p:nvPr/>
        </p:nvPicPr>
        <p:blipFill>
          <a:blip r:embed="rId3">
            <a:alphaModFix/>
          </a:blip>
          <a:stretch>
            <a:fillRect/>
          </a:stretch>
        </p:blipFill>
        <p:spPr>
          <a:xfrm>
            <a:off x="152400" y="1170125"/>
            <a:ext cx="5094634"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Deletion and Rotation</a:t>
            </a:r>
            <a:endParaRPr/>
          </a:p>
        </p:txBody>
      </p:sp>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Deleting a node in an AVL Tree also requires rotations to maintain balance. However, it is possible for many more rotations to be required (log(n) rotations posible).</a:t>
            </a:r>
            <a:endParaRPr sz="1400"/>
          </a:p>
          <a:p>
            <a:pPr indent="0" lvl="0" marL="0" rtl="0" algn="l">
              <a:spcBef>
                <a:spcPts val="1200"/>
              </a:spcBef>
              <a:spcAft>
                <a:spcPts val="1200"/>
              </a:spcAft>
              <a:buNone/>
            </a:pPr>
            <a:r>
              <a:rPr lang="en" sz="1400"/>
              <a:t>Similar to insertion, begin by regular deletion in a binary tree. Then we go up the tree and find the unbalanced node. We determine which rotation to use based on the path from the </a:t>
            </a:r>
            <a:r>
              <a:rPr lang="en" sz="1400"/>
              <a:t>imbalance</a:t>
            </a:r>
            <a:r>
              <a:rPr lang="en" sz="1400"/>
              <a:t> node to the deleted node.</a:t>
            </a:r>
            <a:endParaRPr sz="1400"/>
          </a:p>
        </p:txBody>
      </p:sp>
      <p:pic>
        <p:nvPicPr>
          <p:cNvPr id="115" name="Google Shape;115;p21"/>
          <p:cNvPicPr preferRelativeResize="0"/>
          <p:nvPr/>
        </p:nvPicPr>
        <p:blipFill>
          <a:blip r:embed="rId3">
            <a:alphaModFix/>
          </a:blip>
          <a:stretch>
            <a:fillRect/>
          </a:stretch>
        </p:blipFill>
        <p:spPr>
          <a:xfrm>
            <a:off x="346375" y="2855020"/>
            <a:ext cx="5787726" cy="1965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