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14"/>
  </p:notesMasterIdLst>
  <p:sldIdLst>
    <p:sldId id="256" r:id="rId3"/>
    <p:sldId id="258" r:id="rId4"/>
    <p:sldId id="260" r:id="rId5"/>
    <p:sldId id="364" r:id="rId6"/>
    <p:sldId id="368" r:id="rId7"/>
    <p:sldId id="365" r:id="rId8"/>
    <p:sldId id="366" r:id="rId9"/>
    <p:sldId id="369" r:id="rId10"/>
    <p:sldId id="352" r:id="rId11"/>
    <p:sldId id="325" r:id="rId12"/>
    <p:sldId id="348" r:id="rId13"/>
  </p:sldIdLst>
  <p:sldSz cx="9144000" cy="5143500" type="screen16x9"/>
  <p:notesSz cx="6858000" cy="9144000"/>
  <p:embeddedFontLst>
    <p:embeddedFont>
      <p:font typeface="Aldhabi" pitchFamily="2" charset="-78"/>
      <p:regular r:id="rId15"/>
    </p:embeddedFont>
    <p:embeddedFont>
      <p:font typeface="Hammersmith One" panose="02010703030501060504" pitchFamily="2" charset="77"/>
      <p:regular r:id="rId16"/>
      <p:bold r:id="rId17"/>
      <p:italic r:id="rId18"/>
      <p:boldItalic r:id="rId19"/>
    </p:embeddedFont>
    <p:embeddedFont>
      <p:font typeface="Proxima Nova" panose="020F0502020204030204" pitchFamily="34" charset="0"/>
      <p:regular r:id="rId20"/>
      <p:bold r:id="rId21"/>
      <p:italic r:id="rId22"/>
      <p:boldItalic r:id="rId23"/>
    </p:embeddedFont>
    <p:embeddedFont>
      <p:font typeface="Proxima Nova Semibold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B8010-4466-9844-B732-3ED838136A80}" v="208" dt="2021-07-03T21:38:35.419"/>
    <p1510:client id="{759A21F4-89E0-4A0F-B92C-4C9A32906E82}" v="2" dt="2021-07-03T21:08:11.834"/>
  </p1510:revLst>
</p1510:revInfo>
</file>

<file path=ppt/tableStyles.xml><?xml version="1.0" encoding="utf-8"?>
<a:tblStyleLst xmlns:a="http://schemas.openxmlformats.org/drawingml/2006/main" def="{A274E37D-B88A-474A-B31F-8B5396AF159A}">
  <a:tblStyle styleId="{A274E37D-B88A-474A-B31F-8B5396AF1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512310-A15F-4299-99BA-E139673D3AC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88862-57AB-445B-ADCD-3707B4F2A2D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B2567-3695-495E-8A36-2DF533A0AD3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F05F7E-6FE7-4F9C-BC62-12F18693189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4C55DE-7AE6-4AD1-BE2A-52D26C8A1B0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607"/>
  </p:normalViewPr>
  <p:slideViewPr>
    <p:cSldViewPr snapToGrid="0" snapToObjects="1">
      <p:cViewPr varScale="1">
        <p:scale>
          <a:sx n="141" d="100"/>
          <a:sy n="141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this video from minute 8:00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=IbE0tbjy6JQ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0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" name="Google Shape;13111;gc6a01074ef_0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2" name="Google Shape;13112;gc6a01074ef_0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9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2210684" y="1155543"/>
            <a:ext cx="4722632" cy="1602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Week – III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Exploratory Data Analysis &amp; Feature Engineering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01613" y="2696018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ML Bootcamp 2021</a:t>
            </a:r>
            <a:endParaRPr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9997F5-1AE6-6544-828D-379BD8F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22" y="3430926"/>
            <a:ext cx="1551972" cy="1551972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C86CBEA-8661-E04B-A0D5-504DF6FE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38" y="3865830"/>
            <a:ext cx="3596359" cy="594598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41B46-4F17-B34E-8D95-543348C5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" y="3965596"/>
            <a:ext cx="3211651" cy="494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6D59F-064B-524B-B56F-FC94B5F55420}"/>
              </a:ext>
            </a:extLst>
          </p:cNvPr>
          <p:cNvSpPr txBox="1"/>
          <p:nvPr/>
        </p:nvSpPr>
        <p:spPr>
          <a:xfrm>
            <a:off x="72427" y="4760794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18" y="2313081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4" name="Google Shape;13114;p1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6757489" y="1940368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CA" dirty="0"/>
              <a:t>Building features based on you domain knowledge</a:t>
            </a:r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171342" y="3327577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think about what kind of exploration I need to do?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122150" y="14078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What &amp; Why EDA?</a:t>
            </a:r>
            <a:endParaRPr sz="1600"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712415" y="2961040"/>
            <a:ext cx="218728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Common packages available for FE</a:t>
            </a:r>
            <a:endParaRPr sz="1600" dirty="0"/>
          </a:p>
        </p:txBody>
      </p:sp>
      <p:sp>
        <p:nvSpPr>
          <p:cNvPr id="1337" name="Google Shape;1337;p56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191551" y="2797720"/>
            <a:ext cx="1566730" cy="55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How to actually do it?</a:t>
            </a:r>
            <a:endParaRPr sz="16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6739179" y="14078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Hand-crafted features</a:t>
            </a:r>
            <a:endParaRPr sz="1600"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12737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can’t I just run </a:t>
            </a:r>
            <a:r>
              <a:rPr lang="en" dirty="0" err="1"/>
              <a:t>model.fit</a:t>
            </a:r>
            <a:r>
              <a:rPr lang="en" dirty="0"/>
              <a:t>() and be done with it?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3665380" y="3438738"/>
            <a:ext cx="2440779" cy="11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Available libraries for automatic feature engineering</a:t>
            </a:r>
            <a:endParaRPr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28450" y="14510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143175" y="29639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3" name="Google Shape;1343;p56">
            <a:hlinkClick r:id="rId3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28450" y="28675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092584" y="14131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731527" y="2969668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Hands-on </a:t>
            </a:r>
            <a:endParaRPr sz="1600"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713217" y="3365246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start practicing!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42779" y="299569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530056C-E8B1-D343-9C15-52B4490D58A2}"/>
              </a:ext>
            </a:extLst>
          </p:cNvPr>
          <p:cNvSpPr txBox="1">
            <a:spLocks/>
          </p:cNvSpPr>
          <p:nvPr/>
        </p:nvSpPr>
        <p:spPr>
          <a:xfrm>
            <a:off x="3593631" y="1407853"/>
            <a:ext cx="2916927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CA" sz="1600" dirty="0"/>
              <a:t>Feature Engineering</a:t>
            </a:r>
          </a:p>
        </p:txBody>
      </p:sp>
      <p:sp>
        <p:nvSpPr>
          <p:cNvPr id="19" name="Google Shape;1339;p56">
            <a:extLst>
              <a:ext uri="{FF2B5EF4-FFF2-40B4-BE49-F238E27FC236}">
                <a16:creationId xmlns:a16="http://schemas.microsoft.com/office/drawing/2014/main" id="{6EA05069-1A30-A04D-B7DC-61CD3A54559F}"/>
              </a:ext>
            </a:extLst>
          </p:cNvPr>
          <p:cNvSpPr txBox="1">
            <a:spLocks/>
          </p:cNvSpPr>
          <p:nvPr/>
        </p:nvSpPr>
        <p:spPr>
          <a:xfrm>
            <a:off x="3670207" y="1768420"/>
            <a:ext cx="2412896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CA" dirty="0"/>
              <a:t>Features, features and more features…..that’s how you improve your model</a:t>
            </a:r>
          </a:p>
        </p:txBody>
      </p:sp>
      <p:sp>
        <p:nvSpPr>
          <p:cNvPr id="20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11ACF881-D5C3-864B-8AF7-580019BB8DB9}"/>
              </a:ext>
            </a:extLst>
          </p:cNvPr>
          <p:cNvSpPr txBox="1">
            <a:spLocks/>
          </p:cNvSpPr>
          <p:nvPr/>
        </p:nvSpPr>
        <p:spPr>
          <a:xfrm>
            <a:off x="3087290" y="145105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1C252-BAB1-1646-9764-17DA27E23526}"/>
              </a:ext>
            </a:extLst>
          </p:cNvPr>
          <p:cNvSpPr txBox="1"/>
          <p:nvPr/>
        </p:nvSpPr>
        <p:spPr>
          <a:xfrm>
            <a:off x="1262616" y="4808842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812919" y="15344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613581" y="519956"/>
            <a:ext cx="7717500" cy="431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lnSpc>
                <a:spcPct val="100000"/>
              </a:lnSpc>
              <a:buClr>
                <a:srgbClr val="A0A299"/>
              </a:buClr>
              <a:buSzPts val="1600"/>
              <a:buNone/>
            </a:pPr>
            <a:endParaRPr lang="en-US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Just as the title says, it is all about exploring your data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You will have lots of data: numerical, categorical, text etc.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Each data needs to be explored in a different way based on the type of the data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solidFill>
                <a:srgbClr val="40474B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E6C1-59B2-814B-82A0-5EC46751AA91}"/>
              </a:ext>
            </a:extLst>
          </p:cNvPr>
          <p:cNvSpPr txBox="1"/>
          <p:nvPr/>
        </p:nvSpPr>
        <p:spPr>
          <a:xfrm>
            <a:off x="1475925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0607E3FC-8508-1146-ABE6-10B6F463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98" y="1976449"/>
            <a:ext cx="6234097" cy="278439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1FACED-2F4F-014A-8837-6083B4F9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060" y="1912155"/>
            <a:ext cx="6234097" cy="2848693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3A166D4-8802-1B40-9C24-6EF34431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812" y="2036617"/>
            <a:ext cx="5838385" cy="2586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D2C-B211-B54F-AD25-C090A21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is about creating a story…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8A2B8-E928-4347-A1B7-79099B414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Exploring the data is all about asking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You need to investigate and “Explore”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For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How many people survived/didn’t survive?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Pclass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Is there a relationship between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Pclass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and Survived?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How is age related to the survival rate?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These questions help us move on to the task of 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31482-0105-5449-AF0C-EAAFA52C2B85}"/>
              </a:ext>
            </a:extLst>
          </p:cNvPr>
          <p:cNvSpPr txBox="1"/>
          <p:nvPr/>
        </p:nvSpPr>
        <p:spPr>
          <a:xfrm>
            <a:off x="1475925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2EB-668D-3B43-821D-FAC0A943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69925"/>
            <a:ext cx="7717500" cy="541500"/>
          </a:xfrm>
        </p:spPr>
        <p:txBody>
          <a:bodyPr/>
          <a:lstStyle/>
          <a:p>
            <a:r>
              <a:rPr lang="en-US" dirty="0"/>
              <a:t>Dimensionality Reduction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CA34-6A0B-8B4E-A761-ADA48481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711425"/>
            <a:ext cx="7717500" cy="42621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 data that we collect usually has large number of columns. Each column is called a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Visualizing beyond 3D is beyond the scope of any human being as of today. Hence, we resort to visualizing data in 1,2 or 3D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Dimensionality reduction allows us to better understand very high dimensional data and helps us deal with the issue of “Curse of Dimensionality”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68621-FC47-FB48-BA0E-FA5DF59D1286}"/>
              </a:ext>
            </a:extLst>
          </p:cNvPr>
          <p:cNvSpPr txBox="1"/>
          <p:nvPr/>
        </p:nvSpPr>
        <p:spPr>
          <a:xfrm>
            <a:off x="1475925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A21-CD28-1740-8763-8597E6C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88444"/>
            <a:ext cx="7717500" cy="5415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7A43D-2083-374B-B3C4-BBB14C89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04" y="629944"/>
            <a:ext cx="7717500" cy="42621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”Features” are nothing but the characteristics that define your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For example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Height, weight, age are three features that describe a human being or an animal.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Number of pages, color, paperback or hardcover are features that describe a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Curse of dimensionality is one reason for Feature Engineering or Dimensionality Reduction</a:t>
            </a:r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1057F58E-CFCC-1F43-93E3-8ECA5FE6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22" y="2571750"/>
            <a:ext cx="1761487" cy="1758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80D60-A2BC-F745-891B-AD919444C496}"/>
              </a:ext>
            </a:extLst>
          </p:cNvPr>
          <p:cNvSpPr txBox="1"/>
          <p:nvPr/>
        </p:nvSpPr>
        <p:spPr>
          <a:xfrm>
            <a:off x="5441132" y="2761019"/>
            <a:ext cx="2616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dhabi" panose="020F0502020204030204" pitchFamily="34" charset="0"/>
                <a:cs typeface="Aldhabi" panose="020F0502020204030204" pitchFamily="34" charset="0"/>
              </a:rPr>
              <a:t>The earphones that I purchased were working very well at first but later stopped working completely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828753-A20B-974A-8A9F-7F707E428861}"/>
              </a:ext>
            </a:extLst>
          </p:cNvPr>
          <p:cNvSpPr txBox="1">
            <a:spLocks/>
          </p:cNvSpPr>
          <p:nvPr/>
        </p:nvSpPr>
        <p:spPr>
          <a:xfrm>
            <a:off x="1512154" y="1948769"/>
            <a:ext cx="2330224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2000" dirty="0"/>
              <a:t>Sample Image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296F82-0B8B-A24F-A4CC-642F1A636B50}"/>
              </a:ext>
            </a:extLst>
          </p:cNvPr>
          <p:cNvSpPr txBox="1">
            <a:spLocks/>
          </p:cNvSpPr>
          <p:nvPr/>
        </p:nvSpPr>
        <p:spPr>
          <a:xfrm>
            <a:off x="5301624" y="1975356"/>
            <a:ext cx="2330224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2000" dirty="0"/>
              <a:t>Sample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BC3CA-81B5-FE48-A0E6-3213B5D14080}"/>
              </a:ext>
            </a:extLst>
          </p:cNvPr>
          <p:cNvSpPr txBox="1"/>
          <p:nvPr/>
        </p:nvSpPr>
        <p:spPr>
          <a:xfrm>
            <a:off x="1796522" y="4599160"/>
            <a:ext cx="1544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43B18-CC16-1649-B52E-A93D2F1E5774}"/>
              </a:ext>
            </a:extLst>
          </p:cNvPr>
          <p:cNvSpPr txBox="1"/>
          <p:nvPr/>
        </p:nvSpPr>
        <p:spPr>
          <a:xfrm>
            <a:off x="5803273" y="4599160"/>
            <a:ext cx="1544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?</a:t>
            </a:r>
          </a:p>
        </p:txBody>
      </p:sp>
    </p:spTree>
    <p:extLst>
      <p:ext uri="{BB962C8B-B14F-4D97-AF65-F5344CB8AC3E}">
        <p14:creationId xmlns:p14="http://schemas.microsoft.com/office/powerpoint/2010/main" val="42786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97EC-6998-8747-973B-DD74EF1C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Methods of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B08A6-E6AC-4B4A-8A35-CFDCEDD96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Feature Extraction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Derive/create new features from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These features are either derived from existing features based on calculations or dimensionality reduction techniques such as PCA(although originally intended to reduce the dimensions for better visualization) may be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One hot encoding is another example of generating new features based on existing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Feature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This process involves select a subset of the features from your existing set of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Various statistical techniques, regularization and feature importance techniques can be used 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SelectKBest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 and Recursive Feature Elimination(RFE) provided by scikit-learn are a good 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Domain knowledge specific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This category of feature engineering comes from domain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A Subject Matter Expert(SME) is a person who is the expert in that field and will be able to judge and help in identifying new and useful features.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C02ED-D4A0-9A4D-9F52-24541A81F2E7}"/>
              </a:ext>
            </a:extLst>
          </p:cNvPr>
          <p:cNvSpPr txBox="1"/>
          <p:nvPr/>
        </p:nvSpPr>
        <p:spPr>
          <a:xfrm>
            <a:off x="1475925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37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663A-4D0D-B148-8A2C-180C9815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7693-E722-CD4F-BCD9-20E7CF16D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 Machine Learning algorithm can only accept number, and hence we need to convert all our data into numbers that the machine can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Numerical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Since this data is already in the form of numbers some of the work is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However, looking across different numerical features, sometimes you will notice an imbalance in the scale of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Example: Age and Salary.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Categorical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This data consists of categories.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: Gender, T-shirt size, Weather Condition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All this data is in the form of strings.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You would need to convert it into numbers using techniques such as encoding the categories as numbers(One hot encoding, label encoding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Text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Free text data is also very commonly collected.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: Emails, Survey responses, Chats from chatbots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All this text needs to be converted into numbers for the machine to be able to understand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Vectorizing these texts using techniques such as Word Embeddings, TF-IDF and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CountVectorizer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 are common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D3C40-CC4F-0844-9D8C-5060A67E7596}"/>
              </a:ext>
            </a:extLst>
          </p:cNvPr>
          <p:cNvSpPr txBox="1"/>
          <p:nvPr/>
        </p:nvSpPr>
        <p:spPr>
          <a:xfrm>
            <a:off x="1475925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715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Lets start Practicing!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F0701-A1C1-9E41-AC1F-57E986EA739F}"/>
              </a:ext>
            </a:extLst>
          </p:cNvPr>
          <p:cNvSpPr txBox="1"/>
          <p:nvPr/>
        </p:nvSpPr>
        <p:spPr>
          <a:xfrm>
            <a:off x="0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50429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827</Words>
  <Application>Microsoft Macintosh PowerPoint</Application>
  <PresentationFormat>On-screen Show (16:9)</PresentationFormat>
  <Paragraphs>89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Aldhabi</vt:lpstr>
      <vt:lpstr>Proxima Nova Semibold</vt:lpstr>
      <vt:lpstr>Arial</vt:lpstr>
      <vt:lpstr>Proxima Nova</vt:lpstr>
      <vt:lpstr>Anaheim</vt:lpstr>
      <vt:lpstr>Manjari</vt:lpstr>
      <vt:lpstr>Hammersmith One</vt:lpstr>
      <vt:lpstr>Elegant Education Pack for Students by Slidesgo</vt:lpstr>
      <vt:lpstr>Slidesgo Final Pages</vt:lpstr>
      <vt:lpstr>Week – III  Exploratory Data Analysis &amp; Feature Engineering</vt:lpstr>
      <vt:lpstr>Table of contents</vt:lpstr>
      <vt:lpstr>Exploratory Data Analysis</vt:lpstr>
      <vt:lpstr>EDA is about creating a story…</vt:lpstr>
      <vt:lpstr>Dimensionality Reduction Techniques</vt:lpstr>
      <vt:lpstr>Feature Engineering</vt:lpstr>
      <vt:lpstr>Different Methods of Feature Engineering</vt:lpstr>
      <vt:lpstr>Dealing with Data</vt:lpstr>
      <vt:lpstr>Lets start Practicing!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cp:lastModifiedBy>Vyas Anirudh Akundy</cp:lastModifiedBy>
  <cp:revision>61</cp:revision>
  <dcterms:modified xsi:type="dcterms:W3CDTF">2021-07-11T13:26:31Z</dcterms:modified>
</cp:coreProperties>
</file>