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0"/>
  </p:notesMasterIdLst>
  <p:sldIdLst>
    <p:sldId id="256" r:id="rId3"/>
    <p:sldId id="258" r:id="rId4"/>
    <p:sldId id="260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52" r:id="rId17"/>
    <p:sldId id="325" r:id="rId18"/>
    <p:sldId id="348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ammersmith One" panose="02010703030501060504" pitchFamily="2" charset="77"/>
      <p:regular r:id="rId22"/>
    </p:embeddedFont>
    <p:embeddedFont>
      <p:font typeface="Proxima Nova" panose="020F0502020204030204" pitchFamily="34" charset="0"/>
      <p:regular r:id="rId23"/>
      <p:bold r:id="rId24"/>
      <p:italic r:id="rId25"/>
      <p:boldItalic r:id="rId26"/>
    </p:embeddedFont>
    <p:embeddedFont>
      <p:font typeface="Proxima Nova Semibold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582"/>
  </p:normalViewPr>
  <p:slideViewPr>
    <p:cSldViewPr snapToGrid="0" snapToObjects="1">
      <p:cViewPr varScale="1">
        <p:scale>
          <a:sx n="140" d="100"/>
          <a:sy n="140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F2EA9-5065-C540-AEE7-4E85C0A30159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033FD594-98DA-3A48-A43A-F69870290DDB}">
      <dgm:prSet phldrT="[Text]" custT="1"/>
      <dgm:spPr/>
      <dgm:t>
        <a:bodyPr/>
        <a:lstStyle/>
        <a:p>
          <a:r>
            <a:rPr lang="en-GB" sz="1050" dirty="0"/>
            <a:t>Labels/Answers</a:t>
          </a:r>
        </a:p>
      </dgm:t>
    </dgm:pt>
    <dgm:pt modelId="{31CBF21F-FCD5-2B40-A17B-E85EFC47460F}" type="parTrans" cxnId="{8A0BE110-06E7-964F-9D8F-3CAD8B37723F}">
      <dgm:prSet/>
      <dgm:spPr/>
      <dgm:t>
        <a:bodyPr/>
        <a:lstStyle/>
        <a:p>
          <a:endParaRPr lang="en-GB"/>
        </a:p>
      </dgm:t>
    </dgm:pt>
    <dgm:pt modelId="{310BFDC4-141C-6046-88BC-6F39A2601012}" type="sibTrans" cxnId="{8A0BE110-06E7-964F-9D8F-3CAD8B37723F}">
      <dgm:prSet/>
      <dgm:spPr/>
      <dgm:t>
        <a:bodyPr/>
        <a:lstStyle/>
        <a:p>
          <a:endParaRPr lang="en-GB"/>
        </a:p>
      </dgm:t>
    </dgm:pt>
    <dgm:pt modelId="{EDADCF30-2C18-FC4C-AD3E-1D6300495037}">
      <dgm:prSet phldrT="[Text]" custT="1"/>
      <dgm:spPr/>
      <dgm:t>
        <a:bodyPr/>
        <a:lstStyle/>
        <a:p>
          <a:r>
            <a:rPr lang="en-GB" sz="1050" dirty="0"/>
            <a:t>Data/Dataset</a:t>
          </a:r>
        </a:p>
      </dgm:t>
    </dgm:pt>
    <dgm:pt modelId="{CFE6F2A3-8749-8A41-8973-8E499DFBF02B}" type="parTrans" cxnId="{4069037D-06FA-AB4E-944D-5FDFEC9EBD77}">
      <dgm:prSet/>
      <dgm:spPr/>
      <dgm:t>
        <a:bodyPr/>
        <a:lstStyle/>
        <a:p>
          <a:endParaRPr lang="en-GB"/>
        </a:p>
      </dgm:t>
    </dgm:pt>
    <dgm:pt modelId="{8F9A51B7-CD28-4749-9E1B-EA5D2E0E65C0}" type="sibTrans" cxnId="{4069037D-06FA-AB4E-944D-5FDFEC9EBD77}">
      <dgm:prSet/>
      <dgm:spPr/>
      <dgm:t>
        <a:bodyPr/>
        <a:lstStyle/>
        <a:p>
          <a:endParaRPr lang="en-GB"/>
        </a:p>
      </dgm:t>
    </dgm:pt>
    <dgm:pt modelId="{7847A4D4-CF0C-8C46-9AAC-8F2CCD7C19BE}">
      <dgm:prSet phldrT="[Text]"/>
      <dgm:spPr/>
      <dgm:t>
        <a:bodyPr/>
        <a:lstStyle/>
        <a:p>
          <a:r>
            <a:rPr lang="en-GB" dirty="0"/>
            <a:t>ML Algorithm</a:t>
          </a:r>
        </a:p>
      </dgm:t>
    </dgm:pt>
    <dgm:pt modelId="{38FB41D5-7FE6-3B4C-9DB3-0D75E394FEAA}" type="parTrans" cxnId="{A08E9C60-CB1C-3149-9574-9FE3865B8220}">
      <dgm:prSet/>
      <dgm:spPr/>
      <dgm:t>
        <a:bodyPr/>
        <a:lstStyle/>
        <a:p>
          <a:endParaRPr lang="en-GB"/>
        </a:p>
      </dgm:t>
    </dgm:pt>
    <dgm:pt modelId="{76117A2B-3F2D-9445-828A-AC414A0C24DD}" type="sibTrans" cxnId="{A08E9C60-CB1C-3149-9574-9FE3865B8220}">
      <dgm:prSet/>
      <dgm:spPr/>
      <dgm:t>
        <a:bodyPr/>
        <a:lstStyle/>
        <a:p>
          <a:endParaRPr lang="en-GB"/>
        </a:p>
      </dgm:t>
    </dgm:pt>
    <dgm:pt modelId="{0432169C-680F-5540-A9C8-B23C09B9B7C3}" type="pres">
      <dgm:prSet presAssocID="{A22F2EA9-5065-C540-AEE7-4E85C0A30159}" presName="Name0" presStyleCnt="0">
        <dgm:presLayoutVars>
          <dgm:dir/>
          <dgm:resizeHandles val="exact"/>
        </dgm:presLayoutVars>
      </dgm:prSet>
      <dgm:spPr/>
    </dgm:pt>
    <dgm:pt modelId="{17AB727C-0DBD-D14C-8B83-2B6CF5009267}" type="pres">
      <dgm:prSet presAssocID="{A22F2EA9-5065-C540-AEE7-4E85C0A30159}" presName="vNodes" presStyleCnt="0"/>
      <dgm:spPr/>
    </dgm:pt>
    <dgm:pt modelId="{21FA3033-03D3-284E-B65C-BC3BA71CB826}" type="pres">
      <dgm:prSet presAssocID="{033FD594-98DA-3A48-A43A-F69870290DDB}" presName="node" presStyleLbl="node1" presStyleIdx="0" presStyleCnt="3">
        <dgm:presLayoutVars>
          <dgm:bulletEnabled val="1"/>
        </dgm:presLayoutVars>
      </dgm:prSet>
      <dgm:spPr/>
    </dgm:pt>
    <dgm:pt modelId="{4B701FA7-A599-7146-BC68-605442287CED}" type="pres">
      <dgm:prSet presAssocID="{310BFDC4-141C-6046-88BC-6F39A2601012}" presName="spacerT" presStyleCnt="0"/>
      <dgm:spPr/>
    </dgm:pt>
    <dgm:pt modelId="{5BE1AB67-760B-B149-BA64-D44BABCA83DD}" type="pres">
      <dgm:prSet presAssocID="{310BFDC4-141C-6046-88BC-6F39A2601012}" presName="sibTrans" presStyleLbl="sibTrans2D1" presStyleIdx="0" presStyleCnt="2"/>
      <dgm:spPr/>
    </dgm:pt>
    <dgm:pt modelId="{857582DE-DF0A-6C4E-89CE-7657180EA21C}" type="pres">
      <dgm:prSet presAssocID="{310BFDC4-141C-6046-88BC-6F39A2601012}" presName="spacerB" presStyleCnt="0"/>
      <dgm:spPr/>
    </dgm:pt>
    <dgm:pt modelId="{141E2162-B544-E545-BB51-63640FA108F0}" type="pres">
      <dgm:prSet presAssocID="{EDADCF30-2C18-FC4C-AD3E-1D6300495037}" presName="node" presStyleLbl="node1" presStyleIdx="1" presStyleCnt="3">
        <dgm:presLayoutVars>
          <dgm:bulletEnabled val="1"/>
        </dgm:presLayoutVars>
      </dgm:prSet>
      <dgm:spPr/>
    </dgm:pt>
    <dgm:pt modelId="{CE47C4EA-BFB8-F444-A474-4207824A96F8}" type="pres">
      <dgm:prSet presAssocID="{A22F2EA9-5065-C540-AEE7-4E85C0A30159}" presName="sibTransLast" presStyleLbl="sibTrans2D1" presStyleIdx="1" presStyleCnt="2"/>
      <dgm:spPr/>
    </dgm:pt>
    <dgm:pt modelId="{611E9EA8-BAE8-1C4B-A2FC-F2B03415AF83}" type="pres">
      <dgm:prSet presAssocID="{A22F2EA9-5065-C540-AEE7-4E85C0A30159}" presName="connectorText" presStyleLbl="sibTrans2D1" presStyleIdx="1" presStyleCnt="2"/>
      <dgm:spPr/>
    </dgm:pt>
    <dgm:pt modelId="{C05DF5B9-61A1-384A-8106-B9C05F4FA12B}" type="pres">
      <dgm:prSet presAssocID="{A22F2EA9-5065-C540-AEE7-4E85C0A30159}" presName="lastNode" presStyleLbl="node1" presStyleIdx="2" presStyleCnt="3" custScaleX="55847" custScaleY="44613">
        <dgm:presLayoutVars>
          <dgm:bulletEnabled val="1"/>
        </dgm:presLayoutVars>
      </dgm:prSet>
      <dgm:spPr/>
    </dgm:pt>
  </dgm:ptLst>
  <dgm:cxnLst>
    <dgm:cxn modelId="{C1AE9E07-FBAA-2943-A6A8-B8CEB60072E2}" type="presOf" srcId="{310BFDC4-141C-6046-88BC-6F39A2601012}" destId="{5BE1AB67-760B-B149-BA64-D44BABCA83DD}" srcOrd="0" destOrd="0" presId="urn:microsoft.com/office/officeart/2005/8/layout/equation2"/>
    <dgm:cxn modelId="{8A0BE110-06E7-964F-9D8F-3CAD8B37723F}" srcId="{A22F2EA9-5065-C540-AEE7-4E85C0A30159}" destId="{033FD594-98DA-3A48-A43A-F69870290DDB}" srcOrd="0" destOrd="0" parTransId="{31CBF21F-FCD5-2B40-A17B-E85EFC47460F}" sibTransId="{310BFDC4-141C-6046-88BC-6F39A2601012}"/>
    <dgm:cxn modelId="{A08E9C60-CB1C-3149-9574-9FE3865B8220}" srcId="{A22F2EA9-5065-C540-AEE7-4E85C0A30159}" destId="{7847A4D4-CF0C-8C46-9AAC-8F2CCD7C19BE}" srcOrd="2" destOrd="0" parTransId="{38FB41D5-7FE6-3B4C-9DB3-0D75E394FEAA}" sibTransId="{76117A2B-3F2D-9445-828A-AC414A0C24DD}"/>
    <dgm:cxn modelId="{F16B336F-6E85-FD49-AD22-7830FFED5771}" type="presOf" srcId="{8F9A51B7-CD28-4749-9E1B-EA5D2E0E65C0}" destId="{611E9EA8-BAE8-1C4B-A2FC-F2B03415AF83}" srcOrd="1" destOrd="0" presId="urn:microsoft.com/office/officeart/2005/8/layout/equation2"/>
    <dgm:cxn modelId="{4069037D-06FA-AB4E-944D-5FDFEC9EBD77}" srcId="{A22F2EA9-5065-C540-AEE7-4E85C0A30159}" destId="{EDADCF30-2C18-FC4C-AD3E-1D6300495037}" srcOrd="1" destOrd="0" parTransId="{CFE6F2A3-8749-8A41-8973-8E499DFBF02B}" sibTransId="{8F9A51B7-CD28-4749-9E1B-EA5D2E0E65C0}"/>
    <dgm:cxn modelId="{993D5381-7B7D-A64F-96F9-0E46C81A2FF5}" type="presOf" srcId="{A22F2EA9-5065-C540-AEE7-4E85C0A30159}" destId="{0432169C-680F-5540-A9C8-B23C09B9B7C3}" srcOrd="0" destOrd="0" presId="urn:microsoft.com/office/officeart/2005/8/layout/equation2"/>
    <dgm:cxn modelId="{D00C5096-6FB8-624A-8049-824AD68C17A3}" type="presOf" srcId="{7847A4D4-CF0C-8C46-9AAC-8F2CCD7C19BE}" destId="{C05DF5B9-61A1-384A-8106-B9C05F4FA12B}" srcOrd="0" destOrd="0" presId="urn:microsoft.com/office/officeart/2005/8/layout/equation2"/>
    <dgm:cxn modelId="{DEEB53D1-9AE0-2F41-B4E7-083757A0A5B9}" type="presOf" srcId="{EDADCF30-2C18-FC4C-AD3E-1D6300495037}" destId="{141E2162-B544-E545-BB51-63640FA108F0}" srcOrd="0" destOrd="0" presId="urn:microsoft.com/office/officeart/2005/8/layout/equation2"/>
    <dgm:cxn modelId="{3855DCF3-E410-CC42-B0C1-1AEB7936FA52}" type="presOf" srcId="{033FD594-98DA-3A48-A43A-F69870290DDB}" destId="{21FA3033-03D3-284E-B65C-BC3BA71CB826}" srcOrd="0" destOrd="0" presId="urn:microsoft.com/office/officeart/2005/8/layout/equation2"/>
    <dgm:cxn modelId="{279A45F5-882A-1841-9F40-F302C88B7A34}" type="presOf" srcId="{8F9A51B7-CD28-4749-9E1B-EA5D2E0E65C0}" destId="{CE47C4EA-BFB8-F444-A474-4207824A96F8}" srcOrd="0" destOrd="0" presId="urn:microsoft.com/office/officeart/2005/8/layout/equation2"/>
    <dgm:cxn modelId="{7AA6DFB7-8379-6D47-8E30-1075B92975AE}" type="presParOf" srcId="{0432169C-680F-5540-A9C8-B23C09B9B7C3}" destId="{17AB727C-0DBD-D14C-8B83-2B6CF5009267}" srcOrd="0" destOrd="0" presId="urn:microsoft.com/office/officeart/2005/8/layout/equation2"/>
    <dgm:cxn modelId="{68A8EFBA-CF25-FF45-8C29-ED7AF7E06495}" type="presParOf" srcId="{17AB727C-0DBD-D14C-8B83-2B6CF5009267}" destId="{21FA3033-03D3-284E-B65C-BC3BA71CB826}" srcOrd="0" destOrd="0" presId="urn:microsoft.com/office/officeart/2005/8/layout/equation2"/>
    <dgm:cxn modelId="{53D73548-EAE9-1D4A-9242-C92AC03B07F6}" type="presParOf" srcId="{17AB727C-0DBD-D14C-8B83-2B6CF5009267}" destId="{4B701FA7-A599-7146-BC68-605442287CED}" srcOrd="1" destOrd="0" presId="urn:microsoft.com/office/officeart/2005/8/layout/equation2"/>
    <dgm:cxn modelId="{D8E51590-9F79-9A4A-A4B6-73E6AD6483CB}" type="presParOf" srcId="{17AB727C-0DBD-D14C-8B83-2B6CF5009267}" destId="{5BE1AB67-760B-B149-BA64-D44BABCA83DD}" srcOrd="2" destOrd="0" presId="urn:microsoft.com/office/officeart/2005/8/layout/equation2"/>
    <dgm:cxn modelId="{299CF144-2799-3544-9801-02B1F67112EA}" type="presParOf" srcId="{17AB727C-0DBD-D14C-8B83-2B6CF5009267}" destId="{857582DE-DF0A-6C4E-89CE-7657180EA21C}" srcOrd="3" destOrd="0" presId="urn:microsoft.com/office/officeart/2005/8/layout/equation2"/>
    <dgm:cxn modelId="{5B657468-F264-9840-B519-535343CA513B}" type="presParOf" srcId="{17AB727C-0DBD-D14C-8B83-2B6CF5009267}" destId="{141E2162-B544-E545-BB51-63640FA108F0}" srcOrd="4" destOrd="0" presId="urn:microsoft.com/office/officeart/2005/8/layout/equation2"/>
    <dgm:cxn modelId="{450E28EE-2BC8-8645-AE80-1108AF32EE3D}" type="presParOf" srcId="{0432169C-680F-5540-A9C8-B23C09B9B7C3}" destId="{CE47C4EA-BFB8-F444-A474-4207824A96F8}" srcOrd="1" destOrd="0" presId="urn:microsoft.com/office/officeart/2005/8/layout/equation2"/>
    <dgm:cxn modelId="{5B831E61-425D-2F49-BBD4-7692EE6A0BB4}" type="presParOf" srcId="{CE47C4EA-BFB8-F444-A474-4207824A96F8}" destId="{611E9EA8-BAE8-1C4B-A2FC-F2B03415AF83}" srcOrd="0" destOrd="0" presId="urn:microsoft.com/office/officeart/2005/8/layout/equation2"/>
    <dgm:cxn modelId="{D2154218-19CD-4A45-97F1-9D82EB6753DA}" type="presParOf" srcId="{0432169C-680F-5540-A9C8-B23C09B9B7C3}" destId="{C05DF5B9-61A1-384A-8106-B9C05F4FA12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F2EA9-5065-C540-AEE7-4E85C0A30159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033FD594-98DA-3A48-A43A-F69870290DDB}">
      <dgm:prSet phldrT="[Text]" custT="1"/>
      <dgm:spPr/>
      <dgm:t>
        <a:bodyPr/>
        <a:lstStyle/>
        <a:p>
          <a:r>
            <a:rPr lang="en-GB" sz="1050" dirty="0"/>
            <a:t>Labels/Answers</a:t>
          </a:r>
        </a:p>
      </dgm:t>
    </dgm:pt>
    <dgm:pt modelId="{31CBF21F-FCD5-2B40-A17B-E85EFC47460F}" type="parTrans" cxnId="{8A0BE110-06E7-964F-9D8F-3CAD8B37723F}">
      <dgm:prSet/>
      <dgm:spPr/>
      <dgm:t>
        <a:bodyPr/>
        <a:lstStyle/>
        <a:p>
          <a:endParaRPr lang="en-GB"/>
        </a:p>
      </dgm:t>
    </dgm:pt>
    <dgm:pt modelId="{310BFDC4-141C-6046-88BC-6F39A2601012}" type="sibTrans" cxnId="{8A0BE110-06E7-964F-9D8F-3CAD8B37723F}">
      <dgm:prSet/>
      <dgm:spPr/>
      <dgm:t>
        <a:bodyPr/>
        <a:lstStyle/>
        <a:p>
          <a:endParaRPr lang="en-GB"/>
        </a:p>
      </dgm:t>
    </dgm:pt>
    <dgm:pt modelId="{EDADCF30-2C18-FC4C-AD3E-1D6300495037}">
      <dgm:prSet phldrT="[Text]" custT="1"/>
      <dgm:spPr/>
      <dgm:t>
        <a:bodyPr/>
        <a:lstStyle/>
        <a:p>
          <a:r>
            <a:rPr lang="en-GB" sz="1050" dirty="0"/>
            <a:t>Data/Dataset</a:t>
          </a:r>
        </a:p>
      </dgm:t>
    </dgm:pt>
    <dgm:pt modelId="{CFE6F2A3-8749-8A41-8973-8E499DFBF02B}" type="parTrans" cxnId="{4069037D-06FA-AB4E-944D-5FDFEC9EBD77}">
      <dgm:prSet/>
      <dgm:spPr/>
      <dgm:t>
        <a:bodyPr/>
        <a:lstStyle/>
        <a:p>
          <a:endParaRPr lang="en-GB"/>
        </a:p>
      </dgm:t>
    </dgm:pt>
    <dgm:pt modelId="{8F9A51B7-CD28-4749-9E1B-EA5D2E0E65C0}" type="sibTrans" cxnId="{4069037D-06FA-AB4E-944D-5FDFEC9EBD77}">
      <dgm:prSet/>
      <dgm:spPr/>
      <dgm:t>
        <a:bodyPr/>
        <a:lstStyle/>
        <a:p>
          <a:endParaRPr lang="en-GB"/>
        </a:p>
      </dgm:t>
    </dgm:pt>
    <dgm:pt modelId="{7847A4D4-CF0C-8C46-9AAC-8F2CCD7C19BE}">
      <dgm:prSet phldrT="[Text]"/>
      <dgm:spPr/>
      <dgm:t>
        <a:bodyPr/>
        <a:lstStyle/>
        <a:p>
          <a:r>
            <a:rPr lang="en-GB" dirty="0"/>
            <a:t>ML Algorithm</a:t>
          </a:r>
        </a:p>
      </dgm:t>
    </dgm:pt>
    <dgm:pt modelId="{38FB41D5-7FE6-3B4C-9DB3-0D75E394FEAA}" type="parTrans" cxnId="{A08E9C60-CB1C-3149-9574-9FE3865B8220}">
      <dgm:prSet/>
      <dgm:spPr/>
      <dgm:t>
        <a:bodyPr/>
        <a:lstStyle/>
        <a:p>
          <a:endParaRPr lang="en-GB"/>
        </a:p>
      </dgm:t>
    </dgm:pt>
    <dgm:pt modelId="{76117A2B-3F2D-9445-828A-AC414A0C24DD}" type="sibTrans" cxnId="{A08E9C60-CB1C-3149-9574-9FE3865B8220}">
      <dgm:prSet/>
      <dgm:spPr/>
      <dgm:t>
        <a:bodyPr/>
        <a:lstStyle/>
        <a:p>
          <a:endParaRPr lang="en-GB"/>
        </a:p>
      </dgm:t>
    </dgm:pt>
    <dgm:pt modelId="{0432169C-680F-5540-A9C8-B23C09B9B7C3}" type="pres">
      <dgm:prSet presAssocID="{A22F2EA9-5065-C540-AEE7-4E85C0A30159}" presName="Name0" presStyleCnt="0">
        <dgm:presLayoutVars>
          <dgm:dir/>
          <dgm:resizeHandles val="exact"/>
        </dgm:presLayoutVars>
      </dgm:prSet>
      <dgm:spPr/>
    </dgm:pt>
    <dgm:pt modelId="{17AB727C-0DBD-D14C-8B83-2B6CF5009267}" type="pres">
      <dgm:prSet presAssocID="{A22F2EA9-5065-C540-AEE7-4E85C0A30159}" presName="vNodes" presStyleCnt="0"/>
      <dgm:spPr/>
    </dgm:pt>
    <dgm:pt modelId="{21FA3033-03D3-284E-B65C-BC3BA71CB826}" type="pres">
      <dgm:prSet presAssocID="{033FD594-98DA-3A48-A43A-F69870290DDB}" presName="node" presStyleLbl="node1" presStyleIdx="0" presStyleCnt="3">
        <dgm:presLayoutVars>
          <dgm:bulletEnabled val="1"/>
        </dgm:presLayoutVars>
      </dgm:prSet>
      <dgm:spPr/>
    </dgm:pt>
    <dgm:pt modelId="{4B701FA7-A599-7146-BC68-605442287CED}" type="pres">
      <dgm:prSet presAssocID="{310BFDC4-141C-6046-88BC-6F39A2601012}" presName="spacerT" presStyleCnt="0"/>
      <dgm:spPr/>
    </dgm:pt>
    <dgm:pt modelId="{5BE1AB67-760B-B149-BA64-D44BABCA83DD}" type="pres">
      <dgm:prSet presAssocID="{310BFDC4-141C-6046-88BC-6F39A2601012}" presName="sibTrans" presStyleLbl="sibTrans2D1" presStyleIdx="0" presStyleCnt="2"/>
      <dgm:spPr/>
    </dgm:pt>
    <dgm:pt modelId="{857582DE-DF0A-6C4E-89CE-7657180EA21C}" type="pres">
      <dgm:prSet presAssocID="{310BFDC4-141C-6046-88BC-6F39A2601012}" presName="spacerB" presStyleCnt="0"/>
      <dgm:spPr/>
    </dgm:pt>
    <dgm:pt modelId="{141E2162-B544-E545-BB51-63640FA108F0}" type="pres">
      <dgm:prSet presAssocID="{EDADCF30-2C18-FC4C-AD3E-1D6300495037}" presName="node" presStyleLbl="node1" presStyleIdx="1" presStyleCnt="3">
        <dgm:presLayoutVars>
          <dgm:bulletEnabled val="1"/>
        </dgm:presLayoutVars>
      </dgm:prSet>
      <dgm:spPr/>
    </dgm:pt>
    <dgm:pt modelId="{CE47C4EA-BFB8-F444-A474-4207824A96F8}" type="pres">
      <dgm:prSet presAssocID="{A22F2EA9-5065-C540-AEE7-4E85C0A30159}" presName="sibTransLast" presStyleLbl="sibTrans2D1" presStyleIdx="1" presStyleCnt="2"/>
      <dgm:spPr/>
    </dgm:pt>
    <dgm:pt modelId="{611E9EA8-BAE8-1C4B-A2FC-F2B03415AF83}" type="pres">
      <dgm:prSet presAssocID="{A22F2EA9-5065-C540-AEE7-4E85C0A30159}" presName="connectorText" presStyleLbl="sibTrans2D1" presStyleIdx="1" presStyleCnt="2"/>
      <dgm:spPr/>
    </dgm:pt>
    <dgm:pt modelId="{C05DF5B9-61A1-384A-8106-B9C05F4FA12B}" type="pres">
      <dgm:prSet presAssocID="{A22F2EA9-5065-C540-AEE7-4E85C0A30159}" presName="lastNode" presStyleLbl="node1" presStyleIdx="2" presStyleCnt="3" custScaleX="55847" custScaleY="44613">
        <dgm:presLayoutVars>
          <dgm:bulletEnabled val="1"/>
        </dgm:presLayoutVars>
      </dgm:prSet>
      <dgm:spPr/>
    </dgm:pt>
  </dgm:ptLst>
  <dgm:cxnLst>
    <dgm:cxn modelId="{C1AE9E07-FBAA-2943-A6A8-B8CEB60072E2}" type="presOf" srcId="{310BFDC4-141C-6046-88BC-6F39A2601012}" destId="{5BE1AB67-760B-B149-BA64-D44BABCA83DD}" srcOrd="0" destOrd="0" presId="urn:microsoft.com/office/officeart/2005/8/layout/equation2"/>
    <dgm:cxn modelId="{8A0BE110-06E7-964F-9D8F-3CAD8B37723F}" srcId="{A22F2EA9-5065-C540-AEE7-4E85C0A30159}" destId="{033FD594-98DA-3A48-A43A-F69870290DDB}" srcOrd="0" destOrd="0" parTransId="{31CBF21F-FCD5-2B40-A17B-E85EFC47460F}" sibTransId="{310BFDC4-141C-6046-88BC-6F39A2601012}"/>
    <dgm:cxn modelId="{A08E9C60-CB1C-3149-9574-9FE3865B8220}" srcId="{A22F2EA9-5065-C540-AEE7-4E85C0A30159}" destId="{7847A4D4-CF0C-8C46-9AAC-8F2CCD7C19BE}" srcOrd="2" destOrd="0" parTransId="{38FB41D5-7FE6-3B4C-9DB3-0D75E394FEAA}" sibTransId="{76117A2B-3F2D-9445-828A-AC414A0C24DD}"/>
    <dgm:cxn modelId="{F16B336F-6E85-FD49-AD22-7830FFED5771}" type="presOf" srcId="{8F9A51B7-CD28-4749-9E1B-EA5D2E0E65C0}" destId="{611E9EA8-BAE8-1C4B-A2FC-F2B03415AF83}" srcOrd="1" destOrd="0" presId="urn:microsoft.com/office/officeart/2005/8/layout/equation2"/>
    <dgm:cxn modelId="{4069037D-06FA-AB4E-944D-5FDFEC9EBD77}" srcId="{A22F2EA9-5065-C540-AEE7-4E85C0A30159}" destId="{EDADCF30-2C18-FC4C-AD3E-1D6300495037}" srcOrd="1" destOrd="0" parTransId="{CFE6F2A3-8749-8A41-8973-8E499DFBF02B}" sibTransId="{8F9A51B7-CD28-4749-9E1B-EA5D2E0E65C0}"/>
    <dgm:cxn modelId="{993D5381-7B7D-A64F-96F9-0E46C81A2FF5}" type="presOf" srcId="{A22F2EA9-5065-C540-AEE7-4E85C0A30159}" destId="{0432169C-680F-5540-A9C8-B23C09B9B7C3}" srcOrd="0" destOrd="0" presId="urn:microsoft.com/office/officeart/2005/8/layout/equation2"/>
    <dgm:cxn modelId="{D00C5096-6FB8-624A-8049-824AD68C17A3}" type="presOf" srcId="{7847A4D4-CF0C-8C46-9AAC-8F2CCD7C19BE}" destId="{C05DF5B9-61A1-384A-8106-B9C05F4FA12B}" srcOrd="0" destOrd="0" presId="urn:microsoft.com/office/officeart/2005/8/layout/equation2"/>
    <dgm:cxn modelId="{DEEB53D1-9AE0-2F41-B4E7-083757A0A5B9}" type="presOf" srcId="{EDADCF30-2C18-FC4C-AD3E-1D6300495037}" destId="{141E2162-B544-E545-BB51-63640FA108F0}" srcOrd="0" destOrd="0" presId="urn:microsoft.com/office/officeart/2005/8/layout/equation2"/>
    <dgm:cxn modelId="{3855DCF3-E410-CC42-B0C1-1AEB7936FA52}" type="presOf" srcId="{033FD594-98DA-3A48-A43A-F69870290DDB}" destId="{21FA3033-03D3-284E-B65C-BC3BA71CB826}" srcOrd="0" destOrd="0" presId="urn:microsoft.com/office/officeart/2005/8/layout/equation2"/>
    <dgm:cxn modelId="{279A45F5-882A-1841-9F40-F302C88B7A34}" type="presOf" srcId="{8F9A51B7-CD28-4749-9E1B-EA5D2E0E65C0}" destId="{CE47C4EA-BFB8-F444-A474-4207824A96F8}" srcOrd="0" destOrd="0" presId="urn:microsoft.com/office/officeart/2005/8/layout/equation2"/>
    <dgm:cxn modelId="{7AA6DFB7-8379-6D47-8E30-1075B92975AE}" type="presParOf" srcId="{0432169C-680F-5540-A9C8-B23C09B9B7C3}" destId="{17AB727C-0DBD-D14C-8B83-2B6CF5009267}" srcOrd="0" destOrd="0" presId="urn:microsoft.com/office/officeart/2005/8/layout/equation2"/>
    <dgm:cxn modelId="{68A8EFBA-CF25-FF45-8C29-ED7AF7E06495}" type="presParOf" srcId="{17AB727C-0DBD-D14C-8B83-2B6CF5009267}" destId="{21FA3033-03D3-284E-B65C-BC3BA71CB826}" srcOrd="0" destOrd="0" presId="urn:microsoft.com/office/officeart/2005/8/layout/equation2"/>
    <dgm:cxn modelId="{53D73548-EAE9-1D4A-9242-C92AC03B07F6}" type="presParOf" srcId="{17AB727C-0DBD-D14C-8B83-2B6CF5009267}" destId="{4B701FA7-A599-7146-BC68-605442287CED}" srcOrd="1" destOrd="0" presId="urn:microsoft.com/office/officeart/2005/8/layout/equation2"/>
    <dgm:cxn modelId="{D8E51590-9F79-9A4A-A4B6-73E6AD6483CB}" type="presParOf" srcId="{17AB727C-0DBD-D14C-8B83-2B6CF5009267}" destId="{5BE1AB67-760B-B149-BA64-D44BABCA83DD}" srcOrd="2" destOrd="0" presId="urn:microsoft.com/office/officeart/2005/8/layout/equation2"/>
    <dgm:cxn modelId="{299CF144-2799-3544-9801-02B1F67112EA}" type="presParOf" srcId="{17AB727C-0DBD-D14C-8B83-2B6CF5009267}" destId="{857582DE-DF0A-6C4E-89CE-7657180EA21C}" srcOrd="3" destOrd="0" presId="urn:microsoft.com/office/officeart/2005/8/layout/equation2"/>
    <dgm:cxn modelId="{5B657468-F264-9840-B519-535343CA513B}" type="presParOf" srcId="{17AB727C-0DBD-D14C-8B83-2B6CF5009267}" destId="{141E2162-B544-E545-BB51-63640FA108F0}" srcOrd="4" destOrd="0" presId="urn:microsoft.com/office/officeart/2005/8/layout/equation2"/>
    <dgm:cxn modelId="{450E28EE-2BC8-8645-AE80-1108AF32EE3D}" type="presParOf" srcId="{0432169C-680F-5540-A9C8-B23C09B9B7C3}" destId="{CE47C4EA-BFB8-F444-A474-4207824A96F8}" srcOrd="1" destOrd="0" presId="urn:microsoft.com/office/officeart/2005/8/layout/equation2"/>
    <dgm:cxn modelId="{5B831E61-425D-2F49-BBD4-7692EE6A0BB4}" type="presParOf" srcId="{CE47C4EA-BFB8-F444-A474-4207824A96F8}" destId="{611E9EA8-BAE8-1C4B-A2FC-F2B03415AF83}" srcOrd="0" destOrd="0" presId="urn:microsoft.com/office/officeart/2005/8/layout/equation2"/>
    <dgm:cxn modelId="{D2154218-19CD-4A45-97F1-9D82EB6753DA}" type="presParOf" srcId="{0432169C-680F-5540-A9C8-B23C09B9B7C3}" destId="{C05DF5B9-61A1-384A-8106-B9C05F4FA12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3033-03D3-284E-B65C-BC3BA71CB826}">
      <dsp:nvSpPr>
        <dsp:cNvPr id="0" name=""/>
        <dsp:cNvSpPr/>
      </dsp:nvSpPr>
      <dsp:spPr>
        <a:xfrm>
          <a:off x="328342" y="499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Labels/Answers</a:t>
          </a:r>
        </a:p>
      </dsp:txBody>
      <dsp:txXfrm>
        <a:off x="488000" y="160157"/>
        <a:ext cx="770894" cy="770894"/>
      </dsp:txXfrm>
    </dsp:sp>
    <dsp:sp modelId="{5BE1AB67-760B-B149-BA64-D44BABCA83DD}">
      <dsp:nvSpPr>
        <dsp:cNvPr id="0" name=""/>
        <dsp:cNvSpPr/>
      </dsp:nvSpPr>
      <dsp:spPr>
        <a:xfrm>
          <a:off x="557286" y="1179234"/>
          <a:ext cx="632322" cy="6323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1100" y="1421034"/>
        <a:ext cx="464694" cy="148722"/>
      </dsp:txXfrm>
    </dsp:sp>
    <dsp:sp modelId="{141E2162-B544-E545-BB51-63640FA108F0}">
      <dsp:nvSpPr>
        <dsp:cNvPr id="0" name=""/>
        <dsp:cNvSpPr/>
      </dsp:nvSpPr>
      <dsp:spPr>
        <a:xfrm>
          <a:off x="328342" y="1900082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Data/Dataset</a:t>
          </a:r>
        </a:p>
      </dsp:txBody>
      <dsp:txXfrm>
        <a:off x="488000" y="2059740"/>
        <a:ext cx="770894" cy="770894"/>
      </dsp:txXfrm>
    </dsp:sp>
    <dsp:sp modelId="{CE47C4EA-BFB8-F444-A474-4207824A96F8}">
      <dsp:nvSpPr>
        <dsp:cNvPr id="0" name=""/>
        <dsp:cNvSpPr/>
      </dsp:nvSpPr>
      <dsp:spPr>
        <a:xfrm>
          <a:off x="1582084" y="1292616"/>
          <a:ext cx="346686" cy="405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582084" y="1373728"/>
        <a:ext cx="242680" cy="243334"/>
      </dsp:txXfrm>
    </dsp:sp>
    <dsp:sp modelId="{C05DF5B9-61A1-384A-8106-B9C05F4FA12B}">
      <dsp:nvSpPr>
        <dsp:cNvPr id="0" name=""/>
        <dsp:cNvSpPr/>
      </dsp:nvSpPr>
      <dsp:spPr>
        <a:xfrm>
          <a:off x="2072679" y="1009020"/>
          <a:ext cx="1217699" cy="972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ML Algorithm</a:t>
          </a:r>
        </a:p>
      </dsp:txBody>
      <dsp:txXfrm>
        <a:off x="2251007" y="1151476"/>
        <a:ext cx="861043" cy="68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A3033-03D3-284E-B65C-BC3BA71CB826}">
      <dsp:nvSpPr>
        <dsp:cNvPr id="0" name=""/>
        <dsp:cNvSpPr/>
      </dsp:nvSpPr>
      <dsp:spPr>
        <a:xfrm>
          <a:off x="328342" y="499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Labels/Answers</a:t>
          </a:r>
        </a:p>
      </dsp:txBody>
      <dsp:txXfrm>
        <a:off x="488000" y="160157"/>
        <a:ext cx="770894" cy="770894"/>
      </dsp:txXfrm>
    </dsp:sp>
    <dsp:sp modelId="{5BE1AB67-760B-B149-BA64-D44BABCA83DD}">
      <dsp:nvSpPr>
        <dsp:cNvPr id="0" name=""/>
        <dsp:cNvSpPr/>
      </dsp:nvSpPr>
      <dsp:spPr>
        <a:xfrm>
          <a:off x="557286" y="1179234"/>
          <a:ext cx="632322" cy="63232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641100" y="1421034"/>
        <a:ext cx="464694" cy="148722"/>
      </dsp:txXfrm>
    </dsp:sp>
    <dsp:sp modelId="{141E2162-B544-E545-BB51-63640FA108F0}">
      <dsp:nvSpPr>
        <dsp:cNvPr id="0" name=""/>
        <dsp:cNvSpPr/>
      </dsp:nvSpPr>
      <dsp:spPr>
        <a:xfrm>
          <a:off x="328342" y="1900082"/>
          <a:ext cx="1090210" cy="1090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/>
            <a:t>Data/Dataset</a:t>
          </a:r>
        </a:p>
      </dsp:txBody>
      <dsp:txXfrm>
        <a:off x="488000" y="2059740"/>
        <a:ext cx="770894" cy="770894"/>
      </dsp:txXfrm>
    </dsp:sp>
    <dsp:sp modelId="{CE47C4EA-BFB8-F444-A474-4207824A96F8}">
      <dsp:nvSpPr>
        <dsp:cNvPr id="0" name=""/>
        <dsp:cNvSpPr/>
      </dsp:nvSpPr>
      <dsp:spPr>
        <a:xfrm>
          <a:off x="1582084" y="1292616"/>
          <a:ext cx="346686" cy="4055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1582084" y="1373728"/>
        <a:ext cx="242680" cy="243334"/>
      </dsp:txXfrm>
    </dsp:sp>
    <dsp:sp modelId="{C05DF5B9-61A1-384A-8106-B9C05F4FA12B}">
      <dsp:nvSpPr>
        <dsp:cNvPr id="0" name=""/>
        <dsp:cNvSpPr/>
      </dsp:nvSpPr>
      <dsp:spPr>
        <a:xfrm>
          <a:off x="2072679" y="1009020"/>
          <a:ext cx="1217699" cy="972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ML Algorithm</a:t>
          </a:r>
        </a:p>
      </dsp:txBody>
      <dsp:txXfrm>
        <a:off x="2251007" y="1151476"/>
        <a:ext cx="861043" cy="68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eople/cmbishop/prml-book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eople/cmbishop/prml-book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 we will be going over some of the basics of Python and just a very high level overview of ML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over each in brief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Vision: Phones security cameras and video quality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https://www.microsoft.com/en-us/research/people/cmbishop/prml-book/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MLE is from a statistical perspective</a:t>
            </a:r>
          </a:p>
          <a:p>
            <a:r>
              <a:rPr lang="en-US" dirty="0"/>
              <a:t>Maximizing the likelihood will in turn minimize the least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03676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3"/>
              </a:rPr>
              <a:t>https://www.microsoft.com/en-us/research/people/cmbishop/prml-book/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5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954707" y="1197864"/>
            <a:ext cx="3234585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Week – 1I Intro to ML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22F-AB57-1144-8681-13E10D40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7B3EEA-20C5-D84D-9821-9FCDB4265F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2400" dirty="0">
                    <a:solidFill>
                      <a:schemeClr val="bg1">
                        <a:lumMod val="10000"/>
                      </a:schemeClr>
                    </a:solidFill>
                  </a:rPr>
                  <a:t>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7B3EEA-20C5-D84D-9821-9FCDB426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98D19F-814E-624E-A2B7-6F702067D1F0}"/>
              </a:ext>
            </a:extLst>
          </p:cNvPr>
          <p:cNvCxnSpPr/>
          <p:nvPr/>
        </p:nvCxnSpPr>
        <p:spPr>
          <a:xfrm flipH="1">
            <a:off x="2823210" y="1748790"/>
            <a:ext cx="137160" cy="9258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FA9E8-DA98-984F-A9B2-4394542C85DE}"/>
                  </a:ext>
                </a:extLst>
              </p:cNvPr>
              <p:cNvSpPr txBox="1"/>
              <p:nvPr/>
            </p:nvSpPr>
            <p:spPr>
              <a:xfrm>
                <a:off x="2165985" y="2732420"/>
                <a:ext cx="14516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These are the parameters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earlier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3FA9E8-DA98-984F-A9B2-4394542C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985" y="2732420"/>
                <a:ext cx="1451610" cy="738664"/>
              </a:xfrm>
              <a:prstGeom prst="rect">
                <a:avLst/>
              </a:prstGeom>
              <a:blipFill>
                <a:blip r:embed="rId3"/>
                <a:stretch>
                  <a:fillRect l="-1739" t="-1695" r="-870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95EBBA-82CF-B84E-AB67-9A96D30F0434}"/>
              </a:ext>
            </a:extLst>
          </p:cNvPr>
          <p:cNvCxnSpPr>
            <a:cxnSpLocks/>
          </p:cNvCxnSpPr>
          <p:nvPr/>
        </p:nvCxnSpPr>
        <p:spPr>
          <a:xfrm>
            <a:off x="4709135" y="1806590"/>
            <a:ext cx="171475" cy="12951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DCAD40-F3B5-DC40-BD2C-E246F27CF1F1}"/>
              </a:ext>
            </a:extLst>
          </p:cNvPr>
          <p:cNvCxnSpPr>
            <a:cxnSpLocks/>
          </p:cNvCxnSpPr>
          <p:nvPr/>
        </p:nvCxnSpPr>
        <p:spPr>
          <a:xfrm>
            <a:off x="5366360" y="1806590"/>
            <a:ext cx="714400" cy="12951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371705-0753-A543-8FA0-97E152BA1EC6}"/>
              </a:ext>
            </a:extLst>
          </p:cNvPr>
          <p:cNvSpPr txBox="1"/>
          <p:nvPr/>
        </p:nvSpPr>
        <p:spPr>
          <a:xfrm>
            <a:off x="4154805" y="3163624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ground-truth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FFA98-D719-D648-BDB1-6EA7CE4DD4A9}"/>
              </a:ext>
            </a:extLst>
          </p:cNvPr>
          <p:cNvSpPr txBox="1"/>
          <p:nvPr/>
        </p:nvSpPr>
        <p:spPr>
          <a:xfrm>
            <a:off x="5827395" y="3208334"/>
            <a:ext cx="145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model’s predicted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FDE1F-F062-B143-B301-043617F5D052}"/>
              </a:ext>
            </a:extLst>
          </p:cNvPr>
          <p:cNvSpPr txBox="1"/>
          <p:nvPr/>
        </p:nvSpPr>
        <p:spPr>
          <a:xfrm>
            <a:off x="1565511" y="4857030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3918D8-10C3-6348-A03A-4FCC65A022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56250" y="2556270"/>
                <a:ext cx="966960" cy="5415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3918D8-10C3-6348-A03A-4FCC65A02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56250" y="2556270"/>
                <a:ext cx="966960" cy="541500"/>
              </a:xfr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8FCA72-C423-1043-AC5C-1E5BB5FDD6B9}"/>
              </a:ext>
            </a:extLst>
          </p:cNvPr>
          <p:cNvCxnSpPr/>
          <p:nvPr/>
        </p:nvCxnSpPr>
        <p:spPr>
          <a:xfrm>
            <a:off x="2823210" y="4251960"/>
            <a:ext cx="3920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89AEF0-9459-7741-AFBB-61BC3385DBC3}"/>
              </a:ext>
            </a:extLst>
          </p:cNvPr>
          <p:cNvCxnSpPr>
            <a:cxnSpLocks/>
          </p:cNvCxnSpPr>
          <p:nvPr/>
        </p:nvCxnSpPr>
        <p:spPr>
          <a:xfrm flipV="1">
            <a:off x="2838450" y="1402080"/>
            <a:ext cx="0" cy="286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6EA7E992-893A-E64C-AA2B-CB11BAA376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4263390"/>
                <a:ext cx="966960" cy="5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6EA7E992-893A-E64C-AA2B-CB11BAA3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63390"/>
                <a:ext cx="966960" cy="54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7D1430EE-2BE8-844D-99E3-8BEC5CCA46B1}"/>
              </a:ext>
            </a:extLst>
          </p:cNvPr>
          <p:cNvSpPr txBox="1">
            <a:spLocks/>
          </p:cNvSpPr>
          <p:nvPr/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dirty="0"/>
              <a:t>Convex Optimization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466A9E8-DFB2-4E4E-8207-2C49FF5E0DB2}"/>
              </a:ext>
            </a:extLst>
          </p:cNvPr>
          <p:cNvSpPr/>
          <p:nvPr/>
        </p:nvSpPr>
        <p:spPr>
          <a:xfrm>
            <a:off x="3497580" y="1458082"/>
            <a:ext cx="3406140" cy="2400320"/>
          </a:xfrm>
          <a:custGeom>
            <a:avLst/>
            <a:gdLst>
              <a:gd name="connsiteX0" fmla="*/ 0 w 3406140"/>
              <a:gd name="connsiteY0" fmla="*/ 34290 h 2400320"/>
              <a:gd name="connsiteX1" fmla="*/ 1600200 w 3406140"/>
              <a:gd name="connsiteY1" fmla="*/ 2400300 h 2400320"/>
              <a:gd name="connsiteX2" fmla="*/ 3406140 w 3406140"/>
              <a:gd name="connsiteY2" fmla="*/ 0 h 24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6140" h="2400320">
                <a:moveTo>
                  <a:pt x="0" y="34290"/>
                </a:moveTo>
                <a:cubicBezTo>
                  <a:pt x="516255" y="1220152"/>
                  <a:pt x="1032510" y="2406015"/>
                  <a:pt x="1600200" y="2400300"/>
                </a:cubicBezTo>
                <a:cubicBezTo>
                  <a:pt x="2167890" y="2394585"/>
                  <a:pt x="2787015" y="1197292"/>
                  <a:pt x="34061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BE969-281E-154E-AC9B-D3CE29AA0F74}"/>
              </a:ext>
            </a:extLst>
          </p:cNvPr>
          <p:cNvSpPr txBox="1"/>
          <p:nvPr/>
        </p:nvSpPr>
        <p:spPr>
          <a:xfrm>
            <a:off x="1567365" y="485870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C5D-C248-5C4A-B1FD-2FD8A05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B14EC8-400E-B04D-BB46-08B3B5F88C1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4" y="1122324"/>
                <a:ext cx="7870705" cy="375828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The name is contradicting but this algorithm is meant to solve classification problems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Let's look at our previous model for Linear Regression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How can we transform the above model such that we can address the problem of Binary Classification?</a:t>
                </a:r>
              </a:p>
              <a:p>
                <a:pPr marL="114300" indent="0">
                  <a:buNone/>
                </a:pPr>
                <a:endParaRPr lang="en-US" i="1" dirty="0">
                  <a:solidFill>
                    <a:schemeClr val="bg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where,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 						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14999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B14EC8-400E-B04D-BB46-08B3B5F88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4" y="1122324"/>
                <a:ext cx="7870705" cy="3758285"/>
              </a:xfrm>
              <a:blipFill>
                <a:blip r:embed="rId3"/>
                <a:stretch>
                  <a:fillRect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CD632-7399-414B-8F22-25C64C2E97B0}"/>
              </a:ext>
            </a:extLst>
          </p:cNvPr>
          <p:cNvCxnSpPr/>
          <p:nvPr/>
        </p:nvCxnSpPr>
        <p:spPr>
          <a:xfrm>
            <a:off x="5314950" y="4586185"/>
            <a:ext cx="86868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DB2FA4-2ABC-9541-A7ED-85FB487A2F94}"/>
              </a:ext>
            </a:extLst>
          </p:cNvPr>
          <p:cNvSpPr txBox="1"/>
          <p:nvPr/>
        </p:nvSpPr>
        <p:spPr>
          <a:xfrm>
            <a:off x="6183630" y="4432296"/>
            <a:ext cx="17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Logit Function</a:t>
            </a:r>
          </a:p>
        </p:txBody>
      </p:sp>
    </p:spTree>
    <p:extLst>
      <p:ext uri="{BB962C8B-B14F-4D97-AF65-F5344CB8AC3E}">
        <p14:creationId xmlns:p14="http://schemas.microsoft.com/office/powerpoint/2010/main" val="214338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145D-2F6C-DD45-9E89-294260F3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22" y="223071"/>
            <a:ext cx="7717500" cy="541500"/>
          </a:xfrm>
        </p:spPr>
        <p:txBody>
          <a:bodyPr/>
          <a:lstStyle/>
          <a:p>
            <a:r>
              <a:rPr lang="en-US" dirty="0"/>
              <a:t>Expanding a bit further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BB0CB1-DE14-4549-AAC3-0BF92742C3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22" y="919333"/>
                <a:ext cx="7717500" cy="1575155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dirty="0"/>
                  <a:t>		    </a:t>
                </a: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	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  <m:e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			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BB0CB1-DE14-4549-AAC3-0BF92742C3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22" y="919333"/>
                <a:ext cx="7717500" cy="1575155"/>
              </a:xfrm>
              <a:blipFill>
                <a:blip r:embed="rId2"/>
                <a:stretch>
                  <a:fillRect t="-52000" b="-13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0B3A247-DD31-FF4D-8B18-57C4324DDE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0859" y="2876060"/>
                <a:ext cx="502894" cy="3820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0B3A247-DD31-FF4D-8B18-57C4324D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59" y="2876060"/>
                <a:ext cx="502894" cy="382002"/>
              </a:xfrm>
              <a:prstGeom prst="rect">
                <a:avLst/>
              </a:prstGeom>
              <a:blipFill>
                <a:blip r:embed="rId3"/>
                <a:stretch>
                  <a:fillRect l="-12195" r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7A9514-E631-924B-B061-3C4D03D5062E}"/>
              </a:ext>
            </a:extLst>
          </p:cNvPr>
          <p:cNvCxnSpPr/>
          <p:nvPr/>
        </p:nvCxnSpPr>
        <p:spPr>
          <a:xfrm>
            <a:off x="2173986" y="4700016"/>
            <a:ext cx="392049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5D371-22E7-0345-979E-2D234E413D33}"/>
              </a:ext>
            </a:extLst>
          </p:cNvPr>
          <p:cNvCxnSpPr>
            <a:cxnSpLocks/>
          </p:cNvCxnSpPr>
          <p:nvPr/>
        </p:nvCxnSpPr>
        <p:spPr>
          <a:xfrm flipV="1">
            <a:off x="3972306" y="3163824"/>
            <a:ext cx="0" cy="1547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251A1B-3715-764D-B9B1-6E0D8DD77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3520" y="4748024"/>
                <a:ext cx="300972" cy="324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30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400"/>
                  <a:buFont typeface="Hammersmith One"/>
                  <a:buNone/>
                  <a:defRPr sz="2400" b="1" i="0" u="none" strike="noStrike" cap="none">
                    <a:solidFill>
                      <a:schemeClr val="accent2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B251A1B-3715-764D-B9B1-6E0D8DD77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0" y="4748024"/>
                <a:ext cx="300972" cy="324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2346E8C-5E48-0E4B-831F-5FDD78F29B75}"/>
              </a:ext>
            </a:extLst>
          </p:cNvPr>
          <p:cNvSpPr txBox="1"/>
          <p:nvPr/>
        </p:nvSpPr>
        <p:spPr>
          <a:xfrm>
            <a:off x="1500324" y="4845321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2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2A11-276C-DC4E-9069-9DD539D2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CBB7-C7BE-2643-BF3F-DA83BFD8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Machine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a set of algorithms that learn from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Supervised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is a class of problems where the ground-truth/labels are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Unsupervised learning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problems do not have any explicit labels and the algorithms explore the underlying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problems have a finite set of outputs whereas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problems deal with the space of real numbers as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Linear 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An algorithm originating from Linear Algebra that is used for Regression problems.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Weather Forecasting, House price prediction and Stock market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Logistic Regression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An algorithm that converts Linear Regression formulation into a classification problem.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Sentiment Analysis, Titanic survival prediction etc.</a:t>
            </a:r>
          </a:p>
        </p:txBody>
      </p:sp>
    </p:spTree>
    <p:extLst>
      <p:ext uri="{BB962C8B-B14F-4D97-AF65-F5344CB8AC3E}">
        <p14:creationId xmlns:p14="http://schemas.microsoft.com/office/powerpoint/2010/main" val="228896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FC066-72AA-2045-BF97-F17A8F894235}"/>
              </a:ext>
            </a:extLst>
          </p:cNvPr>
          <p:cNvSpPr txBox="1"/>
          <p:nvPr/>
        </p:nvSpPr>
        <p:spPr>
          <a:xfrm>
            <a:off x="104324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6743471" y="211723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One of the simplest algorithms for Classification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28359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difference between t</a:t>
            </a:r>
            <a:r>
              <a:rPr lang="en-CA" dirty="0"/>
              <a:t>he</a:t>
            </a:r>
            <a:r>
              <a:rPr lang="en" dirty="0"/>
              <a:t> approaches through examples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What is ML?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739575" y="2942359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Linear Regression</a:t>
            </a:r>
            <a:endParaRPr sz="1600" dirty="0"/>
          </a:p>
        </p:txBody>
      </p:sp>
      <p:sp>
        <p:nvSpPr>
          <p:cNvPr id="1337" name="Google Shape;1337;p56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91551" y="2797720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Supervised/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Unsupervised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6731527" y="1402284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Logistic Regression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understand this subject better!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683690" y="3347100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</a:t>
            </a:r>
            <a:r>
              <a:rPr lang="en" dirty="0"/>
              <a:t>simplest algorithms for Regression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152471" y="143446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31527" y="296966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13217" y="3365246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rId3" action="ppaction://hlinksldjump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81896" y="1455069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Classification/Regression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The two most common classes of problems</a:t>
            </a:r>
          </a:p>
        </p:txBody>
      </p:sp>
      <p:sp>
        <p:nvSpPr>
          <p:cNvPr id="20" name="Google Shape;1341;p56">
            <a:hlinkClick r:id="rId3" action="ppaction://hlinksldjump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Refresher on ML Concepts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424193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Datasets: </a:t>
            </a:r>
            <a:r>
              <a:rPr lang="en-US" dirty="0">
                <a:solidFill>
                  <a:srgbClr val="40474B"/>
                </a:solidFill>
              </a:rPr>
              <a:t>The data that you process, transform and use to train your ML models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Features: </a:t>
            </a:r>
            <a:r>
              <a:rPr lang="en-US" dirty="0">
                <a:solidFill>
                  <a:srgbClr val="40474B"/>
                </a:solidFill>
              </a:rPr>
              <a:t>The individual columns(if it is a table) in your data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Supervised/Unsupervised: </a:t>
            </a:r>
            <a:r>
              <a:rPr lang="en-US" dirty="0">
                <a:solidFill>
                  <a:srgbClr val="40474B"/>
                </a:solidFill>
              </a:rPr>
              <a:t>Either with or without answers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Classification: </a:t>
            </a:r>
            <a:r>
              <a:rPr lang="en-US" dirty="0">
                <a:solidFill>
                  <a:srgbClr val="40474B"/>
                </a:solidFill>
              </a:rPr>
              <a:t>Predicting a limited set of outputs </a:t>
            </a:r>
            <a:r>
              <a:rPr lang="en-US" dirty="0" err="1">
                <a:solidFill>
                  <a:srgbClr val="40474B"/>
                </a:solidFill>
              </a:rPr>
              <a:t>Eg</a:t>
            </a:r>
            <a:r>
              <a:rPr lang="en-US" dirty="0">
                <a:solidFill>
                  <a:srgbClr val="40474B"/>
                </a:solidFill>
              </a:rPr>
              <a:t>: Pos/Neg sentiment, Cat/Dog, Bearish/Bullish</a:t>
            </a:r>
            <a:endParaRPr lang="en-US" b="1" dirty="0">
              <a:solidFill>
                <a:srgbClr val="40474B"/>
              </a:solidFill>
            </a:endParaRP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Regression: </a:t>
            </a:r>
            <a:r>
              <a:rPr lang="en-US" dirty="0">
                <a:solidFill>
                  <a:srgbClr val="40474B"/>
                </a:solidFill>
              </a:rPr>
              <a:t>Output has an infinite possibilities </a:t>
            </a:r>
            <a:r>
              <a:rPr lang="en-US" dirty="0" err="1">
                <a:solidFill>
                  <a:srgbClr val="40474B"/>
                </a:solidFill>
              </a:rPr>
              <a:t>Eg</a:t>
            </a:r>
            <a:r>
              <a:rPr lang="en-US" dirty="0">
                <a:solidFill>
                  <a:srgbClr val="40474B"/>
                </a:solidFill>
              </a:rPr>
              <a:t>: Housing prices, stock prices, time etc.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Machine Learning: </a:t>
            </a:r>
            <a:r>
              <a:rPr lang="en-US" dirty="0">
                <a:solidFill>
                  <a:srgbClr val="40474B"/>
                </a:solidFill>
              </a:rPr>
              <a:t>A set of algorithms or a method to learn through experience using data</a:t>
            </a:r>
            <a:endParaRPr lang="en-US" b="1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Training and Testing: </a:t>
            </a:r>
            <a:r>
              <a:rPr lang="en-US" dirty="0">
                <a:solidFill>
                  <a:srgbClr val="40474B"/>
                </a:solidFill>
              </a:rPr>
              <a:t>We usually split our data into two parts, one to train the model and another to test the model's performance</a:t>
            </a:r>
            <a:endParaRPr lang="en-US" dirty="0">
              <a:solidFill>
                <a:schemeClr val="accent2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Decision Boundary: </a:t>
            </a:r>
            <a:r>
              <a:rPr lang="en-US" dirty="0">
                <a:solidFill>
                  <a:schemeClr val="accent2"/>
                </a:solidFill>
              </a:rPr>
              <a:t>The line separating the classes for a given ML problem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Hypothesis: </a:t>
            </a:r>
            <a:r>
              <a:rPr lang="en-US" dirty="0">
                <a:solidFill>
                  <a:schemeClr val="accent2"/>
                </a:solidFill>
              </a:rPr>
              <a:t>The model that you would like to determine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Weights/Parameters: </a:t>
            </a:r>
            <a:r>
              <a:rPr lang="en-US" dirty="0">
                <a:solidFill>
                  <a:schemeClr val="accent2"/>
                </a:solidFill>
              </a:rPr>
              <a:t>This is what defines your model as these are the values that are adjusted to train your model to make accurate predictions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Ground-Truth: </a:t>
            </a:r>
            <a:r>
              <a:rPr lang="en-US" dirty="0">
                <a:solidFill>
                  <a:schemeClr val="accent2"/>
                </a:solidFill>
              </a:rPr>
              <a:t>The labels/answers that are provided along with </a:t>
            </a:r>
            <a:r>
              <a:rPr lang="en-US">
                <a:solidFill>
                  <a:schemeClr val="accent2"/>
                </a:solidFill>
              </a:rPr>
              <a:t>the dataset</a:t>
            </a:r>
            <a:endParaRPr lang="en-US" b="1" dirty="0">
              <a:solidFill>
                <a:srgbClr val="40474B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E6C1-59B2-814B-82A0-5EC46751AA91}"/>
              </a:ext>
            </a:extLst>
          </p:cNvPr>
          <p:cNvSpPr txBox="1"/>
          <p:nvPr/>
        </p:nvSpPr>
        <p:spPr>
          <a:xfrm>
            <a:off x="1475925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5A6-6F82-1148-84FE-46903A6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9588"/>
            <a:ext cx="7717500" cy="5415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B0BEC9-A200-F242-BFAA-C06150AA6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953306"/>
              </p:ext>
            </p:extLst>
          </p:nvPr>
        </p:nvGraphicFramePr>
        <p:xfrm>
          <a:off x="1141874" y="621088"/>
          <a:ext cx="3618721" cy="299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8A87A0-ECF1-9048-8CE2-E3851C4258B4}"/>
              </a:ext>
            </a:extLst>
          </p:cNvPr>
          <p:cNvCxnSpPr>
            <a:cxnSpLocks/>
          </p:cNvCxnSpPr>
          <p:nvPr/>
        </p:nvCxnSpPr>
        <p:spPr>
          <a:xfrm>
            <a:off x="6856022" y="1715737"/>
            <a:ext cx="0" cy="67083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C00C7-ECCA-E448-B9D0-F705204E878B}"/>
              </a:ext>
            </a:extLst>
          </p:cNvPr>
          <p:cNvSpPr/>
          <p:nvPr/>
        </p:nvSpPr>
        <p:spPr>
          <a:xfrm>
            <a:off x="6211181" y="790836"/>
            <a:ext cx="1312545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New/Unseen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9C3B9-F4A9-034E-9980-E05BAB8F4526}"/>
              </a:ext>
            </a:extLst>
          </p:cNvPr>
          <p:cNvSpPr txBox="1"/>
          <p:nvPr/>
        </p:nvSpPr>
        <p:spPr>
          <a:xfrm>
            <a:off x="6867453" y="1715737"/>
            <a:ext cx="1805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to the Trained ML Model from 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9479A-132E-4242-9418-D71BFEB5205D}"/>
              </a:ext>
            </a:extLst>
          </p:cNvPr>
          <p:cNvSpPr txBox="1"/>
          <p:nvPr/>
        </p:nvSpPr>
        <p:spPr>
          <a:xfrm>
            <a:off x="1695596" y="4522411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690E6-F5FE-E14D-AF0B-DA96130C3C38}"/>
              </a:ext>
            </a:extLst>
          </p:cNvPr>
          <p:cNvGrpSpPr/>
          <p:nvPr/>
        </p:nvGrpSpPr>
        <p:grpSpPr>
          <a:xfrm>
            <a:off x="6211181" y="2522438"/>
            <a:ext cx="1316599" cy="1159110"/>
            <a:chOff x="2008023" y="761567"/>
            <a:chExt cx="918702" cy="7338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0FFF59-188A-1F41-822A-CF583C8AA665}"/>
                </a:ext>
              </a:extLst>
            </p:cNvPr>
            <p:cNvSpPr/>
            <p:nvPr/>
          </p:nvSpPr>
          <p:spPr>
            <a:xfrm>
              <a:off x="2008023" y="761567"/>
              <a:ext cx="918702" cy="7338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A508467D-DC2E-8143-9D38-000D03D24689}"/>
                </a:ext>
              </a:extLst>
            </p:cNvPr>
            <p:cNvSpPr txBox="1"/>
            <p:nvPr/>
          </p:nvSpPr>
          <p:spPr>
            <a:xfrm>
              <a:off x="2142564" y="869044"/>
              <a:ext cx="649620" cy="5189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ML Algorithm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7604D-8E48-2844-ABA6-B0BB5A57C521}"/>
              </a:ext>
            </a:extLst>
          </p:cNvPr>
          <p:cNvCxnSpPr>
            <a:cxnSpLocks/>
          </p:cNvCxnSpPr>
          <p:nvPr/>
        </p:nvCxnSpPr>
        <p:spPr>
          <a:xfrm>
            <a:off x="4760595" y="621088"/>
            <a:ext cx="0" cy="4400219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FD74522-A89D-DC41-B66A-3D07308F97BD}"/>
              </a:ext>
            </a:extLst>
          </p:cNvPr>
          <p:cNvSpPr/>
          <p:nvPr/>
        </p:nvSpPr>
        <p:spPr>
          <a:xfrm>
            <a:off x="4104878" y="1976309"/>
            <a:ext cx="2299115" cy="1159110"/>
          </a:xfrm>
          <a:custGeom>
            <a:avLst/>
            <a:gdLst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  <a:gd name="connsiteX3" fmla="*/ 1674607 w 2299115"/>
              <a:gd name="connsiteY3" fmla="*/ 494008 h 1159110"/>
              <a:gd name="connsiteX4" fmla="*/ 1149558 w 2299115"/>
              <a:gd name="connsiteY4" fmla="*/ 579555 h 1159110"/>
              <a:gd name="connsiteX5" fmla="*/ 657186 w 2299115"/>
              <a:gd name="connsiteY5" fmla="*/ 453981 h 1159110"/>
              <a:gd name="connsiteX6" fmla="*/ 123783 w 2299115"/>
              <a:gd name="connsiteY6" fmla="*/ 317943 h 1159110"/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115" h="1159110" stroke="0" extrusionOk="0">
                <a:moveTo>
                  <a:pt x="123783" y="317943"/>
                </a:moveTo>
                <a:cubicBezTo>
                  <a:pt x="264471" y="82303"/>
                  <a:pt x="659250" y="22685"/>
                  <a:pt x="1175127" y="143"/>
                </a:cubicBezTo>
                <a:cubicBezTo>
                  <a:pt x="1681505" y="9255"/>
                  <a:pt x="2028644" y="168658"/>
                  <a:pt x="2243411" y="401332"/>
                </a:cubicBezTo>
                <a:cubicBezTo>
                  <a:pt x="2034687" y="455950"/>
                  <a:pt x="1888024" y="436800"/>
                  <a:pt x="1674607" y="494008"/>
                </a:cubicBezTo>
                <a:cubicBezTo>
                  <a:pt x="1461190" y="551216"/>
                  <a:pt x="1366938" y="526997"/>
                  <a:pt x="1149558" y="579555"/>
                </a:cubicBezTo>
                <a:cubicBezTo>
                  <a:pt x="947216" y="503038"/>
                  <a:pt x="828051" y="484806"/>
                  <a:pt x="657186" y="453981"/>
                </a:cubicBezTo>
                <a:cubicBezTo>
                  <a:pt x="486321" y="423156"/>
                  <a:pt x="238075" y="357628"/>
                  <a:pt x="123783" y="317943"/>
                </a:cubicBezTo>
                <a:close/>
              </a:path>
              <a:path w="2299115" h="1159110" fill="none" extrusionOk="0">
                <a:moveTo>
                  <a:pt x="123783" y="317943"/>
                </a:moveTo>
                <a:cubicBezTo>
                  <a:pt x="237384" y="104838"/>
                  <a:pt x="755454" y="13921"/>
                  <a:pt x="1175127" y="143"/>
                </a:cubicBezTo>
                <a:cubicBezTo>
                  <a:pt x="1681941" y="31914"/>
                  <a:pt x="2093826" y="175689"/>
                  <a:pt x="2243411" y="401332"/>
                </a:cubicBezTo>
              </a:path>
              <a:path w="2299115" h="1159110" fill="none" stroke="0" extrusionOk="0">
                <a:moveTo>
                  <a:pt x="123783" y="317943"/>
                </a:moveTo>
                <a:cubicBezTo>
                  <a:pt x="321791" y="101365"/>
                  <a:pt x="724443" y="6428"/>
                  <a:pt x="1175127" y="143"/>
                </a:cubicBezTo>
                <a:cubicBezTo>
                  <a:pt x="1681030" y="15005"/>
                  <a:pt x="2125460" y="174430"/>
                  <a:pt x="2243411" y="401332"/>
                </a:cubicBezTo>
              </a:path>
            </a:pathLst>
          </a:custGeom>
          <a:ln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658457"/>
                      <a:gd name="adj2" fmla="val 2104476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2BE5D-D866-AC45-8C6D-C801248DF13A}"/>
              </a:ext>
            </a:extLst>
          </p:cNvPr>
          <p:cNvSpPr txBox="1"/>
          <p:nvPr/>
        </p:nvSpPr>
        <p:spPr>
          <a:xfrm>
            <a:off x="5169379" y="4522412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1612275-4470-BE45-8F02-1FE0B275BA42}"/>
              </a:ext>
            </a:extLst>
          </p:cNvPr>
          <p:cNvCxnSpPr>
            <a:cxnSpLocks/>
          </p:cNvCxnSpPr>
          <p:nvPr/>
        </p:nvCxnSpPr>
        <p:spPr>
          <a:xfrm>
            <a:off x="6867454" y="3805376"/>
            <a:ext cx="902969" cy="717036"/>
          </a:xfrm>
          <a:prstGeom prst="bentConnector3">
            <a:avLst>
              <a:gd name="adj1" fmla="val -6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449EDE-E8F9-D346-A47E-A636A95F85ED}"/>
              </a:ext>
            </a:extLst>
          </p:cNvPr>
          <p:cNvSpPr txBox="1"/>
          <p:nvPr/>
        </p:nvSpPr>
        <p:spPr>
          <a:xfrm>
            <a:off x="7770423" y="4368523"/>
            <a:ext cx="172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Predictions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B4720-D8F1-2748-9988-525E4E2E2699}"/>
              </a:ext>
            </a:extLst>
          </p:cNvPr>
          <p:cNvSpPr txBox="1"/>
          <p:nvPr/>
        </p:nvSpPr>
        <p:spPr>
          <a:xfrm>
            <a:off x="2990703" y="2785641"/>
            <a:ext cx="180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Learns to mimic the dataset by understanding the features and correcting its predictions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4CB64-2DAC-0F49-9E65-72686BA047B0}"/>
              </a:ext>
            </a:extLst>
          </p:cNvPr>
          <p:cNvSpPr txBox="1"/>
          <p:nvPr/>
        </p:nvSpPr>
        <p:spPr>
          <a:xfrm>
            <a:off x="0" y="864136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Labels/Ground-Truth provided</a:t>
            </a:r>
          </a:p>
        </p:txBody>
      </p:sp>
    </p:spTree>
    <p:extLst>
      <p:ext uri="{BB962C8B-B14F-4D97-AF65-F5344CB8AC3E}">
        <p14:creationId xmlns:p14="http://schemas.microsoft.com/office/powerpoint/2010/main" val="17675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5A6-6F82-1148-84FE-46903A64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9588"/>
            <a:ext cx="7717500" cy="541500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B0BEC9-A200-F242-BFAA-C06150AA6834}"/>
              </a:ext>
            </a:extLst>
          </p:cNvPr>
          <p:cNvGraphicFramePr/>
          <p:nvPr/>
        </p:nvGraphicFramePr>
        <p:xfrm>
          <a:off x="1141874" y="621088"/>
          <a:ext cx="3618721" cy="299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8A87A0-ECF1-9048-8CE2-E3851C4258B4}"/>
              </a:ext>
            </a:extLst>
          </p:cNvPr>
          <p:cNvCxnSpPr>
            <a:cxnSpLocks/>
          </p:cNvCxnSpPr>
          <p:nvPr/>
        </p:nvCxnSpPr>
        <p:spPr>
          <a:xfrm>
            <a:off x="6856022" y="1715737"/>
            <a:ext cx="0" cy="67083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5C00C7-ECCA-E448-B9D0-F705204E878B}"/>
              </a:ext>
            </a:extLst>
          </p:cNvPr>
          <p:cNvSpPr/>
          <p:nvPr/>
        </p:nvSpPr>
        <p:spPr>
          <a:xfrm>
            <a:off x="6211181" y="790836"/>
            <a:ext cx="1312545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New/Unseen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9C3B9-F4A9-034E-9980-E05BAB8F4526}"/>
              </a:ext>
            </a:extLst>
          </p:cNvPr>
          <p:cNvSpPr txBox="1"/>
          <p:nvPr/>
        </p:nvSpPr>
        <p:spPr>
          <a:xfrm>
            <a:off x="6867453" y="1715737"/>
            <a:ext cx="1805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 to the Trained ML Model from 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9479A-132E-4242-9418-D71BFEB5205D}"/>
              </a:ext>
            </a:extLst>
          </p:cNvPr>
          <p:cNvSpPr txBox="1"/>
          <p:nvPr/>
        </p:nvSpPr>
        <p:spPr>
          <a:xfrm>
            <a:off x="1695596" y="4522411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690E6-F5FE-E14D-AF0B-DA96130C3C38}"/>
              </a:ext>
            </a:extLst>
          </p:cNvPr>
          <p:cNvGrpSpPr/>
          <p:nvPr/>
        </p:nvGrpSpPr>
        <p:grpSpPr>
          <a:xfrm>
            <a:off x="6211181" y="2522438"/>
            <a:ext cx="1316599" cy="1159110"/>
            <a:chOff x="2008023" y="761567"/>
            <a:chExt cx="918702" cy="7338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0FFF59-188A-1F41-822A-CF583C8AA665}"/>
                </a:ext>
              </a:extLst>
            </p:cNvPr>
            <p:cNvSpPr/>
            <p:nvPr/>
          </p:nvSpPr>
          <p:spPr>
            <a:xfrm>
              <a:off x="2008023" y="761567"/>
              <a:ext cx="918702" cy="73389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A508467D-DC2E-8143-9D38-000D03D24689}"/>
                </a:ext>
              </a:extLst>
            </p:cNvPr>
            <p:cNvSpPr txBox="1"/>
            <p:nvPr/>
          </p:nvSpPr>
          <p:spPr>
            <a:xfrm>
              <a:off x="2142564" y="869044"/>
              <a:ext cx="649620" cy="5189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ML Algorithm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7604D-8E48-2844-ABA6-B0BB5A57C521}"/>
              </a:ext>
            </a:extLst>
          </p:cNvPr>
          <p:cNvCxnSpPr>
            <a:cxnSpLocks/>
          </p:cNvCxnSpPr>
          <p:nvPr/>
        </p:nvCxnSpPr>
        <p:spPr>
          <a:xfrm>
            <a:off x="4760595" y="621088"/>
            <a:ext cx="0" cy="4400219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FD74522-A89D-DC41-B66A-3D07308F97BD}"/>
              </a:ext>
            </a:extLst>
          </p:cNvPr>
          <p:cNvSpPr/>
          <p:nvPr/>
        </p:nvSpPr>
        <p:spPr>
          <a:xfrm>
            <a:off x="4104878" y="1976309"/>
            <a:ext cx="2299115" cy="1159110"/>
          </a:xfrm>
          <a:custGeom>
            <a:avLst/>
            <a:gdLst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  <a:gd name="connsiteX3" fmla="*/ 1674607 w 2299115"/>
              <a:gd name="connsiteY3" fmla="*/ 494008 h 1159110"/>
              <a:gd name="connsiteX4" fmla="*/ 1149558 w 2299115"/>
              <a:gd name="connsiteY4" fmla="*/ 579555 h 1159110"/>
              <a:gd name="connsiteX5" fmla="*/ 657186 w 2299115"/>
              <a:gd name="connsiteY5" fmla="*/ 453981 h 1159110"/>
              <a:gd name="connsiteX6" fmla="*/ 123783 w 2299115"/>
              <a:gd name="connsiteY6" fmla="*/ 317943 h 1159110"/>
              <a:gd name="connsiteX0" fmla="*/ 123783 w 2299115"/>
              <a:gd name="connsiteY0" fmla="*/ 317943 h 1159110"/>
              <a:gd name="connsiteX1" fmla="*/ 1175127 w 2299115"/>
              <a:gd name="connsiteY1" fmla="*/ 143 h 1159110"/>
              <a:gd name="connsiteX2" fmla="*/ 2243411 w 2299115"/>
              <a:gd name="connsiteY2" fmla="*/ 401332 h 115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115" h="1159110" stroke="0" extrusionOk="0">
                <a:moveTo>
                  <a:pt x="123783" y="317943"/>
                </a:moveTo>
                <a:cubicBezTo>
                  <a:pt x="264471" y="82303"/>
                  <a:pt x="659250" y="22685"/>
                  <a:pt x="1175127" y="143"/>
                </a:cubicBezTo>
                <a:cubicBezTo>
                  <a:pt x="1681505" y="9255"/>
                  <a:pt x="2028644" y="168658"/>
                  <a:pt x="2243411" y="401332"/>
                </a:cubicBezTo>
                <a:cubicBezTo>
                  <a:pt x="2034687" y="455950"/>
                  <a:pt x="1888024" y="436800"/>
                  <a:pt x="1674607" y="494008"/>
                </a:cubicBezTo>
                <a:cubicBezTo>
                  <a:pt x="1461190" y="551216"/>
                  <a:pt x="1366938" y="526997"/>
                  <a:pt x="1149558" y="579555"/>
                </a:cubicBezTo>
                <a:cubicBezTo>
                  <a:pt x="947216" y="503038"/>
                  <a:pt x="828051" y="484806"/>
                  <a:pt x="657186" y="453981"/>
                </a:cubicBezTo>
                <a:cubicBezTo>
                  <a:pt x="486321" y="423156"/>
                  <a:pt x="238075" y="357628"/>
                  <a:pt x="123783" y="317943"/>
                </a:cubicBezTo>
                <a:close/>
              </a:path>
              <a:path w="2299115" h="1159110" fill="none" extrusionOk="0">
                <a:moveTo>
                  <a:pt x="123783" y="317943"/>
                </a:moveTo>
                <a:cubicBezTo>
                  <a:pt x="237384" y="104838"/>
                  <a:pt x="755454" y="13921"/>
                  <a:pt x="1175127" y="143"/>
                </a:cubicBezTo>
                <a:cubicBezTo>
                  <a:pt x="1681941" y="31914"/>
                  <a:pt x="2093826" y="175689"/>
                  <a:pt x="2243411" y="401332"/>
                </a:cubicBezTo>
              </a:path>
              <a:path w="2299115" h="1159110" fill="none" stroke="0" extrusionOk="0">
                <a:moveTo>
                  <a:pt x="123783" y="317943"/>
                </a:moveTo>
                <a:cubicBezTo>
                  <a:pt x="321791" y="101365"/>
                  <a:pt x="724443" y="6428"/>
                  <a:pt x="1175127" y="143"/>
                </a:cubicBezTo>
                <a:cubicBezTo>
                  <a:pt x="1681030" y="15005"/>
                  <a:pt x="2125460" y="174430"/>
                  <a:pt x="2243411" y="401332"/>
                </a:cubicBezTo>
              </a:path>
            </a:pathLst>
          </a:custGeom>
          <a:ln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658457"/>
                      <a:gd name="adj2" fmla="val 2104476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2BE5D-D866-AC45-8C6D-C801248DF13A}"/>
              </a:ext>
            </a:extLst>
          </p:cNvPr>
          <p:cNvSpPr txBox="1"/>
          <p:nvPr/>
        </p:nvSpPr>
        <p:spPr>
          <a:xfrm>
            <a:off x="5169379" y="4522412"/>
            <a:ext cx="90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dirty="0"/>
              <a:t>STEP 2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1612275-4470-BE45-8F02-1FE0B275BA42}"/>
              </a:ext>
            </a:extLst>
          </p:cNvPr>
          <p:cNvCxnSpPr>
            <a:cxnSpLocks/>
          </p:cNvCxnSpPr>
          <p:nvPr/>
        </p:nvCxnSpPr>
        <p:spPr>
          <a:xfrm>
            <a:off x="6867454" y="3805376"/>
            <a:ext cx="902969" cy="717036"/>
          </a:xfrm>
          <a:prstGeom prst="bentConnector3">
            <a:avLst>
              <a:gd name="adj1" fmla="val -6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449EDE-E8F9-D346-A47E-A636A95F85ED}"/>
              </a:ext>
            </a:extLst>
          </p:cNvPr>
          <p:cNvSpPr txBox="1"/>
          <p:nvPr/>
        </p:nvSpPr>
        <p:spPr>
          <a:xfrm>
            <a:off x="7770423" y="4368523"/>
            <a:ext cx="1720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100" dirty="0"/>
              <a:t>Predictions/Clusters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607DD-77F1-2B4F-B70F-082EEF51B022}"/>
              </a:ext>
            </a:extLst>
          </p:cNvPr>
          <p:cNvCxnSpPr>
            <a:cxnSpLocks/>
          </p:cNvCxnSpPr>
          <p:nvPr/>
        </p:nvCxnSpPr>
        <p:spPr>
          <a:xfrm>
            <a:off x="1620274" y="621088"/>
            <a:ext cx="841207" cy="13552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96109A-C19C-4941-BF7A-5624937A8545}"/>
              </a:ext>
            </a:extLst>
          </p:cNvPr>
          <p:cNvCxnSpPr>
            <a:cxnSpLocks/>
          </p:cNvCxnSpPr>
          <p:nvPr/>
        </p:nvCxnSpPr>
        <p:spPr>
          <a:xfrm flipH="1">
            <a:off x="1620274" y="621088"/>
            <a:ext cx="841208" cy="135522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1B2821-5D2C-D247-8B95-00FCF6D22128}"/>
              </a:ext>
            </a:extLst>
          </p:cNvPr>
          <p:cNvSpPr txBox="1"/>
          <p:nvPr/>
        </p:nvSpPr>
        <p:spPr>
          <a:xfrm>
            <a:off x="3051061" y="2773486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Learns the patterns underlying the data to group them: Clustering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69CBA-8FED-874E-85B1-82058321F863}"/>
              </a:ext>
            </a:extLst>
          </p:cNvPr>
          <p:cNvSpPr txBox="1"/>
          <p:nvPr/>
        </p:nvSpPr>
        <p:spPr>
          <a:xfrm>
            <a:off x="47363" y="910728"/>
            <a:ext cx="1805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Labels/Ground-Truth this time</a:t>
            </a:r>
          </a:p>
        </p:txBody>
      </p:sp>
    </p:spTree>
    <p:extLst>
      <p:ext uri="{BB962C8B-B14F-4D97-AF65-F5344CB8AC3E}">
        <p14:creationId xmlns:p14="http://schemas.microsoft.com/office/powerpoint/2010/main" val="40623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D98-4FF7-D740-8A39-559E8E1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03687"/>
            <a:ext cx="7687800" cy="500887"/>
          </a:xfrm>
        </p:spPr>
        <p:txBody>
          <a:bodyPr/>
          <a:lstStyle/>
          <a:p>
            <a:r>
              <a:rPr lang="en-US" sz="2400" dirty="0"/>
              <a:t>Classification Vs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6C9A9-7363-A14C-8D09-32824928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98951"/>
              </p:ext>
            </p:extLst>
          </p:nvPr>
        </p:nvGraphicFramePr>
        <p:xfrm>
          <a:off x="968130" y="522278"/>
          <a:ext cx="7207740" cy="4310802"/>
        </p:xfrm>
        <a:graphic>
          <a:graphicData uri="http://schemas.openxmlformats.org/drawingml/2006/table">
            <a:tbl>
              <a:tblPr firstRow="1" bandRow="1">
                <a:tableStyleId>{A274E37D-B88A-474A-B31F-8B5396AF159A}</a:tableStyleId>
              </a:tblPr>
              <a:tblGrid>
                <a:gridCol w="5629001">
                  <a:extLst>
                    <a:ext uri="{9D8B030D-6E8A-4147-A177-3AD203B41FA5}">
                      <a16:colId xmlns:a16="http://schemas.microsoft.com/office/drawing/2014/main" val="2197076389"/>
                    </a:ext>
                  </a:extLst>
                </a:gridCol>
                <a:gridCol w="1578739">
                  <a:extLst>
                    <a:ext uri="{9D8B030D-6E8A-4147-A177-3AD203B41FA5}">
                      <a16:colId xmlns:a16="http://schemas.microsoft.com/office/drawing/2014/main" val="1399180214"/>
                    </a:ext>
                  </a:extLst>
                </a:gridCol>
              </a:tblGrid>
              <a:tr h="517327">
                <a:tc>
                  <a:txBody>
                    <a:bodyPr/>
                    <a:lstStyle/>
                    <a:p>
                      <a:r>
                        <a:rPr lang="en-US" dirty="0"/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or Regression?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79787"/>
                  </a:ext>
                </a:extLst>
              </a:tr>
              <a:tr h="730916">
                <a:tc>
                  <a:txBody>
                    <a:bodyPr/>
                    <a:lstStyle/>
                    <a:p>
                      <a:r>
                        <a:rPr lang="en-US" dirty="0"/>
                        <a:t>Predicting the sentiment of a given Amazon Review. </a:t>
                      </a:r>
                    </a:p>
                    <a:p>
                      <a:r>
                        <a:rPr lang="en-US" b="1" dirty="0"/>
                        <a:t>Output/ Ground-Truth: </a:t>
                      </a:r>
                    </a:p>
                    <a:p>
                      <a:r>
                        <a:rPr lang="en-US" dirty="0"/>
                        <a:t>1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Positive </a:t>
                      </a:r>
                    </a:p>
                    <a:p>
                      <a:r>
                        <a:rPr lang="en-US" dirty="0"/>
                        <a:t>0 </a:t>
                      </a:r>
                      <a:r>
                        <a:rPr lang="en-US" dirty="0">
                          <a:sym typeface="Wingdings" pitchFamily="2" charset="2"/>
                        </a:rPr>
                        <a:t>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71433"/>
                  </a:ext>
                </a:extLst>
              </a:tr>
              <a:tr h="565870">
                <a:tc>
                  <a:txBody>
                    <a:bodyPr/>
                    <a:lstStyle/>
                    <a:p>
                      <a:r>
                        <a:rPr lang="en-US" dirty="0"/>
                        <a:t>Weather Forecasting</a:t>
                      </a:r>
                    </a:p>
                    <a:p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b="0" dirty="0"/>
                        <a:t>The temperature in</a:t>
                      </a:r>
                      <a:r>
                        <a:rPr lang="en-US" b="0" baseline="0" dirty="0"/>
                        <a:t> Celsius or </a:t>
                      </a:r>
                      <a:r>
                        <a:rPr lang="en-US" b="0" baseline="0" dirty="0" err="1"/>
                        <a:t>Farenheit</a:t>
                      </a:r>
                      <a:r>
                        <a:rPr lang="en-US" b="0" baseline="0" dirty="0"/>
                        <a:t> 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805"/>
                  </a:ext>
                </a:extLst>
              </a:tr>
              <a:tr h="730916">
                <a:tc>
                  <a:txBody>
                    <a:bodyPr/>
                    <a:lstStyle/>
                    <a:p>
                      <a:r>
                        <a:rPr lang="en-US" dirty="0"/>
                        <a:t>Stock Market Price prediction</a:t>
                      </a:r>
                    </a:p>
                    <a:p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b="0" dirty="0"/>
                        <a:t>The next day’s stock price of a given company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7880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r>
                        <a:rPr lang="en-US" dirty="0"/>
                        <a:t>Next word prediction in E-mail: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Output/ Ground-Truth:</a:t>
                      </a:r>
                    </a:p>
                    <a:p>
                      <a:r>
                        <a:rPr lang="en-US" dirty="0"/>
                        <a:t>The next word based on the previous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49648"/>
                  </a:ext>
                </a:extLst>
              </a:tr>
              <a:tr h="439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1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10A599-3FB9-6A4E-8F55-F7100E2289F1}"/>
              </a:ext>
            </a:extLst>
          </p:cNvPr>
          <p:cNvSpPr txBox="1"/>
          <p:nvPr/>
        </p:nvSpPr>
        <p:spPr>
          <a:xfrm>
            <a:off x="1539933" y="4915376"/>
            <a:ext cx="410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Slido</a:t>
            </a:r>
            <a:r>
              <a:rPr lang="en-US" sz="1200" dirty="0"/>
              <a:t>: </a:t>
            </a:r>
            <a:r>
              <a:rPr lang="en-CA" sz="1200" dirty="0"/>
              <a:t>#ml_bootcamp_week2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444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9C29-B76B-5743-92B1-0C4A590C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78430"/>
            <a:ext cx="7717500" cy="5415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E4DBFF-5679-3648-9AF2-70491C2E7AB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122325"/>
                <a:ext cx="7717500" cy="2954008"/>
              </a:xfrm>
            </p:spPr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3E4DBFF-5679-3648-9AF2-70491C2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22325"/>
                <a:ext cx="7717500" cy="295400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4B1B73-364A-4A4B-AA8E-D8EF2DA3E9B2}"/>
              </a:ext>
            </a:extLst>
          </p:cNvPr>
          <p:cNvCxnSpPr>
            <a:cxnSpLocks/>
          </p:cNvCxnSpPr>
          <p:nvPr/>
        </p:nvCxnSpPr>
        <p:spPr>
          <a:xfrm>
            <a:off x="1977390" y="1805940"/>
            <a:ext cx="0" cy="76581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AB8C68-81AB-0C43-B2CC-6DB59199D082}"/>
              </a:ext>
            </a:extLst>
          </p:cNvPr>
          <p:cNvSpPr txBox="1"/>
          <p:nvPr/>
        </p:nvSpPr>
        <p:spPr>
          <a:xfrm>
            <a:off x="908685" y="2650965"/>
            <a:ext cx="213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Variable/ Output/ 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D064F-0E33-6C4B-9B3E-F00B03116E9C}"/>
              </a:ext>
            </a:extLst>
          </p:cNvPr>
          <p:cNvCxnSpPr>
            <a:cxnSpLocks/>
          </p:cNvCxnSpPr>
          <p:nvPr/>
        </p:nvCxnSpPr>
        <p:spPr>
          <a:xfrm>
            <a:off x="3375660" y="1706880"/>
            <a:ext cx="0" cy="146730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09ABDF-8E32-1E43-B71F-4949683AE934}"/>
              </a:ext>
            </a:extLst>
          </p:cNvPr>
          <p:cNvSpPr txBox="1"/>
          <p:nvPr/>
        </p:nvSpPr>
        <p:spPr>
          <a:xfrm>
            <a:off x="2524125" y="3269322"/>
            <a:ext cx="2137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/ Weights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CCD984-DD10-D24E-9DB3-41FAD6E1A631}"/>
              </a:ext>
            </a:extLst>
          </p:cNvPr>
          <p:cNvCxnSpPr>
            <a:cxnSpLocks/>
          </p:cNvCxnSpPr>
          <p:nvPr/>
        </p:nvCxnSpPr>
        <p:spPr>
          <a:xfrm>
            <a:off x="5311140" y="1642110"/>
            <a:ext cx="0" cy="84963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F6995B-F3C3-9F40-A50C-EEE28D7399C8}"/>
              </a:ext>
            </a:extLst>
          </p:cNvPr>
          <p:cNvSpPr txBox="1"/>
          <p:nvPr/>
        </p:nvSpPr>
        <p:spPr>
          <a:xfrm>
            <a:off x="4504922" y="2650965"/>
            <a:ext cx="213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Variable/ Input/ Predictors/ </a:t>
            </a:r>
            <a:r>
              <a:rPr lang="en-US" sz="2000" b="1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CEB77-CD72-FE4B-A0D2-8E37F00D57C8}"/>
                  </a:ext>
                </a:extLst>
              </p:cNvPr>
              <p:cNvSpPr txBox="1"/>
              <p:nvPr/>
            </p:nvSpPr>
            <p:spPr>
              <a:xfrm>
                <a:off x="1543000" y="3694281"/>
                <a:ext cx="6887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This is an equation that is “Linear” in the input parameters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Goal here is to find the best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that will get you close to the ground-truth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values</a:t>
                </a:r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CEB77-CD72-FE4B-A0D2-8E37F00D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00" y="3694281"/>
                <a:ext cx="6887725" cy="923330"/>
              </a:xfrm>
              <a:prstGeom prst="rect">
                <a:avLst/>
              </a:prstGeom>
              <a:blipFill>
                <a:blip r:embed="rId4"/>
                <a:stretch>
                  <a:fillRect l="-737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9499DF-B664-8D4E-BBE3-54F432F0D206}"/>
              </a:ext>
            </a:extLst>
          </p:cNvPr>
          <p:cNvSpPr txBox="1"/>
          <p:nvPr/>
        </p:nvSpPr>
        <p:spPr>
          <a:xfrm>
            <a:off x="1543000" y="4856713"/>
            <a:ext cx="410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Slido</a:t>
            </a:r>
            <a:r>
              <a:rPr lang="en-US" sz="1200" dirty="0"/>
              <a:t>: </a:t>
            </a:r>
            <a:r>
              <a:rPr lang="en-CA" sz="1200" dirty="0"/>
              <a:t>#ml_bootcamp_week2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70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F429-ED64-C147-885A-7CD3CD72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Linear Regression?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DC14C6-69BD-4B46-A2EC-BCDC68425F82}"/>
              </a:ext>
            </a:extLst>
          </p:cNvPr>
          <p:cNvCxnSpPr/>
          <p:nvPr/>
        </p:nvCxnSpPr>
        <p:spPr>
          <a:xfrm>
            <a:off x="2446020" y="4274820"/>
            <a:ext cx="3920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5557B3-32A4-C842-A6A9-68A2378D0671}"/>
              </a:ext>
            </a:extLst>
          </p:cNvPr>
          <p:cNvCxnSpPr>
            <a:cxnSpLocks/>
          </p:cNvCxnSpPr>
          <p:nvPr/>
        </p:nvCxnSpPr>
        <p:spPr>
          <a:xfrm flipV="1">
            <a:off x="2461260" y="1424940"/>
            <a:ext cx="0" cy="2861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D79A-87EA-7C43-816B-F366509FCE6F}"/>
                  </a:ext>
                </a:extLst>
              </p:cNvPr>
              <p:cNvSpPr txBox="1"/>
              <p:nvPr/>
            </p:nvSpPr>
            <p:spPr>
              <a:xfrm>
                <a:off x="2034540" y="257175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D79A-87EA-7C43-816B-F366509F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40" y="2571750"/>
                <a:ext cx="219163" cy="307777"/>
              </a:xfrm>
              <a:prstGeom prst="rect">
                <a:avLst/>
              </a:prstGeom>
              <a:blipFill>
                <a:blip r:embed="rId2"/>
                <a:stretch>
                  <a:fillRect l="-22222" r="-1666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DA6C0-43FD-4449-A043-0769A2ACAECF}"/>
                  </a:ext>
                </a:extLst>
              </p:cNvPr>
              <p:cNvSpPr txBox="1"/>
              <p:nvPr/>
            </p:nvSpPr>
            <p:spPr>
              <a:xfrm>
                <a:off x="4406265" y="427482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DA6C0-43FD-4449-A043-0769A2AC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265" y="4274820"/>
                <a:ext cx="219163" cy="307777"/>
              </a:xfrm>
              <a:prstGeom prst="rect">
                <a:avLst/>
              </a:prstGeom>
              <a:blipFill>
                <a:blip r:embed="rId3"/>
                <a:stretch>
                  <a:fillRect l="-16667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5E2E351-7B56-FA45-BF09-766D80AAF989}"/>
              </a:ext>
            </a:extLst>
          </p:cNvPr>
          <p:cNvSpPr txBox="1"/>
          <p:nvPr/>
        </p:nvSpPr>
        <p:spPr>
          <a:xfrm>
            <a:off x="1539933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5BC5D-F3CB-F444-A8E4-ABE6CD0BCD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find the best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35BC5D-F3CB-F444-A8E4-ABE6CD0BC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0930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78E4F3-58C8-DB42-927F-B115AF7CCD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2880" y="1122325"/>
                <a:ext cx="8801099" cy="35805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Linear Algebra, for example by using matrix inversion to find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directly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Ordinary Least Squares Method (which follows the Maximum Likelihood Estimation Framework)</a:t>
                </a: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10000"/>
                      </a:schemeClr>
                    </a:solidFill>
                  </a:rPr>
                  <a:t>Gradient Descent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178E4F3-58C8-DB42-927F-B115AF7C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2880" y="1122325"/>
                <a:ext cx="8801099" cy="35805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8FF842-9DDA-F94E-AF23-0FDB64C35B01}"/>
              </a:ext>
            </a:extLst>
          </p:cNvPr>
          <p:cNvSpPr txBox="1"/>
          <p:nvPr/>
        </p:nvSpPr>
        <p:spPr>
          <a:xfrm>
            <a:off x="1558221" y="4835723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#ml_bootcamp_week2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12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1013</Words>
  <Application>Microsoft Macintosh PowerPoint</Application>
  <PresentationFormat>On-screen Show (16:9)</PresentationFormat>
  <Paragraphs>148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Hammersmith One</vt:lpstr>
      <vt:lpstr>Manjari</vt:lpstr>
      <vt:lpstr>Proxima Nova</vt:lpstr>
      <vt:lpstr>Cambria Math</vt:lpstr>
      <vt:lpstr>Proxima Nova Semibold</vt:lpstr>
      <vt:lpstr>Arial</vt:lpstr>
      <vt:lpstr>Wingdings</vt:lpstr>
      <vt:lpstr>Anaheim</vt:lpstr>
      <vt:lpstr>Elegant Education Pack for Students by Slidesgo</vt:lpstr>
      <vt:lpstr>Slidesgo Final Pages</vt:lpstr>
      <vt:lpstr>Week – 1I Intro to ML</vt:lpstr>
      <vt:lpstr>Table of contents</vt:lpstr>
      <vt:lpstr>Quick Refresher on ML Concepts</vt:lpstr>
      <vt:lpstr>Supervised Learning</vt:lpstr>
      <vt:lpstr>Unsupervised Learning</vt:lpstr>
      <vt:lpstr>Classification Vs Regression</vt:lpstr>
      <vt:lpstr>Linear Regression</vt:lpstr>
      <vt:lpstr>How do we model Linear Regression?</vt:lpstr>
      <vt:lpstr>How to find the best β ?</vt:lpstr>
      <vt:lpstr>Gradient Descent</vt:lpstr>
      <vt:lpstr>J(θ)</vt:lpstr>
      <vt:lpstr>Logistic Regression</vt:lpstr>
      <vt:lpstr>Expanding a bit further</vt:lpstr>
      <vt:lpstr>Summary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46</cp:revision>
  <dcterms:modified xsi:type="dcterms:W3CDTF">2021-07-04T18:39:29Z</dcterms:modified>
</cp:coreProperties>
</file>