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0"/>
  </p:notesMasterIdLst>
  <p:sldIdLst>
    <p:sldId id="256" r:id="rId3"/>
    <p:sldId id="258" r:id="rId4"/>
    <p:sldId id="260" r:id="rId5"/>
    <p:sldId id="370" r:id="rId6"/>
    <p:sldId id="372" r:id="rId7"/>
    <p:sldId id="371" r:id="rId8"/>
    <p:sldId id="373" r:id="rId9"/>
    <p:sldId id="374" r:id="rId10"/>
    <p:sldId id="375" r:id="rId11"/>
    <p:sldId id="376" r:id="rId12"/>
    <p:sldId id="379" r:id="rId13"/>
    <p:sldId id="377" r:id="rId14"/>
    <p:sldId id="378" r:id="rId15"/>
    <p:sldId id="380" r:id="rId16"/>
    <p:sldId id="352" r:id="rId17"/>
    <p:sldId id="325" r:id="rId18"/>
    <p:sldId id="348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ammersmith One" panose="020F0502020204030204" pitchFamily="34" charset="0"/>
      <p:regular r:id="rId22"/>
      <p:bold r:id="rId23"/>
      <p:italic r:id="rId24"/>
      <p:boldItalic r:id="rId25"/>
    </p:embeddedFont>
    <p:embeddedFont>
      <p:font typeface="Proxima Nova" panose="020F0502020204030204" pitchFamily="34" charset="0"/>
      <p:regular r:id="rId26"/>
      <p:bold r:id="rId27"/>
      <p:italic r:id="rId28"/>
      <p:boldItalic r:id="rId29"/>
    </p:embeddedFont>
    <p:embeddedFont>
      <p:font typeface="Proxima Nova Semibold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B8010-4466-9844-B732-3ED838136A80}" v="208" dt="2021-07-03T21:38:35.419"/>
    <p1510:client id="{759A21F4-89E0-4A0F-B92C-4C9A32906E82}" v="2" dt="2021-07-03T21:08:11.834"/>
  </p1510:revLst>
</p1510:revInfo>
</file>

<file path=ppt/tableStyles.xml><?xml version="1.0" encoding="utf-8"?>
<a:tblStyleLst xmlns:a="http://schemas.openxmlformats.org/drawingml/2006/main" def="{A274E37D-B88A-474A-B31F-8B5396AF159A}">
  <a:tblStyle styleId="{A274E37D-B88A-474A-B31F-8B5396AF15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12310-A15F-4299-99BA-E139673D3A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888862-57AB-445B-ADCD-3707B4F2A2D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3B2567-3695-495E-8A36-2DF533A0AD32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F05F7E-6FE7-4F9C-BC62-12F18693189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4C55DE-7AE6-4AD1-BE2A-52D26C8A1B09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5"/>
    <p:restoredTop sz="94582"/>
  </p:normalViewPr>
  <p:slideViewPr>
    <p:cSldViewPr snapToGrid="0" snapToObjects="1">
      <p:cViewPr>
        <p:scale>
          <a:sx n="140" d="100"/>
          <a:sy n="140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taken from this book: https://</a:t>
            </a:r>
            <a:r>
              <a:rPr lang="en-US" dirty="0" err="1"/>
              <a:t>www.cs.cmu.edu</a:t>
            </a:r>
            <a:r>
              <a:rPr lang="en-US" dirty="0"/>
              <a:t>/~tom/</a:t>
            </a:r>
            <a:r>
              <a:rPr lang="en-US" dirty="0" err="1"/>
              <a:t>mlbook.html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/2020/01/decision-tree-algorithm-</a:t>
            </a:r>
            <a:r>
              <a:rPr lang="en-US" dirty="0" err="1"/>
              <a:t>explained.html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8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06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c6a01074ef_0_21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c6a01074ef_0_21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1" name="Google Shape;13111;gc6a01074ef_0_17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2" name="Google Shape;13112;gc6a01074ef_0_17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9" r:id="rId4"/>
    <p:sldLayoutId id="214748369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5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14" name="Google Shape;1314;p5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blog.echen.me/2011/10/24/winning-the-netflix-prize-a-summary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2210684" y="1155543"/>
            <a:ext cx="4722632" cy="1602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Week – IV </a:t>
            </a:r>
            <a:br>
              <a:rPr lang="en-US" sz="2800" dirty="0">
                <a:solidFill>
                  <a:schemeClr val="accent2"/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Tree based ML Models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01613" y="2696018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ML Bootcamp 2021</a:t>
            </a:r>
            <a:endParaRPr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9997F5-1AE6-6544-828D-379BD8F3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22" y="3430926"/>
            <a:ext cx="1551972" cy="1551972"/>
          </a:xfrm>
          <a:prstGeom prst="rect">
            <a:avLst/>
          </a:prstGeom>
        </p:spPr>
      </p:pic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C86CBEA-8661-E04B-A0D5-504DF6FE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938" y="3865830"/>
            <a:ext cx="3596359" cy="594598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25E41B46-4F17-B34E-8D95-543348C5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7" y="3965596"/>
            <a:ext cx="3211651" cy="494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6D59F-064B-524B-B56F-FC94B5F55420}"/>
              </a:ext>
            </a:extLst>
          </p:cNvPr>
          <p:cNvSpPr txBox="1"/>
          <p:nvPr/>
        </p:nvSpPr>
        <p:spPr>
          <a:xfrm>
            <a:off x="72427" y="4760794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D87B-D4F4-694B-B038-CCA99408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C20DB5-A6EF-794C-BACC-79647AF625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13225" y="1122324"/>
                <a:ext cx="7717500" cy="3778859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b="1" dirty="0" err="1">
                    <a:solidFill>
                      <a:schemeClr val="bg1">
                        <a:lumMod val="10000"/>
                      </a:schemeClr>
                    </a:solidFill>
                  </a:rPr>
                  <a:t>Bagging_for_classification</a:t>
                </a:r>
                <a:r>
                  <a:rPr lang="en-US" b="1" dirty="0">
                    <a:solidFill>
                      <a:schemeClr val="bg1">
                        <a:lumMod val="10000"/>
                      </a:schemeClr>
                    </a:solidFill>
                  </a:rPr>
                  <a:t>():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Create Bootstraps samples from your given dataset: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Train a set of Machine Learning algorithms(2 or more) on these different samples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Combine the predictions of multiple algorithms by taking a majority vote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5C20DB5-A6EF-794C-BACC-79647AF62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22324"/>
                <a:ext cx="7717500" cy="377885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hopping bag outline">
            <a:extLst>
              <a:ext uri="{FF2B5EF4-FFF2-40B4-BE49-F238E27FC236}">
                <a16:creationId xmlns:a16="http://schemas.microsoft.com/office/drawing/2014/main" id="{68676352-740B-A246-A178-00E09B6C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012" y="2446308"/>
            <a:ext cx="2705621" cy="27056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00F6B7-ACA6-0741-A250-0DCCAAE5A109}"/>
              </a:ext>
            </a:extLst>
          </p:cNvPr>
          <p:cNvGrpSpPr/>
          <p:nvPr/>
        </p:nvGrpSpPr>
        <p:grpSpPr>
          <a:xfrm>
            <a:off x="1784933" y="3620021"/>
            <a:ext cx="670168" cy="576197"/>
            <a:chOff x="4114775" y="3442309"/>
            <a:chExt cx="628946" cy="578867"/>
          </a:xfrm>
        </p:grpSpPr>
        <p:pic>
          <p:nvPicPr>
            <p:cNvPr id="7" name="Graphic 6" descr="Harvey Balls 100% outline">
              <a:extLst>
                <a:ext uri="{FF2B5EF4-FFF2-40B4-BE49-F238E27FC236}">
                  <a16:creationId xmlns:a16="http://schemas.microsoft.com/office/drawing/2014/main" id="{79DD4AB3-B436-734B-8B7A-9E23C2DB7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34C99-1E19-1B4B-BCE2-5C3863CB720E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C437A3-BDF5-8C4C-B12B-764829917C87}"/>
              </a:ext>
            </a:extLst>
          </p:cNvPr>
          <p:cNvGrpSpPr/>
          <p:nvPr/>
        </p:nvGrpSpPr>
        <p:grpSpPr>
          <a:xfrm>
            <a:off x="2184124" y="3223405"/>
            <a:ext cx="670168" cy="576197"/>
            <a:chOff x="4114775" y="3442309"/>
            <a:chExt cx="628946" cy="578867"/>
          </a:xfrm>
        </p:grpSpPr>
        <p:pic>
          <p:nvPicPr>
            <p:cNvPr id="11" name="Graphic 10" descr="Harvey Balls 100% outline">
              <a:extLst>
                <a:ext uri="{FF2B5EF4-FFF2-40B4-BE49-F238E27FC236}">
                  <a16:creationId xmlns:a16="http://schemas.microsoft.com/office/drawing/2014/main" id="{C92997CE-0251-BB44-8752-CEA0AF68D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52022-E848-5848-8219-EB3BDC375DD2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0D713-7910-9647-837A-82EED4E704C5}"/>
              </a:ext>
            </a:extLst>
          </p:cNvPr>
          <p:cNvGrpSpPr/>
          <p:nvPr/>
        </p:nvGrpSpPr>
        <p:grpSpPr>
          <a:xfrm>
            <a:off x="1730155" y="4307588"/>
            <a:ext cx="670168" cy="576197"/>
            <a:chOff x="4114775" y="3442309"/>
            <a:chExt cx="628946" cy="578867"/>
          </a:xfrm>
        </p:grpSpPr>
        <p:pic>
          <p:nvPicPr>
            <p:cNvPr id="14" name="Graphic 13" descr="Harvey Balls 100% outline">
              <a:extLst>
                <a:ext uri="{FF2B5EF4-FFF2-40B4-BE49-F238E27FC236}">
                  <a16:creationId xmlns:a16="http://schemas.microsoft.com/office/drawing/2014/main" id="{9BDB46CF-6410-6D43-85ED-2C63B85E2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CAE138-F815-5C48-9A67-78B0BC967625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511DB-36BB-F648-9A1B-AF054AE2657E}"/>
              </a:ext>
            </a:extLst>
          </p:cNvPr>
          <p:cNvGrpSpPr/>
          <p:nvPr/>
        </p:nvGrpSpPr>
        <p:grpSpPr>
          <a:xfrm>
            <a:off x="2333098" y="3826158"/>
            <a:ext cx="670168" cy="576197"/>
            <a:chOff x="4114775" y="3442309"/>
            <a:chExt cx="628946" cy="578867"/>
          </a:xfrm>
        </p:grpSpPr>
        <p:pic>
          <p:nvPicPr>
            <p:cNvPr id="17" name="Graphic 16" descr="Harvey Balls 100% outline">
              <a:extLst>
                <a:ext uri="{FF2B5EF4-FFF2-40B4-BE49-F238E27FC236}">
                  <a16:creationId xmlns:a16="http://schemas.microsoft.com/office/drawing/2014/main" id="{901CEB0E-7DA7-B444-B022-6E858B742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58F2AC-58EF-9846-BD2C-468F49CC9F16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B563B4-F3D7-234D-98D0-9EF2D99E17E1}"/>
              </a:ext>
            </a:extLst>
          </p:cNvPr>
          <p:cNvGrpSpPr/>
          <p:nvPr/>
        </p:nvGrpSpPr>
        <p:grpSpPr>
          <a:xfrm>
            <a:off x="2254532" y="4391787"/>
            <a:ext cx="670168" cy="576197"/>
            <a:chOff x="4114775" y="3442309"/>
            <a:chExt cx="628946" cy="578867"/>
          </a:xfrm>
        </p:grpSpPr>
        <p:pic>
          <p:nvPicPr>
            <p:cNvPr id="20" name="Graphic 19" descr="Harvey Balls 100% outline">
              <a:extLst>
                <a:ext uri="{FF2B5EF4-FFF2-40B4-BE49-F238E27FC236}">
                  <a16:creationId xmlns:a16="http://schemas.microsoft.com/office/drawing/2014/main" id="{DEF13E5D-7E9C-AB41-B13B-F8AC0BFCB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14775" y="3442309"/>
              <a:ext cx="578867" cy="5788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074B41-344C-7749-A258-C818F1C02184}"/>
                </a:ext>
              </a:extLst>
            </p:cNvPr>
            <p:cNvSpPr txBox="1"/>
            <p:nvPr/>
          </p:nvSpPr>
          <p:spPr>
            <a:xfrm>
              <a:off x="4164854" y="3600937"/>
              <a:ext cx="5788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M_5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2485DE-DC93-7449-A79F-8EFF93FD26E5}"/>
              </a:ext>
            </a:extLst>
          </p:cNvPr>
          <p:cNvCxnSpPr/>
          <p:nvPr/>
        </p:nvCxnSpPr>
        <p:spPr>
          <a:xfrm>
            <a:off x="3682653" y="3799118"/>
            <a:ext cx="176617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9CE59-054A-8F4B-8F81-EF7AEE69CC98}"/>
                  </a:ext>
                </a:extLst>
              </p:cNvPr>
              <p:cNvSpPr txBox="1"/>
              <p:nvPr/>
            </p:nvSpPr>
            <p:spPr>
              <a:xfrm>
                <a:off x="5631029" y="3556073"/>
                <a:ext cx="139903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"/>
                          <m:endChr m:val="}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1,1,0,0,0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A9CE59-054A-8F4B-8F81-EF7AEE69C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29" y="3556073"/>
                <a:ext cx="1399031" cy="369332"/>
              </a:xfrm>
              <a:prstGeom prst="rect">
                <a:avLst/>
              </a:prstGeom>
              <a:blipFill>
                <a:blip r:embed="rId7"/>
                <a:stretch>
                  <a:fillRect l="-8108" t="-161290" r="-28829" b="-2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17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90B5-8EDF-7D4D-9E7E-4F4C295E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A509-10CB-7746-BF0E-0AA1BCFF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 is a combination of multiple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Each tree learns a from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Random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set of datasets, each one generated based on a randomly selected features and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Final prediction is based on a combination of predictions from all the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277154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1123-040B-8445-8040-D9E33329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78" y="325373"/>
            <a:ext cx="7717500" cy="541500"/>
          </a:xfrm>
        </p:spPr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58D2-7150-6244-A9A4-23A5FE3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12" y="966877"/>
            <a:ext cx="7900423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Combine a bunch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Weak Learners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to make a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Strong Learner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Boosting_framework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Train your classifier on the dataset and make predictions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Compute the weighted errors for datapoint based on correct/incorrect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Iterate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D23-737D-E243-926A-ED9E7C0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3BF12B-6B2F-DE42-8AE3-080712EC422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Steps: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Initialize a base learner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maybe a random classifier</a:t>
                </a:r>
              </a:p>
              <a:p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Start Iterations for k=1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  <a:sym typeface="Wingdings" pitchFamily="2" charset="2"/>
                  </a:rPr>
                  <a:t>K</a:t>
                </a:r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Compute the residuals 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Train new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hat is trained on predicting the residuals</a:t>
                </a:r>
              </a:p>
              <a:p>
                <a:pPr lvl="1"/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Update the learner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>
                    <a:solidFill>
                      <a:schemeClr val="bg1">
                        <a:lumMod val="10000"/>
                      </a:schemeClr>
                    </a:solidFill>
                  </a:rPr>
                  <a:t> based on the new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23BF12B-6B2F-DE42-8AE3-080712EC4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3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9D23-737D-E243-926A-ED9E7C0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F12B-6B2F-DE42-8AE3-080712EC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eXtreme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Gradient Boosting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This algorithm is same as the Gradient boosting algorithm we have seen before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It has been engineered for better speed, accuracy and distributed computing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One of the most popular algorithms used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xgboost.readthedocs.io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/latest/</a:t>
            </a:r>
          </a:p>
        </p:txBody>
      </p:sp>
      <p:pic>
        <p:nvPicPr>
          <p:cNvPr id="1026" name="Picture 2" descr="RAPIDS + XGBoost | RAPIDS">
            <a:extLst>
              <a:ext uri="{FF2B5EF4-FFF2-40B4-BE49-F238E27FC236}">
                <a16:creationId xmlns:a16="http://schemas.microsoft.com/office/drawing/2014/main" id="{13EA679D-5243-8948-BEF6-09D5059B3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371" y="2426800"/>
            <a:ext cx="2807208" cy="21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2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Lets start Practicing!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F0701-A1C1-9E41-AC1F-57E986EA739F}"/>
              </a:ext>
            </a:extLst>
          </p:cNvPr>
          <p:cNvSpPr txBox="1"/>
          <p:nvPr/>
        </p:nvSpPr>
        <p:spPr>
          <a:xfrm>
            <a:off x="0" y="4881890"/>
            <a:ext cx="410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Slido</a:t>
            </a:r>
            <a:r>
              <a:rPr lang="en-US" sz="1100" dirty="0"/>
              <a:t>: </a:t>
            </a:r>
            <a:r>
              <a:rPr lang="en-CA" sz="1100" dirty="0"/>
              <a:t>#gdg_ml_bootcamp_w3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50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23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59" name="Google Shape;2559;p123"/>
          <p:cNvSpPr txBox="1">
            <a:spLocks noGrp="1"/>
          </p:cNvSpPr>
          <p:nvPr>
            <p:ph type="subTitle" idx="1"/>
          </p:nvPr>
        </p:nvSpPr>
        <p:spPr>
          <a:xfrm>
            <a:off x="2572018" y="2313081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14" name="Google Shape;13114;p1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739575" y="3384676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CA" dirty="0"/>
              <a:t>Random forest and its capabilities</a:t>
            </a:r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171342" y="3327577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 internally?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122150" y="14078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Decision Trees</a:t>
            </a:r>
            <a:endParaRPr sz="1600"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6666020" y="1391559"/>
            <a:ext cx="2187282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Advanced algorithms</a:t>
            </a:r>
            <a:endParaRPr sz="1600" dirty="0"/>
          </a:p>
        </p:txBody>
      </p:sp>
      <p:sp>
        <p:nvSpPr>
          <p:cNvPr id="1337" name="Google Shape;1337;p56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144690" y="2899555"/>
            <a:ext cx="1566730" cy="550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sz="1600" dirty="0"/>
              <a:t>Math behind DT</a:t>
            </a:r>
            <a:endParaRPr sz="16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731802" y="2942359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Random forest</a:t>
            </a:r>
            <a:endParaRPr sz="1600"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127375" y="1825209"/>
            <a:ext cx="1923600" cy="56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they?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6570480" y="1993569"/>
            <a:ext cx="2440779" cy="1144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Gradient boosting techniques &amp; </a:t>
            </a:r>
            <a:r>
              <a:rPr lang="en-US" dirty="0" err="1"/>
              <a:t>XGBoost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528450" y="14510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143175" y="29639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43" name="Google Shape;1343;p56">
            <a:hlinkClick r:id="rId3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28450" y="2867553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092584" y="1413159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723632" y="3033753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Hands-on </a:t>
            </a:r>
            <a:endParaRPr sz="1600"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723632" y="3463058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start practicing!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6142779" y="299569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8" name="Google Shape;1335;p56">
            <a:hlinkClick r:id="" action="ppaction://noaction"/>
            <a:extLst>
              <a:ext uri="{FF2B5EF4-FFF2-40B4-BE49-F238E27FC236}">
                <a16:creationId xmlns:a16="http://schemas.microsoft.com/office/drawing/2014/main" id="{0530056C-E8B1-D343-9C15-52B4490D58A2}"/>
              </a:ext>
            </a:extLst>
          </p:cNvPr>
          <p:cNvSpPr txBox="1">
            <a:spLocks/>
          </p:cNvSpPr>
          <p:nvPr/>
        </p:nvSpPr>
        <p:spPr>
          <a:xfrm>
            <a:off x="3593631" y="1407853"/>
            <a:ext cx="2916927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CA" sz="1600" dirty="0"/>
              <a:t>Ensemble learning</a:t>
            </a:r>
          </a:p>
        </p:txBody>
      </p:sp>
      <p:sp>
        <p:nvSpPr>
          <p:cNvPr id="19" name="Google Shape;1339;p56">
            <a:extLst>
              <a:ext uri="{FF2B5EF4-FFF2-40B4-BE49-F238E27FC236}">
                <a16:creationId xmlns:a16="http://schemas.microsoft.com/office/drawing/2014/main" id="{6EA05069-1A30-A04D-B7DC-61CD3A54559F}"/>
              </a:ext>
            </a:extLst>
          </p:cNvPr>
          <p:cNvSpPr txBox="1">
            <a:spLocks/>
          </p:cNvSpPr>
          <p:nvPr/>
        </p:nvSpPr>
        <p:spPr>
          <a:xfrm>
            <a:off x="3670207" y="1768420"/>
            <a:ext cx="2412896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600" b="0" i="0" u="none" strike="noStrike" cap="none">
                <a:solidFill>
                  <a:srgbClr val="00000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/>
            <a:r>
              <a:rPr lang="en-CA" dirty="0"/>
              <a:t>The idea of voting to classify</a:t>
            </a:r>
          </a:p>
        </p:txBody>
      </p:sp>
      <p:sp>
        <p:nvSpPr>
          <p:cNvPr id="20" name="Google Shape;1341;p56">
            <a:hlinkClick r:id="" action="ppaction://noaction"/>
            <a:extLst>
              <a:ext uri="{FF2B5EF4-FFF2-40B4-BE49-F238E27FC236}">
                <a16:creationId xmlns:a16="http://schemas.microsoft.com/office/drawing/2014/main" id="{11ACF881-D5C3-864B-8AF7-580019BB8DB9}"/>
              </a:ext>
            </a:extLst>
          </p:cNvPr>
          <p:cNvSpPr txBox="1">
            <a:spLocks/>
          </p:cNvSpPr>
          <p:nvPr/>
        </p:nvSpPr>
        <p:spPr>
          <a:xfrm>
            <a:off x="3087290" y="1451053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1C252-BAB1-1646-9764-17DA27E23526}"/>
              </a:ext>
            </a:extLst>
          </p:cNvPr>
          <p:cNvSpPr txBox="1"/>
          <p:nvPr/>
        </p:nvSpPr>
        <p:spPr>
          <a:xfrm>
            <a:off x="1262616" y="4808842"/>
            <a:ext cx="4104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Slido</a:t>
            </a:r>
            <a:r>
              <a:rPr lang="en-US" dirty="0"/>
              <a:t>: </a:t>
            </a:r>
            <a:r>
              <a:rPr lang="en-CA" dirty="0"/>
              <a:t>#gdg_ml_bootcamp_w4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812919" y="153443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Trees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613581" y="361772"/>
            <a:ext cx="7717500" cy="4315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>
              <a:lnSpc>
                <a:spcPct val="100000"/>
              </a:lnSpc>
              <a:buClr>
                <a:srgbClr val="A0A299"/>
              </a:buClr>
              <a:buSzPts val="1600"/>
              <a:buNone/>
            </a:pPr>
            <a:endParaRPr lang="en-US" dirty="0">
              <a:solidFill>
                <a:srgbClr val="40474B"/>
              </a:solidFill>
            </a:endParaRP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A machine learning algorithm where the learned function is in the form of a tree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At each node of the tree, it must make a decision on the choice of the attribute (feature/column) </a:t>
            </a:r>
          </a:p>
          <a:p>
            <a:pPr marL="412750" lvl="0" indent="-285750">
              <a:lnSpc>
                <a:spcPct val="100000"/>
              </a:lnSpc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The methodology behind choosing a certain attribute(feature/column) creates multiple algorithms as mentioned below: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74B"/>
                </a:solidFill>
              </a:rPr>
              <a:t>ID3                           	   	      	      Our focus for today!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C4.5</a:t>
            </a:r>
          </a:p>
          <a:p>
            <a:pPr marL="869950" lvl="1" indent="-285750">
              <a:buClr>
                <a:srgbClr val="A0A299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74B"/>
                </a:solidFill>
              </a:rPr>
              <a:t>CART(Classification and Regression Trees)</a:t>
            </a: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AC3D8BD-4FDC-F042-BD2D-CBDD4F03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88" y="2690201"/>
            <a:ext cx="3448395" cy="20915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192BF-7C55-2B43-82DF-D700F1E854D2}"/>
              </a:ext>
            </a:extLst>
          </p:cNvPr>
          <p:cNvCxnSpPr>
            <a:cxnSpLocks/>
          </p:cNvCxnSpPr>
          <p:nvPr/>
        </p:nvCxnSpPr>
        <p:spPr>
          <a:xfrm flipH="1">
            <a:off x="2066544" y="2039112"/>
            <a:ext cx="3337560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CAAB-B36C-ED48-A7D5-20767D5C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attributes chosen?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494D05-DB01-8A4E-98FC-BBA341D8CA0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Principles from the subject of Information Theory are used, specifically “Entropy”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Entropy characterizes the uncertainty(number of states) of a given system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More precisely, it is the average number of bits needed to send a piece of information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 is the system, or the collection of examples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s the proportion of examples belonging to class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494D05-DB01-8A4E-98FC-BBA341D8CA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40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D2E3-7DF7-6048-AD9C-7E6D19C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– ID3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663C2D-5ED8-AB4F-A783-784BC4FE4A4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To choose the best attribute(feature) out of all the given data, we use Information Gain, which uses entropy, to make the Decision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−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𝑉𝑎𝑙𝑢𝑒𝑠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𝐴𝑡𝑡𝑟𝑖𝑏𝑢𝑡𝑒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The attribute that provides the highest information gain is chosen</a:t>
                </a:r>
              </a:p>
              <a:p>
                <a:pPr marL="4000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</a:rPr>
                  <a:t>In other words, which attribute will lead to a reduction in entropy and increase in clarity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663C2D-5ED8-AB4F-A783-784BC4FE4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C91A-4D98-CF4F-BBB2-890AF9EF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31" y="0"/>
            <a:ext cx="7717500" cy="541500"/>
          </a:xfrm>
        </p:spPr>
        <p:txBody>
          <a:bodyPr/>
          <a:lstStyle/>
          <a:p>
            <a:r>
              <a:rPr lang="en-US" sz="2400" dirty="0"/>
              <a:t>A short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7205D-2790-5048-97BA-64D3815D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84765"/>
              </p:ext>
            </p:extLst>
          </p:nvPr>
        </p:nvGraphicFramePr>
        <p:xfrm>
          <a:off x="1072894" y="623796"/>
          <a:ext cx="6742175" cy="3337560"/>
        </p:xfrm>
        <a:graphic>
          <a:graphicData uri="http://schemas.openxmlformats.org/drawingml/2006/table">
            <a:tbl>
              <a:tblPr firstRow="1" bandRow="1">
                <a:tableStyleId>{A274E37D-B88A-474A-B31F-8B5396AF159A}</a:tableStyleId>
              </a:tblPr>
              <a:tblGrid>
                <a:gridCol w="1348435">
                  <a:extLst>
                    <a:ext uri="{9D8B030D-6E8A-4147-A177-3AD203B41FA5}">
                      <a16:colId xmlns:a16="http://schemas.microsoft.com/office/drawing/2014/main" val="1482868372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3713046785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1522495722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510010931"/>
                    </a:ext>
                  </a:extLst>
                </a:gridCol>
                <a:gridCol w="1348435">
                  <a:extLst>
                    <a:ext uri="{9D8B030D-6E8A-4147-A177-3AD203B41FA5}">
                      <a16:colId xmlns:a16="http://schemas.microsoft.com/office/drawing/2014/main" val="2016283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Humidity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10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0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2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52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1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39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2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04C-6D36-4E4D-BBFF-DB4C73EC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52162-3339-424C-80DA-211694A7D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ID3 – Uses Information Gain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C4.5 – Uses Gain ratio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CART -  Uses Gini index as the testing criteria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308653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DFD3-0BF5-A14A-B6C8-FAD8AFED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48067"/>
            <a:ext cx="7717500" cy="541500"/>
          </a:xfrm>
        </p:spPr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88D7-89CB-3948-9F3C-DCBBF738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610261"/>
            <a:ext cx="7717500" cy="3580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Instead of a single algorithm making predictions on your dataset, why don’t we consider a collection of algorithms and then make a collective decision?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Two most popular approaches: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Bagging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and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Boosting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The Netflix challenge that hyped up the idea of Ensemble Learning: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linkClick r:id="rId2"/>
              </a:rPr>
              <a:t>https://blog.echen.me/2011/10/24/winning-the-netflix-prize-a-summary/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2862408-F4CA-3B4B-9276-F96A64DDD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2809494"/>
            <a:ext cx="2151126" cy="215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040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748</Words>
  <Application>Microsoft Macintosh PowerPoint</Application>
  <PresentationFormat>On-screen Show (16:9)</PresentationFormat>
  <Paragraphs>144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Proxima Nova</vt:lpstr>
      <vt:lpstr>Hammersmith One</vt:lpstr>
      <vt:lpstr>Proxima Nova Semibold</vt:lpstr>
      <vt:lpstr>Manjari</vt:lpstr>
      <vt:lpstr>Anaheim</vt:lpstr>
      <vt:lpstr>Cambria Math</vt:lpstr>
      <vt:lpstr>Elegant Education Pack for Students by Slidesgo</vt:lpstr>
      <vt:lpstr>Slidesgo Final Pages</vt:lpstr>
      <vt:lpstr>Week – IV  Tree based ML Models</vt:lpstr>
      <vt:lpstr>Table of contents</vt:lpstr>
      <vt:lpstr>Decision Trees</vt:lpstr>
      <vt:lpstr>How are the attributes chosen?</vt:lpstr>
      <vt:lpstr>Information Gain – ID3 Algorithm</vt:lpstr>
      <vt:lpstr>A short example</vt:lpstr>
      <vt:lpstr>PowerPoint Presentation</vt:lpstr>
      <vt:lpstr>Decision Tree Algorithms</vt:lpstr>
      <vt:lpstr>Ensemble Learning</vt:lpstr>
      <vt:lpstr>Bagging</vt:lpstr>
      <vt:lpstr>Random Forest</vt:lpstr>
      <vt:lpstr>Boosting</vt:lpstr>
      <vt:lpstr>Gradient Boosting Algorithm</vt:lpstr>
      <vt:lpstr>XGBoost Algorithm</vt:lpstr>
      <vt:lpstr>Lets start Practicing!</vt:lpstr>
      <vt:lpstr>Thanks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cp:lastModifiedBy>Vyas Anirudh Akundy</cp:lastModifiedBy>
  <cp:revision>80</cp:revision>
  <dcterms:modified xsi:type="dcterms:W3CDTF">2021-07-18T19:35:16Z</dcterms:modified>
</cp:coreProperties>
</file>