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Playfair Display"/>
      <p:regular r:id="rId49"/>
      <p:bold r:id="rId50"/>
      <p:italic r:id="rId51"/>
      <p:boldItalic r:id="rId52"/>
    </p:embeddedFont>
    <p:embeddedFont>
      <p:font typeface="Montserrat"/>
      <p:regular r:id="rId53"/>
      <p:bold r:id="rId54"/>
      <p:italic r:id="rId55"/>
      <p:boldItalic r:id="rId56"/>
    </p:embeddedFont>
    <p:embeddedFont>
      <p:font typeface="Open Sans SemiBold"/>
      <p:regular r:id="rId57"/>
      <p:bold r:id="rId58"/>
      <p:italic r:id="rId59"/>
      <p:boldItalic r:id="rId60"/>
    </p:embeddedFont>
    <p:embeddedFont>
      <p:font typeface="Oswald"/>
      <p:regular r:id="rId61"/>
      <p:bold r:id="rId62"/>
    </p:embeddedFont>
    <p:embeddedFont>
      <p:font typeface="Open Sans"/>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PlayfairDisplay-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swald-bold.fntdata"/><Relationship Id="rId61" Type="http://schemas.openxmlformats.org/officeDocument/2006/relationships/font" Target="fonts/Oswald-regular.fntdata"/><Relationship Id="rId20" Type="http://schemas.openxmlformats.org/officeDocument/2006/relationships/slide" Target="slides/slide15.xml"/><Relationship Id="rId64" Type="http://schemas.openxmlformats.org/officeDocument/2006/relationships/font" Target="fonts/OpenSans-bold.fntdata"/><Relationship Id="rId63" Type="http://schemas.openxmlformats.org/officeDocument/2006/relationships/font" Target="fonts/OpenSans-regular.fntdata"/><Relationship Id="rId22" Type="http://schemas.openxmlformats.org/officeDocument/2006/relationships/slide" Target="slides/slide17.xml"/><Relationship Id="rId66" Type="http://schemas.openxmlformats.org/officeDocument/2006/relationships/font" Target="fonts/OpenSans-boldItalic.fntdata"/><Relationship Id="rId21" Type="http://schemas.openxmlformats.org/officeDocument/2006/relationships/slide" Target="slides/slide16.xml"/><Relationship Id="rId65" Type="http://schemas.openxmlformats.org/officeDocument/2006/relationships/font" Target="fonts/OpenSans-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SemiBold-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layfairDisplay-italic.fntdata"/><Relationship Id="rId50" Type="http://schemas.openxmlformats.org/officeDocument/2006/relationships/font" Target="fonts/PlayfairDisplay-bold.fntdata"/><Relationship Id="rId53" Type="http://schemas.openxmlformats.org/officeDocument/2006/relationships/font" Target="fonts/Montserrat-regular.fntdata"/><Relationship Id="rId52" Type="http://schemas.openxmlformats.org/officeDocument/2006/relationships/font" Target="fonts/PlayfairDisplay-boldItalic.fntdata"/><Relationship Id="rId11" Type="http://schemas.openxmlformats.org/officeDocument/2006/relationships/slide" Target="slides/slide6.xml"/><Relationship Id="rId55" Type="http://schemas.openxmlformats.org/officeDocument/2006/relationships/font" Target="fonts/Montserrat-italic.fntdata"/><Relationship Id="rId10" Type="http://schemas.openxmlformats.org/officeDocument/2006/relationships/slide" Target="slides/slide5.xml"/><Relationship Id="rId54" Type="http://schemas.openxmlformats.org/officeDocument/2006/relationships/font" Target="fonts/Montserrat-bold.fntdata"/><Relationship Id="rId13" Type="http://schemas.openxmlformats.org/officeDocument/2006/relationships/slide" Target="slides/slide8.xml"/><Relationship Id="rId57" Type="http://schemas.openxmlformats.org/officeDocument/2006/relationships/font" Target="fonts/OpenSansSemiBold-regular.fntdata"/><Relationship Id="rId12" Type="http://schemas.openxmlformats.org/officeDocument/2006/relationships/slide" Target="slides/slide7.xml"/><Relationship Id="rId56" Type="http://schemas.openxmlformats.org/officeDocument/2006/relationships/font" Target="fonts/Montserrat-boldItalic.fntdata"/><Relationship Id="rId15" Type="http://schemas.openxmlformats.org/officeDocument/2006/relationships/slide" Target="slides/slide10.xml"/><Relationship Id="rId59" Type="http://schemas.openxmlformats.org/officeDocument/2006/relationships/font" Target="fonts/OpenSansSemiBold-italic.fntdata"/><Relationship Id="rId14" Type="http://schemas.openxmlformats.org/officeDocument/2006/relationships/slide" Target="slides/slide9.xml"/><Relationship Id="rId58" Type="http://schemas.openxmlformats.org/officeDocument/2006/relationships/font" Target="fonts/OpenSansSemiBo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987cef4ab_0_2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e987cef4ab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987cef4ab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e987cef4ab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987cef4ab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e987cef4ab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987cef4ab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e987cef4ab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987cef4ab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e987cef4ab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987cef4ab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e987cef4ab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987cef4ab_0_2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e987cef4ab_0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987cef4ab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e987cef4ab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987cef4ab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e987cef4ab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987cef4ab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e987cef4ab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521cebb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521cebb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987cef4a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e987cef4ab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987cef4ab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e987cef4ab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987cef4ab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e987cef4ab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987cef4ab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e987cef4ab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987cef4ab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e987cef4ab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987cef4ab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e987cef4ab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987cef4ab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e987cef4ab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987cef4ab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e987cef4ab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987cef4ab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e987cef4ab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987cef4ab_0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e987cef4ab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3f6041bf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3f6041bf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987cef4ab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e987cef4ab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987cef4ab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e987cef4ab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987cef4ab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e987cef4ab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987cef4ab_0_1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e987cef4ab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987cef4ab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e987cef4ab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987cef4ab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e987cef4ab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987cef4ab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e987cef4ab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987cef4ab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e987cef4ab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987cef4ab_0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e987cef4ab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987cef4ab_0_1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e987cef4ab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39defc6e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39defc6e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987cef4ab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e987cef4ab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987cef4ab_0_1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e987cef4ab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987cef4ab_0_2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e987cef4ab_0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6f5f4545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6f5f4545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3f6041bf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3f6041bf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81ff25a4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81ff25a4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81ff25a4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81ff25a4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987cef4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e987cef4a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987cef4ab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e987cef4a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hite">
  <p:cSld name="Title and body blue_1">
    <p:bg>
      <p:bgPr>
        <a:solidFill>
          <a:srgbClr val="FFFFFF"/>
        </a:solidFill>
      </p:bgPr>
    </p:bg>
    <p:spTree>
      <p:nvGrpSpPr>
        <p:cNvPr id="54" name="Shape 54"/>
        <p:cNvGrpSpPr/>
        <p:nvPr/>
      </p:nvGrpSpPr>
      <p:grpSpPr>
        <a:xfrm>
          <a:off x="0" y="0"/>
          <a:ext cx="0" cy="0"/>
          <a:chOff x="0" y="0"/>
          <a:chExt cx="0" cy="0"/>
        </a:xfrm>
      </p:grpSpPr>
      <p:pic>
        <p:nvPicPr>
          <p:cNvPr descr="376381 Brand G-Suite Templates_4x3_ATBlogo_v1.png" id="55" name="Google Shape;55;p13"/>
          <p:cNvPicPr preferRelativeResize="0"/>
          <p:nvPr/>
        </p:nvPicPr>
        <p:blipFill rotWithShape="1">
          <a:blip r:embed="rId2">
            <a:alphaModFix/>
          </a:blip>
          <a:srcRect b="0" l="0" r="0" t="0"/>
          <a:stretch/>
        </p:blipFill>
        <p:spPr>
          <a:xfrm>
            <a:off x="8221075" y="4433213"/>
            <a:ext cx="610069" cy="429544"/>
          </a:xfrm>
          <a:prstGeom prst="rect">
            <a:avLst/>
          </a:prstGeom>
          <a:noFill/>
          <a:ln>
            <a:noFill/>
          </a:ln>
        </p:spPr>
      </p:pic>
      <p:sp>
        <p:nvSpPr>
          <p:cNvPr id="56" name="Google Shape;56;p13"/>
          <p:cNvSpPr txBox="1"/>
          <p:nvPr/>
        </p:nvSpPr>
        <p:spPr>
          <a:xfrm>
            <a:off x="347683" y="4570557"/>
            <a:ext cx="548700" cy="393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666666"/>
                </a:solidFill>
                <a:latin typeface="Open Sans"/>
                <a:ea typeface="Open Sans"/>
                <a:cs typeface="Open Sans"/>
                <a:sym typeface="Open Sans"/>
              </a:rPr>
              <a:t>‹#›</a:t>
            </a:fld>
            <a:endParaRPr b="0" i="0" sz="1200" u="none" cap="none" strike="noStrike">
              <a:solidFill>
                <a:srgbClr val="666666"/>
              </a:solidFill>
              <a:latin typeface="Open Sans"/>
              <a:ea typeface="Open Sans"/>
              <a:cs typeface="Open Sans"/>
              <a:sym typeface="Open Sans"/>
            </a:endParaRPr>
          </a:p>
        </p:txBody>
      </p:sp>
      <p:sp>
        <p:nvSpPr>
          <p:cNvPr id="57" name="Google Shape;57;p13"/>
          <p:cNvSpPr txBox="1"/>
          <p:nvPr>
            <p:ph type="title"/>
          </p:nvPr>
        </p:nvSpPr>
        <p:spPr>
          <a:xfrm>
            <a:off x="266100" y="491250"/>
            <a:ext cx="8566200" cy="824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2"/>
              </a:buClr>
              <a:buSzPts val="4000"/>
              <a:buFont typeface="Open Sans SemiBold"/>
              <a:buNone/>
              <a:defRPr i="0" sz="4000" u="none" cap="none" strike="noStrike">
                <a:solidFill>
                  <a:schemeClr val="lt2"/>
                </a:solidFill>
                <a:latin typeface="Open Sans SemiBold"/>
                <a:ea typeface="Open Sans SemiBold"/>
                <a:cs typeface="Open Sans SemiBold"/>
                <a:sym typeface="Open Sans SemiBold"/>
              </a:defRPr>
            </a:lvl1pPr>
            <a:lvl2pPr lvl="1"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9pPr>
          </a:lstStyle>
          <a:p/>
        </p:txBody>
      </p:sp>
      <p:sp>
        <p:nvSpPr>
          <p:cNvPr id="58" name="Google Shape;58;p13"/>
          <p:cNvSpPr txBox="1"/>
          <p:nvPr>
            <p:ph idx="1" type="body"/>
          </p:nvPr>
        </p:nvSpPr>
        <p:spPr>
          <a:xfrm>
            <a:off x="266100" y="2030050"/>
            <a:ext cx="6510300" cy="24396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1pPr>
            <a:lvl2pPr indent="-317500" lvl="1" marL="914400" marR="0" rtl="0" algn="l">
              <a:lnSpc>
                <a:spcPct val="115000"/>
              </a:lnSpc>
              <a:spcBef>
                <a:spcPts val="1600"/>
              </a:spcBef>
              <a:spcAft>
                <a:spcPts val="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2pPr>
            <a:lvl3pPr indent="-317500" lvl="2" marL="1371600" marR="0" rtl="0" algn="l">
              <a:lnSpc>
                <a:spcPct val="115000"/>
              </a:lnSpc>
              <a:spcBef>
                <a:spcPts val="1600"/>
              </a:spcBef>
              <a:spcAft>
                <a:spcPts val="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3pPr>
            <a:lvl4pPr indent="-317500" lvl="3" marL="1828800" marR="0" rtl="0" algn="l">
              <a:lnSpc>
                <a:spcPct val="115000"/>
              </a:lnSpc>
              <a:spcBef>
                <a:spcPts val="1600"/>
              </a:spcBef>
              <a:spcAft>
                <a:spcPts val="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4pPr>
            <a:lvl5pPr indent="-317500" lvl="4" marL="2286000" marR="0" rtl="0" algn="l">
              <a:lnSpc>
                <a:spcPct val="115000"/>
              </a:lnSpc>
              <a:spcBef>
                <a:spcPts val="1600"/>
              </a:spcBef>
              <a:spcAft>
                <a:spcPts val="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5pPr>
            <a:lvl6pPr indent="-317500" lvl="5" marL="2743200" marR="0" rtl="0" algn="l">
              <a:lnSpc>
                <a:spcPct val="115000"/>
              </a:lnSpc>
              <a:spcBef>
                <a:spcPts val="1600"/>
              </a:spcBef>
              <a:spcAft>
                <a:spcPts val="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6pPr>
            <a:lvl7pPr indent="-317500" lvl="6" marL="3200400" marR="0" rtl="0" algn="l">
              <a:lnSpc>
                <a:spcPct val="115000"/>
              </a:lnSpc>
              <a:spcBef>
                <a:spcPts val="1600"/>
              </a:spcBef>
              <a:spcAft>
                <a:spcPts val="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7pPr>
            <a:lvl8pPr indent="-317500" lvl="7" marL="3657600" marR="0" rtl="0" algn="l">
              <a:lnSpc>
                <a:spcPct val="115000"/>
              </a:lnSpc>
              <a:spcBef>
                <a:spcPts val="1600"/>
              </a:spcBef>
              <a:spcAft>
                <a:spcPts val="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white">
  <p:cSld name="Title and two columns lines white">
    <p:bg>
      <p:bgPr>
        <a:solidFill>
          <a:srgbClr val="FFFFFF"/>
        </a:solidFill>
      </p:bgPr>
    </p:bg>
    <p:spTree>
      <p:nvGrpSpPr>
        <p:cNvPr id="59" name="Shape 59"/>
        <p:cNvGrpSpPr/>
        <p:nvPr/>
      </p:nvGrpSpPr>
      <p:grpSpPr>
        <a:xfrm>
          <a:off x="0" y="0"/>
          <a:ext cx="0" cy="0"/>
          <a:chOff x="0" y="0"/>
          <a:chExt cx="0" cy="0"/>
        </a:xfrm>
      </p:grpSpPr>
      <p:pic>
        <p:nvPicPr>
          <p:cNvPr descr="376381 Brand G-Suite Templates_4x3_ATBlogo_v1.png" id="60" name="Google Shape;60;p14"/>
          <p:cNvPicPr preferRelativeResize="0"/>
          <p:nvPr/>
        </p:nvPicPr>
        <p:blipFill rotWithShape="1">
          <a:blip r:embed="rId2">
            <a:alphaModFix/>
          </a:blip>
          <a:srcRect b="0" l="0" r="0" t="0"/>
          <a:stretch/>
        </p:blipFill>
        <p:spPr>
          <a:xfrm>
            <a:off x="8221075" y="4433213"/>
            <a:ext cx="610069" cy="429544"/>
          </a:xfrm>
          <a:prstGeom prst="rect">
            <a:avLst/>
          </a:prstGeom>
          <a:noFill/>
          <a:ln>
            <a:noFill/>
          </a:ln>
        </p:spPr>
      </p:pic>
      <p:sp>
        <p:nvSpPr>
          <p:cNvPr id="61" name="Google Shape;61;p14"/>
          <p:cNvSpPr txBox="1"/>
          <p:nvPr/>
        </p:nvSpPr>
        <p:spPr>
          <a:xfrm>
            <a:off x="347683" y="4570557"/>
            <a:ext cx="548700" cy="393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666666"/>
                </a:solidFill>
                <a:latin typeface="Open Sans"/>
                <a:ea typeface="Open Sans"/>
                <a:cs typeface="Open Sans"/>
                <a:sym typeface="Open Sans"/>
              </a:rPr>
              <a:t>‹#›</a:t>
            </a:fld>
            <a:endParaRPr b="0" i="0" sz="1200" u="none" cap="none" strike="noStrike">
              <a:solidFill>
                <a:srgbClr val="666666"/>
              </a:solidFill>
              <a:latin typeface="Open Sans"/>
              <a:ea typeface="Open Sans"/>
              <a:cs typeface="Open Sans"/>
              <a:sym typeface="Open Sans"/>
            </a:endParaRPr>
          </a:p>
        </p:txBody>
      </p:sp>
      <p:sp>
        <p:nvSpPr>
          <p:cNvPr id="62" name="Google Shape;62;p14"/>
          <p:cNvSpPr txBox="1"/>
          <p:nvPr>
            <p:ph idx="1" type="body"/>
          </p:nvPr>
        </p:nvSpPr>
        <p:spPr>
          <a:xfrm>
            <a:off x="266100" y="1687125"/>
            <a:ext cx="3525000" cy="27462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Open Sans"/>
              <a:buChar char="●"/>
              <a:defRPr i="0" sz="1400" u="none" cap="none" strike="noStrike">
                <a:solidFill>
                  <a:srgbClr val="000000"/>
                </a:solidFill>
                <a:latin typeface="Open Sans"/>
                <a:ea typeface="Open Sans"/>
                <a:cs typeface="Open Sans"/>
                <a:sym typeface="Open Sans"/>
              </a:defRPr>
            </a:lvl1pPr>
            <a:lvl2pPr indent="-317500" lvl="1" marL="914400" marR="0" rtl="0" algn="l">
              <a:lnSpc>
                <a:spcPct val="115000"/>
              </a:lnSpc>
              <a:spcBef>
                <a:spcPts val="1600"/>
              </a:spcBef>
              <a:spcAft>
                <a:spcPts val="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2pPr>
            <a:lvl3pPr indent="-317500" lvl="2" marL="1371600" marR="0" rtl="0" algn="l">
              <a:lnSpc>
                <a:spcPct val="115000"/>
              </a:lnSpc>
              <a:spcBef>
                <a:spcPts val="1600"/>
              </a:spcBef>
              <a:spcAft>
                <a:spcPts val="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3pPr>
            <a:lvl4pPr indent="-317500" lvl="3" marL="1828800" marR="0" rtl="0" algn="l">
              <a:lnSpc>
                <a:spcPct val="115000"/>
              </a:lnSpc>
              <a:spcBef>
                <a:spcPts val="1600"/>
              </a:spcBef>
              <a:spcAft>
                <a:spcPts val="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4pPr>
            <a:lvl5pPr indent="-317500" lvl="4" marL="2286000" marR="0" rtl="0" algn="l">
              <a:lnSpc>
                <a:spcPct val="115000"/>
              </a:lnSpc>
              <a:spcBef>
                <a:spcPts val="1600"/>
              </a:spcBef>
              <a:spcAft>
                <a:spcPts val="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5pPr>
            <a:lvl6pPr indent="-317500" lvl="5" marL="2743200" marR="0" rtl="0" algn="l">
              <a:lnSpc>
                <a:spcPct val="115000"/>
              </a:lnSpc>
              <a:spcBef>
                <a:spcPts val="1600"/>
              </a:spcBef>
              <a:spcAft>
                <a:spcPts val="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6pPr>
            <a:lvl7pPr indent="-317500" lvl="6" marL="3200400" marR="0" rtl="0" algn="l">
              <a:lnSpc>
                <a:spcPct val="115000"/>
              </a:lnSpc>
              <a:spcBef>
                <a:spcPts val="1600"/>
              </a:spcBef>
              <a:spcAft>
                <a:spcPts val="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7pPr>
            <a:lvl8pPr indent="-317500" lvl="7" marL="3657600" marR="0" rtl="0" algn="l">
              <a:lnSpc>
                <a:spcPct val="115000"/>
              </a:lnSpc>
              <a:spcBef>
                <a:spcPts val="1600"/>
              </a:spcBef>
              <a:spcAft>
                <a:spcPts val="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9pPr>
          </a:lstStyle>
          <a:p/>
        </p:txBody>
      </p:sp>
      <p:sp>
        <p:nvSpPr>
          <p:cNvPr id="63" name="Google Shape;63;p14"/>
          <p:cNvSpPr txBox="1"/>
          <p:nvPr>
            <p:ph idx="2" type="body"/>
          </p:nvPr>
        </p:nvSpPr>
        <p:spPr>
          <a:xfrm>
            <a:off x="4217700" y="1687125"/>
            <a:ext cx="3525000" cy="27462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Open Sans"/>
              <a:buChar char="●"/>
              <a:defRPr i="0" sz="1400" u="none" cap="none" strike="noStrike">
                <a:solidFill>
                  <a:srgbClr val="000000"/>
                </a:solidFill>
                <a:latin typeface="Open Sans"/>
                <a:ea typeface="Open Sans"/>
                <a:cs typeface="Open Sans"/>
                <a:sym typeface="Open Sans"/>
              </a:defRPr>
            </a:lvl1pPr>
            <a:lvl2pPr indent="-317500" lvl="1" marL="914400" marR="0" rtl="0" algn="l">
              <a:lnSpc>
                <a:spcPct val="115000"/>
              </a:lnSpc>
              <a:spcBef>
                <a:spcPts val="1600"/>
              </a:spcBef>
              <a:spcAft>
                <a:spcPts val="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2pPr>
            <a:lvl3pPr indent="-317500" lvl="2" marL="1371600" marR="0" rtl="0" algn="l">
              <a:lnSpc>
                <a:spcPct val="115000"/>
              </a:lnSpc>
              <a:spcBef>
                <a:spcPts val="1600"/>
              </a:spcBef>
              <a:spcAft>
                <a:spcPts val="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3pPr>
            <a:lvl4pPr indent="-317500" lvl="3" marL="1828800" marR="0" rtl="0" algn="l">
              <a:lnSpc>
                <a:spcPct val="115000"/>
              </a:lnSpc>
              <a:spcBef>
                <a:spcPts val="1600"/>
              </a:spcBef>
              <a:spcAft>
                <a:spcPts val="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4pPr>
            <a:lvl5pPr indent="-317500" lvl="4" marL="2286000" marR="0" rtl="0" algn="l">
              <a:lnSpc>
                <a:spcPct val="115000"/>
              </a:lnSpc>
              <a:spcBef>
                <a:spcPts val="1600"/>
              </a:spcBef>
              <a:spcAft>
                <a:spcPts val="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5pPr>
            <a:lvl6pPr indent="-317500" lvl="5" marL="2743200" marR="0" rtl="0" algn="l">
              <a:lnSpc>
                <a:spcPct val="115000"/>
              </a:lnSpc>
              <a:spcBef>
                <a:spcPts val="1600"/>
              </a:spcBef>
              <a:spcAft>
                <a:spcPts val="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6pPr>
            <a:lvl7pPr indent="-317500" lvl="6" marL="3200400" marR="0" rtl="0" algn="l">
              <a:lnSpc>
                <a:spcPct val="115000"/>
              </a:lnSpc>
              <a:spcBef>
                <a:spcPts val="1600"/>
              </a:spcBef>
              <a:spcAft>
                <a:spcPts val="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7pPr>
            <a:lvl8pPr indent="-317500" lvl="7" marL="3657600" marR="0" rtl="0" algn="l">
              <a:lnSpc>
                <a:spcPct val="115000"/>
              </a:lnSpc>
              <a:spcBef>
                <a:spcPts val="1600"/>
              </a:spcBef>
              <a:spcAft>
                <a:spcPts val="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rgbClr val="000000"/>
              </a:buClr>
              <a:buSzPts val="1400"/>
              <a:buFont typeface="Open Sans"/>
              <a:buChar char="■"/>
              <a:defRPr i="0" u="none" cap="none" strike="noStrike">
                <a:solidFill>
                  <a:srgbClr val="000000"/>
                </a:solidFill>
                <a:latin typeface="Open Sans"/>
                <a:ea typeface="Open Sans"/>
                <a:cs typeface="Open Sans"/>
                <a:sym typeface="Open Sans"/>
              </a:defRPr>
            </a:lvl9pPr>
          </a:lstStyle>
          <a:p/>
        </p:txBody>
      </p:sp>
      <p:sp>
        <p:nvSpPr>
          <p:cNvPr id="64" name="Google Shape;64;p14"/>
          <p:cNvSpPr txBox="1"/>
          <p:nvPr>
            <p:ph type="title"/>
          </p:nvPr>
        </p:nvSpPr>
        <p:spPr>
          <a:xfrm>
            <a:off x="266100" y="491250"/>
            <a:ext cx="8566200" cy="824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2"/>
              </a:buClr>
              <a:buSzPts val="4000"/>
              <a:buFont typeface="Open Sans SemiBold"/>
              <a:buNone/>
              <a:defRPr i="0" sz="4000" u="none" cap="none" strike="noStrike">
                <a:solidFill>
                  <a:schemeClr val="lt2"/>
                </a:solidFill>
                <a:latin typeface="Open Sans SemiBold"/>
                <a:ea typeface="Open Sans SemiBold"/>
                <a:cs typeface="Open Sans SemiBold"/>
                <a:sym typeface="Open Sans SemiBol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Cambria"/>
              <a:buChar char="●"/>
              <a:defRPr sz="1800">
                <a:solidFill>
                  <a:schemeClr val="dk2"/>
                </a:solidFill>
                <a:latin typeface="Cambria"/>
                <a:ea typeface="Cambria"/>
                <a:cs typeface="Cambria"/>
                <a:sym typeface="Cambria"/>
              </a:defRPr>
            </a:lvl1pPr>
            <a:lvl2pPr indent="-317500" lvl="1" marL="914400">
              <a:lnSpc>
                <a:spcPct val="115000"/>
              </a:lnSpc>
              <a:spcBef>
                <a:spcPts val="0"/>
              </a:spcBef>
              <a:spcAft>
                <a:spcPts val="0"/>
              </a:spcAft>
              <a:buClr>
                <a:schemeClr val="dk2"/>
              </a:buClr>
              <a:buSzPts val="1400"/>
              <a:buFont typeface="Cambria"/>
              <a:buChar char="○"/>
              <a:defRPr>
                <a:solidFill>
                  <a:schemeClr val="dk2"/>
                </a:solidFill>
                <a:latin typeface="Cambria"/>
                <a:ea typeface="Cambria"/>
                <a:cs typeface="Cambria"/>
                <a:sym typeface="Cambria"/>
              </a:defRPr>
            </a:lvl2pPr>
            <a:lvl3pPr indent="-317500" lvl="2" marL="1371600">
              <a:lnSpc>
                <a:spcPct val="115000"/>
              </a:lnSpc>
              <a:spcBef>
                <a:spcPts val="0"/>
              </a:spcBef>
              <a:spcAft>
                <a:spcPts val="0"/>
              </a:spcAft>
              <a:buClr>
                <a:schemeClr val="dk2"/>
              </a:buClr>
              <a:buSzPts val="1400"/>
              <a:buFont typeface="Cambria"/>
              <a:buChar char="■"/>
              <a:defRPr>
                <a:solidFill>
                  <a:schemeClr val="dk2"/>
                </a:solidFill>
                <a:latin typeface="Cambria"/>
                <a:ea typeface="Cambria"/>
                <a:cs typeface="Cambria"/>
                <a:sym typeface="Cambria"/>
              </a:defRPr>
            </a:lvl3pPr>
            <a:lvl4pPr indent="-317500" lvl="3" marL="1828800">
              <a:lnSpc>
                <a:spcPct val="115000"/>
              </a:lnSpc>
              <a:spcBef>
                <a:spcPts val="0"/>
              </a:spcBef>
              <a:spcAft>
                <a:spcPts val="0"/>
              </a:spcAft>
              <a:buClr>
                <a:schemeClr val="dk2"/>
              </a:buClr>
              <a:buSzPts val="1400"/>
              <a:buFont typeface="Cambria"/>
              <a:buChar char="●"/>
              <a:defRPr>
                <a:solidFill>
                  <a:schemeClr val="dk2"/>
                </a:solidFill>
                <a:latin typeface="Cambria"/>
                <a:ea typeface="Cambria"/>
                <a:cs typeface="Cambria"/>
                <a:sym typeface="Cambria"/>
              </a:defRPr>
            </a:lvl4pPr>
            <a:lvl5pPr indent="-317500" lvl="4" marL="2286000">
              <a:lnSpc>
                <a:spcPct val="115000"/>
              </a:lnSpc>
              <a:spcBef>
                <a:spcPts val="0"/>
              </a:spcBef>
              <a:spcAft>
                <a:spcPts val="0"/>
              </a:spcAft>
              <a:buClr>
                <a:schemeClr val="dk2"/>
              </a:buClr>
              <a:buSzPts val="1400"/>
              <a:buFont typeface="Cambria"/>
              <a:buChar char="○"/>
              <a:defRPr>
                <a:solidFill>
                  <a:schemeClr val="dk2"/>
                </a:solidFill>
                <a:latin typeface="Cambria"/>
                <a:ea typeface="Cambria"/>
                <a:cs typeface="Cambria"/>
                <a:sym typeface="Cambria"/>
              </a:defRPr>
            </a:lvl5pPr>
            <a:lvl6pPr indent="-317500" lvl="5" marL="2743200">
              <a:lnSpc>
                <a:spcPct val="115000"/>
              </a:lnSpc>
              <a:spcBef>
                <a:spcPts val="0"/>
              </a:spcBef>
              <a:spcAft>
                <a:spcPts val="0"/>
              </a:spcAft>
              <a:buClr>
                <a:schemeClr val="dk2"/>
              </a:buClr>
              <a:buSzPts val="1400"/>
              <a:buFont typeface="Cambria"/>
              <a:buChar char="■"/>
              <a:defRPr>
                <a:solidFill>
                  <a:schemeClr val="dk2"/>
                </a:solidFill>
                <a:latin typeface="Cambria"/>
                <a:ea typeface="Cambria"/>
                <a:cs typeface="Cambria"/>
                <a:sym typeface="Cambria"/>
              </a:defRPr>
            </a:lvl6pPr>
            <a:lvl7pPr indent="-317500" lvl="6" marL="3200400">
              <a:lnSpc>
                <a:spcPct val="115000"/>
              </a:lnSpc>
              <a:spcBef>
                <a:spcPts val="0"/>
              </a:spcBef>
              <a:spcAft>
                <a:spcPts val="0"/>
              </a:spcAft>
              <a:buClr>
                <a:schemeClr val="dk2"/>
              </a:buClr>
              <a:buSzPts val="1400"/>
              <a:buFont typeface="Cambria"/>
              <a:buChar char="●"/>
              <a:defRPr>
                <a:solidFill>
                  <a:schemeClr val="dk2"/>
                </a:solidFill>
                <a:latin typeface="Cambria"/>
                <a:ea typeface="Cambria"/>
                <a:cs typeface="Cambria"/>
                <a:sym typeface="Cambria"/>
              </a:defRPr>
            </a:lvl7pPr>
            <a:lvl8pPr indent="-317500" lvl="7" marL="3657600">
              <a:lnSpc>
                <a:spcPct val="115000"/>
              </a:lnSpc>
              <a:spcBef>
                <a:spcPts val="0"/>
              </a:spcBef>
              <a:spcAft>
                <a:spcPts val="0"/>
              </a:spcAft>
              <a:buClr>
                <a:schemeClr val="dk2"/>
              </a:buClr>
              <a:buSzPts val="1400"/>
              <a:buFont typeface="Cambria"/>
              <a:buChar char="○"/>
              <a:defRPr>
                <a:solidFill>
                  <a:schemeClr val="dk2"/>
                </a:solidFill>
                <a:latin typeface="Cambria"/>
                <a:ea typeface="Cambria"/>
                <a:cs typeface="Cambria"/>
                <a:sym typeface="Cambria"/>
              </a:defRPr>
            </a:lvl8pPr>
            <a:lvl9pPr indent="-317500" lvl="8" marL="4114800">
              <a:lnSpc>
                <a:spcPct val="115000"/>
              </a:lnSpc>
              <a:spcBef>
                <a:spcPts val="0"/>
              </a:spcBef>
              <a:spcAft>
                <a:spcPts val="0"/>
              </a:spcAft>
              <a:buClr>
                <a:schemeClr val="dk2"/>
              </a:buClr>
              <a:buSzPts val="1400"/>
              <a:buFont typeface="Cambria"/>
              <a:buChar char="■"/>
              <a:defRPr>
                <a:solidFill>
                  <a:schemeClr val="dk2"/>
                </a:solidFill>
                <a:latin typeface="Cambria"/>
                <a:ea typeface="Cambria"/>
                <a:cs typeface="Cambria"/>
                <a:sym typeface="Cambria"/>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drive.google.com/file/d/12jdtm7_l_JPIo2XQEhYt3_F-s9rsXkwj/view" TargetMode="Externa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WCNMPcp3XQV6btGuSw5So3MLZ92QemOV/view" TargetMode="Externa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h8D5xPL4r7TyYFj8KSTeghb5DoYolX71/view" TargetMode="Externa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1.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1.png"/><Relationship Id="rId4" Type="http://schemas.openxmlformats.org/officeDocument/2006/relationships/image" Target="../media/image30.png"/><Relationship Id="rId5"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pytorch.org/tutorials/beginner/nlp/pytorch_tutorial.html" TargetMode="External"/><Relationship Id="rId4" Type="http://schemas.openxmlformats.org/officeDocument/2006/relationships/hyperlink" Target="https://arxiv.org/pdf/1706.03762.pdf" TargetMode="External"/><Relationship Id="rId9" Type="http://schemas.openxmlformats.org/officeDocument/2006/relationships/hyperlink" Target="https://pytorch.org/tutorials/beginner/blitz/cifar10_tutorial.html" TargetMode="External"/><Relationship Id="rId5" Type="http://schemas.openxmlformats.org/officeDocument/2006/relationships/hyperlink" Target="https://jalammar.github.io/illustrated-transformer/" TargetMode="External"/><Relationship Id="rId6" Type="http://schemas.openxmlformats.org/officeDocument/2006/relationships/hyperlink" Target="https://huggingface.co/transformers/" TargetMode="External"/><Relationship Id="rId7" Type="http://schemas.openxmlformats.org/officeDocument/2006/relationships/hyperlink" Target="https://huggingface.co/transformers/" TargetMode="External"/><Relationship Id="rId8" Type="http://schemas.openxmlformats.org/officeDocument/2006/relationships/hyperlink" Target="https://huggingface.co/transformers/model_doc/bert.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NLP: Let the Machine Do the Reading</a:t>
            </a:r>
            <a:endParaRPr/>
          </a:p>
        </p:txBody>
      </p:sp>
      <p:sp>
        <p:nvSpPr>
          <p:cNvPr id="70" name="Google Shape;70;p15"/>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Transformers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Dot Product</a:t>
            </a:r>
            <a:endParaRPr sz="4000">
              <a:solidFill>
                <a:schemeClr val="lt2"/>
              </a:solidFill>
              <a:latin typeface="Open Sans SemiBold"/>
              <a:ea typeface="Open Sans SemiBold"/>
              <a:cs typeface="Open Sans SemiBold"/>
              <a:sym typeface="Open Sans SemiBold"/>
            </a:endParaRPr>
          </a:p>
        </p:txBody>
      </p:sp>
      <p:pic>
        <p:nvPicPr>
          <p:cNvPr id="128" name="Google Shape;128;p24"/>
          <p:cNvPicPr preferRelativeResize="0"/>
          <p:nvPr/>
        </p:nvPicPr>
        <p:blipFill>
          <a:blip r:embed="rId3">
            <a:alphaModFix/>
          </a:blip>
          <a:stretch>
            <a:fillRect/>
          </a:stretch>
        </p:blipFill>
        <p:spPr>
          <a:xfrm>
            <a:off x="2133600" y="1871663"/>
            <a:ext cx="4876800" cy="1400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Seq2seq Model</a:t>
            </a:r>
            <a:endParaRPr sz="4000">
              <a:solidFill>
                <a:schemeClr val="lt2"/>
              </a:solidFill>
              <a:latin typeface="Open Sans SemiBold"/>
              <a:ea typeface="Open Sans SemiBold"/>
              <a:cs typeface="Open Sans SemiBold"/>
              <a:sym typeface="Open Sans SemiBold"/>
            </a:endParaRPr>
          </a:p>
        </p:txBody>
      </p:sp>
      <p:pic>
        <p:nvPicPr>
          <p:cNvPr id="134" name="Google Shape;134;p25" title="seq2seq_1.mp4">
            <a:hlinkClick r:id="rId3"/>
          </p:cNvPr>
          <p:cNvPicPr preferRelativeResize="0"/>
          <p:nvPr/>
        </p:nvPicPr>
        <p:blipFill rotWithShape="1">
          <a:blip r:embed="rId4">
            <a:alphaModFix/>
          </a:blip>
          <a:srcRect b="0" l="0" r="0" t="0"/>
          <a:stretch/>
        </p:blipFill>
        <p:spPr>
          <a:xfrm>
            <a:off x="152400" y="1467750"/>
            <a:ext cx="8839199" cy="26517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Seq2seq Model</a:t>
            </a:r>
            <a:endParaRPr sz="4000">
              <a:solidFill>
                <a:schemeClr val="lt2"/>
              </a:solidFill>
              <a:latin typeface="Open Sans SemiBold"/>
              <a:ea typeface="Open Sans SemiBold"/>
              <a:cs typeface="Open Sans SemiBold"/>
              <a:sym typeface="Open Sans SemiBold"/>
            </a:endParaRPr>
          </a:p>
        </p:txBody>
      </p:sp>
      <p:pic>
        <p:nvPicPr>
          <p:cNvPr id="140" name="Google Shape;140;p26" title="seq2seq_4.mp4">
            <a:hlinkClick r:id="rId3"/>
          </p:cNvPr>
          <p:cNvPicPr preferRelativeResize="0"/>
          <p:nvPr/>
        </p:nvPicPr>
        <p:blipFill rotWithShape="1">
          <a:blip r:embed="rId4">
            <a:alphaModFix/>
          </a:blip>
          <a:srcRect b="0" l="0" r="0" t="0"/>
          <a:stretch/>
        </p:blipFill>
        <p:spPr>
          <a:xfrm>
            <a:off x="152400" y="1467750"/>
            <a:ext cx="8839199" cy="23571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3700"/>
              <a:t>Seq2seq Model</a:t>
            </a:r>
            <a:endParaRPr sz="3700">
              <a:solidFill>
                <a:schemeClr val="lt2"/>
              </a:solidFill>
              <a:latin typeface="Open Sans SemiBold"/>
              <a:ea typeface="Open Sans SemiBold"/>
              <a:cs typeface="Open Sans SemiBold"/>
              <a:sym typeface="Open Sans SemiBold"/>
            </a:endParaRPr>
          </a:p>
        </p:txBody>
      </p:sp>
      <p:pic>
        <p:nvPicPr>
          <p:cNvPr id="146" name="Google Shape;146;p27" title="seq2seq_6.mp4">
            <a:hlinkClick r:id="rId3"/>
          </p:cNvPr>
          <p:cNvPicPr preferRelativeResize="0"/>
          <p:nvPr/>
        </p:nvPicPr>
        <p:blipFill rotWithShape="1">
          <a:blip r:embed="rId4">
            <a:alphaModFix/>
          </a:blip>
          <a:srcRect b="0" l="0" r="0" t="0"/>
          <a:stretch/>
        </p:blipFill>
        <p:spPr>
          <a:xfrm>
            <a:off x="560500" y="1114000"/>
            <a:ext cx="7977398" cy="3237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Recurrent Neural Networks </a:t>
            </a:r>
            <a:endParaRPr sz="4000">
              <a:solidFill>
                <a:schemeClr val="lt2"/>
              </a:solidFill>
              <a:latin typeface="Open Sans SemiBold"/>
              <a:ea typeface="Open Sans SemiBold"/>
              <a:cs typeface="Open Sans SemiBold"/>
              <a:sym typeface="Open Sans SemiBold"/>
            </a:endParaRPr>
          </a:p>
        </p:txBody>
      </p:sp>
      <p:pic>
        <p:nvPicPr>
          <p:cNvPr id="152" name="Google Shape;152;p28"/>
          <p:cNvPicPr preferRelativeResize="0"/>
          <p:nvPr/>
        </p:nvPicPr>
        <p:blipFill rotWithShape="1">
          <a:blip r:embed="rId3">
            <a:alphaModFix/>
          </a:blip>
          <a:srcRect b="0" l="0" r="0" t="0"/>
          <a:stretch/>
        </p:blipFill>
        <p:spPr>
          <a:xfrm>
            <a:off x="1388663" y="1315350"/>
            <a:ext cx="6321067" cy="3523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1025875" y="4308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Context Vector</a:t>
            </a:r>
            <a:endParaRPr sz="4000">
              <a:solidFill>
                <a:schemeClr val="lt2"/>
              </a:solidFill>
              <a:latin typeface="Open Sans SemiBold"/>
              <a:ea typeface="Open Sans SemiBold"/>
              <a:cs typeface="Open Sans SemiBold"/>
              <a:sym typeface="Open Sans SemiBold"/>
            </a:endParaRPr>
          </a:p>
        </p:txBody>
      </p:sp>
      <p:pic>
        <p:nvPicPr>
          <p:cNvPr id="158" name="Google Shape;158;p29"/>
          <p:cNvPicPr preferRelativeResize="0"/>
          <p:nvPr/>
        </p:nvPicPr>
        <p:blipFill rotWithShape="1">
          <a:blip r:embed="rId3">
            <a:alphaModFix/>
          </a:blip>
          <a:srcRect b="0" l="0" r="0" t="0"/>
          <a:stretch/>
        </p:blipFill>
        <p:spPr>
          <a:xfrm>
            <a:off x="1025875" y="2168150"/>
            <a:ext cx="6819900" cy="2400300"/>
          </a:xfrm>
          <a:prstGeom prst="rect">
            <a:avLst/>
          </a:prstGeom>
          <a:noFill/>
          <a:ln>
            <a:noFill/>
          </a:ln>
        </p:spPr>
      </p:pic>
      <p:sp>
        <p:nvSpPr>
          <p:cNvPr id="159" name="Google Shape;159;p29"/>
          <p:cNvSpPr txBox="1"/>
          <p:nvPr/>
        </p:nvSpPr>
        <p:spPr>
          <a:xfrm>
            <a:off x="622600" y="1692650"/>
            <a:ext cx="4075200" cy="4755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rgbClr val="000000"/>
              </a:buClr>
              <a:buSzPts val="1500"/>
              <a:buFont typeface="Open Sans"/>
              <a:buChar char="●"/>
            </a:pPr>
            <a:r>
              <a:rPr b="0" i="0" lang="en" sz="1500" u="none" cap="none" strike="noStrike">
                <a:solidFill>
                  <a:srgbClr val="000000"/>
                </a:solidFill>
                <a:latin typeface="Open Sans"/>
                <a:ea typeface="Open Sans"/>
                <a:cs typeface="Open Sans"/>
                <a:sym typeface="Open Sans"/>
              </a:rPr>
              <a:t>Fixed Length </a:t>
            </a:r>
            <a:endParaRPr b="0" i="0" sz="1500" u="none" cap="none" strike="noStrike">
              <a:solidFill>
                <a:srgbClr val="000000"/>
              </a:solidFill>
              <a:latin typeface="Open Sans"/>
              <a:ea typeface="Open Sans"/>
              <a:cs typeface="Open Sans"/>
              <a:sym typeface="Open Sans"/>
            </a:endParaRPr>
          </a:p>
          <a:p>
            <a:pPr indent="-323850" lvl="0" marL="457200" marR="0" rtl="0" algn="l">
              <a:lnSpc>
                <a:spcPct val="100000"/>
              </a:lnSpc>
              <a:spcBef>
                <a:spcPts val="0"/>
              </a:spcBef>
              <a:spcAft>
                <a:spcPts val="0"/>
              </a:spcAft>
              <a:buClr>
                <a:srgbClr val="000000"/>
              </a:buClr>
              <a:buSzPts val="1500"/>
              <a:buFont typeface="Open Sans"/>
              <a:buChar char="●"/>
            </a:pPr>
            <a:r>
              <a:rPr b="0" i="0" lang="en" sz="1500" u="none" cap="none" strike="noStrike">
                <a:solidFill>
                  <a:srgbClr val="000000"/>
                </a:solidFill>
                <a:latin typeface="Open Sans"/>
                <a:ea typeface="Open Sans"/>
                <a:cs typeface="Open Sans"/>
                <a:sym typeface="Open Sans"/>
              </a:rPr>
              <a:t>Array of Numbers</a:t>
            </a:r>
            <a:endParaRPr b="0" i="0" sz="15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1025875" y="4308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Context Vector</a:t>
            </a:r>
            <a:endParaRPr sz="4000">
              <a:solidFill>
                <a:schemeClr val="lt2"/>
              </a:solidFill>
              <a:latin typeface="Open Sans SemiBold"/>
              <a:ea typeface="Open Sans SemiBold"/>
              <a:cs typeface="Open Sans SemiBold"/>
              <a:sym typeface="Open Sans SemiBold"/>
            </a:endParaRPr>
          </a:p>
        </p:txBody>
      </p:sp>
      <p:sp>
        <p:nvSpPr>
          <p:cNvPr id="165" name="Google Shape;165;p30"/>
          <p:cNvSpPr txBox="1"/>
          <p:nvPr/>
        </p:nvSpPr>
        <p:spPr>
          <a:xfrm>
            <a:off x="1050475" y="1665600"/>
            <a:ext cx="141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mbria"/>
                <a:ea typeface="Cambria"/>
                <a:cs typeface="Cambria"/>
                <a:sym typeface="Cambria"/>
              </a:rPr>
              <a:t>I am hired at google</a:t>
            </a:r>
            <a:endParaRPr>
              <a:latin typeface="Cambria"/>
              <a:ea typeface="Cambria"/>
              <a:cs typeface="Cambria"/>
              <a:sym typeface="Cambria"/>
            </a:endParaRPr>
          </a:p>
        </p:txBody>
      </p:sp>
      <p:sp>
        <p:nvSpPr>
          <p:cNvPr id="166" name="Google Shape;166;p30"/>
          <p:cNvSpPr/>
          <p:nvPr/>
        </p:nvSpPr>
        <p:spPr>
          <a:xfrm>
            <a:off x="6052000" y="586750"/>
            <a:ext cx="1225500" cy="25269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French</a:t>
            </a:r>
            <a:endParaRPr/>
          </a:p>
          <a:p>
            <a:pPr indent="0" lvl="0" marL="0" rtl="0" algn="l">
              <a:spcBef>
                <a:spcPts val="0"/>
              </a:spcBef>
              <a:spcAft>
                <a:spcPts val="0"/>
              </a:spcAft>
              <a:buNone/>
            </a:pPr>
            <a:r>
              <a:rPr lang="en"/>
              <a:t>Vocabulary</a:t>
            </a:r>
            <a:endParaRPr/>
          </a:p>
        </p:txBody>
      </p:sp>
      <p:sp>
        <p:nvSpPr>
          <p:cNvPr id="167" name="Google Shape;167;p30"/>
          <p:cNvSpPr txBox="1"/>
          <p:nvPr/>
        </p:nvSpPr>
        <p:spPr>
          <a:xfrm>
            <a:off x="7641900" y="548900"/>
            <a:ext cx="11121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mbria"/>
              <a:buChar char="●"/>
            </a:pPr>
            <a:r>
              <a:rPr lang="en">
                <a:latin typeface="Cambria"/>
                <a:ea typeface="Cambria"/>
                <a:cs typeface="Cambria"/>
                <a:sym typeface="Cambria"/>
              </a:rPr>
              <a:t>Apple</a:t>
            </a:r>
            <a:endParaRPr>
              <a:latin typeface="Cambria"/>
              <a:ea typeface="Cambria"/>
              <a:cs typeface="Cambria"/>
              <a:sym typeface="Cambria"/>
            </a:endParaRPr>
          </a:p>
          <a:p>
            <a:pPr indent="-317500" lvl="0" marL="457200" rtl="0" algn="l">
              <a:spcBef>
                <a:spcPts val="0"/>
              </a:spcBef>
              <a:spcAft>
                <a:spcPts val="0"/>
              </a:spcAft>
              <a:buSzPts val="1400"/>
              <a:buFont typeface="Cambria"/>
              <a:buChar char="●"/>
            </a:pPr>
            <a:r>
              <a:rPr lang="en">
                <a:latin typeface="Cambria"/>
                <a:ea typeface="Cambria"/>
                <a:cs typeface="Cambria"/>
                <a:sym typeface="Cambria"/>
              </a:rPr>
              <a:t>Banana</a:t>
            </a:r>
            <a:endParaRPr>
              <a:latin typeface="Cambria"/>
              <a:ea typeface="Cambria"/>
              <a:cs typeface="Cambria"/>
              <a:sym typeface="Cambria"/>
            </a:endParaRPr>
          </a:p>
          <a:p>
            <a:pPr indent="-317500" lvl="0" marL="457200" rtl="0" algn="l">
              <a:spcBef>
                <a:spcPts val="0"/>
              </a:spcBef>
              <a:spcAft>
                <a:spcPts val="0"/>
              </a:spcAft>
              <a:buSzPts val="1400"/>
              <a:buFont typeface="Cambria"/>
              <a:buChar char="●"/>
            </a:pPr>
            <a:r>
              <a:rPr lang="en">
                <a:latin typeface="Cambria"/>
                <a:ea typeface="Cambria"/>
                <a:cs typeface="Cambria"/>
                <a:sym typeface="Cambria"/>
              </a:rPr>
              <a:t>I</a:t>
            </a:r>
            <a:endParaRPr>
              <a:latin typeface="Cambria"/>
              <a:ea typeface="Cambria"/>
              <a:cs typeface="Cambria"/>
              <a:sym typeface="Cambria"/>
            </a:endParaRPr>
          </a:p>
          <a:p>
            <a:pPr indent="-317500" lvl="0" marL="457200" rtl="0" algn="l">
              <a:spcBef>
                <a:spcPts val="0"/>
              </a:spcBef>
              <a:spcAft>
                <a:spcPts val="0"/>
              </a:spcAft>
              <a:buSzPts val="1400"/>
              <a:buFont typeface="Cambria"/>
              <a:buChar char="●"/>
            </a:pPr>
            <a:r>
              <a:rPr lang="en">
                <a:latin typeface="Cambria"/>
                <a:ea typeface="Cambria"/>
                <a:cs typeface="Cambria"/>
                <a:sym typeface="Cambria"/>
              </a:rPr>
              <a:t>..</a:t>
            </a:r>
            <a:endParaRPr>
              <a:latin typeface="Cambria"/>
              <a:ea typeface="Cambria"/>
              <a:cs typeface="Cambria"/>
              <a:sym typeface="Cambria"/>
            </a:endParaRPr>
          </a:p>
          <a:p>
            <a:pPr indent="-317500" lvl="0" marL="457200" rtl="0" algn="l">
              <a:spcBef>
                <a:spcPts val="0"/>
              </a:spcBef>
              <a:spcAft>
                <a:spcPts val="0"/>
              </a:spcAft>
              <a:buSzPts val="1400"/>
              <a:buFont typeface="Cambria"/>
              <a:buChar char="●"/>
            </a:pPr>
            <a:r>
              <a:rPr lang="en">
                <a:latin typeface="Cambria"/>
                <a:ea typeface="Cambria"/>
                <a:cs typeface="Cambria"/>
                <a:sym typeface="Cambria"/>
              </a:rPr>
              <a:t>..</a:t>
            </a:r>
            <a:endParaRPr>
              <a:latin typeface="Cambria"/>
              <a:ea typeface="Cambria"/>
              <a:cs typeface="Cambria"/>
              <a:sym typeface="Cambria"/>
            </a:endParaRPr>
          </a:p>
          <a:p>
            <a:pPr indent="-317500" lvl="0" marL="457200" rtl="0" algn="l">
              <a:spcBef>
                <a:spcPts val="0"/>
              </a:spcBef>
              <a:spcAft>
                <a:spcPts val="0"/>
              </a:spcAft>
              <a:buSzPts val="1400"/>
              <a:buFont typeface="Cambria"/>
              <a:buChar char="●"/>
            </a:pPr>
            <a:r>
              <a:rPr lang="en">
                <a:latin typeface="Cambria"/>
                <a:ea typeface="Cambria"/>
                <a:cs typeface="Cambria"/>
                <a:sym typeface="Cambria"/>
              </a:rPr>
              <a:t>Am</a:t>
            </a:r>
            <a:endParaRPr>
              <a:latin typeface="Cambria"/>
              <a:ea typeface="Cambria"/>
              <a:cs typeface="Cambria"/>
              <a:sym typeface="Cambria"/>
            </a:endParaRPr>
          </a:p>
          <a:p>
            <a:pPr indent="-317500" lvl="0" marL="457200" rtl="0" algn="l">
              <a:spcBef>
                <a:spcPts val="0"/>
              </a:spcBef>
              <a:spcAft>
                <a:spcPts val="0"/>
              </a:spcAft>
              <a:buSzPts val="1400"/>
              <a:buFont typeface="Cambria"/>
              <a:buChar char="●"/>
            </a:pPr>
            <a:r>
              <a:rPr lang="en">
                <a:latin typeface="Cambria"/>
                <a:ea typeface="Cambria"/>
                <a:cs typeface="Cambria"/>
                <a:sym typeface="Cambria"/>
              </a:rPr>
              <a:t>..</a:t>
            </a:r>
            <a:endParaRPr>
              <a:latin typeface="Cambria"/>
              <a:ea typeface="Cambria"/>
              <a:cs typeface="Cambria"/>
              <a:sym typeface="Cambria"/>
            </a:endParaRPr>
          </a:p>
          <a:p>
            <a:pPr indent="-317500" lvl="0" marL="457200" rtl="0" algn="l">
              <a:spcBef>
                <a:spcPts val="0"/>
              </a:spcBef>
              <a:spcAft>
                <a:spcPts val="0"/>
              </a:spcAft>
              <a:buSzPts val="1400"/>
              <a:buFont typeface="Cambria"/>
              <a:buChar char="●"/>
            </a:pPr>
            <a:r>
              <a:rPr lang="en">
                <a:latin typeface="Cambria"/>
                <a:ea typeface="Cambria"/>
                <a:cs typeface="Cambria"/>
                <a:sym typeface="Cambria"/>
              </a:rPr>
              <a:t>..</a:t>
            </a:r>
            <a:endParaRPr>
              <a:latin typeface="Cambria"/>
              <a:ea typeface="Cambria"/>
              <a:cs typeface="Cambria"/>
              <a:sym typeface="Cambria"/>
            </a:endParaRPr>
          </a:p>
          <a:p>
            <a:pPr indent="-317500" lvl="0" marL="457200" rtl="0" algn="l">
              <a:spcBef>
                <a:spcPts val="0"/>
              </a:spcBef>
              <a:spcAft>
                <a:spcPts val="0"/>
              </a:spcAft>
              <a:buSzPts val="1400"/>
              <a:buFont typeface="Cambria"/>
              <a:buChar char="●"/>
            </a:pPr>
            <a:r>
              <a:rPr lang="en">
                <a:latin typeface="Cambria"/>
                <a:ea typeface="Cambria"/>
                <a:cs typeface="Cambria"/>
                <a:sym typeface="Cambria"/>
              </a:rPr>
              <a:t>A</a:t>
            </a:r>
            <a:endParaRPr>
              <a:latin typeface="Cambria"/>
              <a:ea typeface="Cambria"/>
              <a:cs typeface="Cambria"/>
              <a:sym typeface="Cambria"/>
            </a:endParaRPr>
          </a:p>
          <a:p>
            <a:pPr indent="-317500" lvl="0" marL="457200" rtl="0" algn="l">
              <a:spcBef>
                <a:spcPts val="0"/>
              </a:spcBef>
              <a:spcAft>
                <a:spcPts val="0"/>
              </a:spcAft>
              <a:buSzPts val="1400"/>
              <a:buFont typeface="Cambria"/>
              <a:buChar char="●"/>
            </a:pPr>
            <a:r>
              <a:rPr lang="en">
                <a:latin typeface="Cambria"/>
                <a:ea typeface="Cambria"/>
                <a:cs typeface="Cambria"/>
                <a:sym typeface="Cambria"/>
              </a:rPr>
              <a:t>…</a:t>
            </a:r>
            <a:endParaRPr>
              <a:latin typeface="Cambria"/>
              <a:ea typeface="Cambria"/>
              <a:cs typeface="Cambria"/>
              <a:sym typeface="Cambria"/>
            </a:endParaRPr>
          </a:p>
          <a:p>
            <a:pPr indent="-317500" lvl="0" marL="457200" rtl="0" algn="l">
              <a:spcBef>
                <a:spcPts val="0"/>
              </a:spcBef>
              <a:spcAft>
                <a:spcPts val="0"/>
              </a:spcAft>
              <a:buSzPts val="1400"/>
              <a:buFont typeface="Cambria"/>
              <a:buChar char="●"/>
            </a:pPr>
            <a:r>
              <a:rPr lang="en">
                <a:latin typeface="Cambria"/>
                <a:ea typeface="Cambria"/>
                <a:cs typeface="Cambria"/>
                <a:sym typeface="Cambria"/>
              </a:rPr>
              <a:t>..</a:t>
            </a:r>
            <a:endParaRPr>
              <a:latin typeface="Cambria"/>
              <a:ea typeface="Cambria"/>
              <a:cs typeface="Cambria"/>
              <a:sym typeface="Cambria"/>
            </a:endParaRPr>
          </a:p>
          <a:p>
            <a:pPr indent="-317500" lvl="0" marL="457200" rtl="0" algn="l">
              <a:spcBef>
                <a:spcPts val="0"/>
              </a:spcBef>
              <a:spcAft>
                <a:spcPts val="0"/>
              </a:spcAft>
              <a:buSzPts val="1400"/>
              <a:buFont typeface="Cambria"/>
              <a:buChar char="●"/>
            </a:pPr>
            <a:r>
              <a:rPr lang="en">
                <a:latin typeface="Cambria"/>
                <a:ea typeface="Cambria"/>
                <a:cs typeface="Cambria"/>
                <a:sym typeface="Cambria"/>
              </a:rPr>
              <a:t>Student</a:t>
            </a:r>
            <a:endParaRPr>
              <a:latin typeface="Cambria"/>
              <a:ea typeface="Cambria"/>
              <a:cs typeface="Cambria"/>
              <a:sym typeface="Cambria"/>
            </a:endParaRPr>
          </a:p>
          <a:p>
            <a:pPr indent="-317500" lvl="0" marL="457200" rtl="0" algn="l">
              <a:spcBef>
                <a:spcPts val="0"/>
              </a:spcBef>
              <a:spcAft>
                <a:spcPts val="0"/>
              </a:spcAft>
              <a:buSzPts val="1400"/>
              <a:buFont typeface="Cambria"/>
              <a:buChar char="●"/>
            </a:pPr>
            <a:r>
              <a:rPr lang="en">
                <a:latin typeface="Cambria"/>
                <a:ea typeface="Cambria"/>
                <a:cs typeface="Cambria"/>
                <a:sym typeface="Cambria"/>
              </a:rPr>
              <a:t>Hire</a:t>
            </a:r>
            <a:endParaRPr>
              <a:latin typeface="Cambria"/>
              <a:ea typeface="Cambria"/>
              <a:cs typeface="Cambria"/>
              <a:sym typeface="Cambria"/>
            </a:endParaRPr>
          </a:p>
          <a:p>
            <a:pPr indent="-317500" lvl="0" marL="457200" rtl="0" algn="l">
              <a:spcBef>
                <a:spcPts val="0"/>
              </a:spcBef>
              <a:spcAft>
                <a:spcPts val="0"/>
              </a:spcAft>
              <a:buSzPts val="1400"/>
              <a:buFont typeface="Cambria"/>
              <a:buChar char="●"/>
            </a:pPr>
            <a:r>
              <a:rPr lang="en">
                <a:latin typeface="Cambria"/>
                <a:ea typeface="Cambria"/>
                <a:cs typeface="Cambria"/>
                <a:sym typeface="Cambria"/>
              </a:rPr>
              <a:t>-ed</a:t>
            </a:r>
            <a:endParaRPr>
              <a:latin typeface="Cambria"/>
              <a:ea typeface="Cambria"/>
              <a:cs typeface="Cambria"/>
              <a:sym typeface="Cambria"/>
            </a:endParaRPr>
          </a:p>
          <a:p>
            <a:pPr indent="-317500" lvl="0" marL="457200" rtl="0" algn="l">
              <a:spcBef>
                <a:spcPts val="0"/>
              </a:spcBef>
              <a:spcAft>
                <a:spcPts val="0"/>
              </a:spcAft>
              <a:buSzPts val="1400"/>
              <a:buFont typeface="Cambria"/>
              <a:buChar char="●"/>
            </a:pPr>
            <a:r>
              <a:rPr lang="en">
                <a:latin typeface="Cambria"/>
                <a:ea typeface="Cambria"/>
                <a:cs typeface="Cambria"/>
                <a:sym typeface="Cambria"/>
              </a:rPr>
              <a:t>-ing</a:t>
            </a:r>
            <a:endParaRPr>
              <a:latin typeface="Cambria"/>
              <a:ea typeface="Cambria"/>
              <a:cs typeface="Cambria"/>
              <a:sym typeface="Cambria"/>
            </a:endParaRPr>
          </a:p>
          <a:p>
            <a:pPr indent="-317500" lvl="0" marL="457200" rtl="0" algn="l">
              <a:spcBef>
                <a:spcPts val="0"/>
              </a:spcBef>
              <a:spcAft>
                <a:spcPts val="0"/>
              </a:spcAft>
              <a:buSzPts val="1400"/>
              <a:buFont typeface="Cambria"/>
              <a:buChar char="●"/>
            </a:pPr>
            <a:r>
              <a:t/>
            </a:r>
            <a:endParaRPr>
              <a:latin typeface="Cambria"/>
              <a:ea typeface="Cambria"/>
              <a:cs typeface="Cambria"/>
              <a:sym typeface="Cambria"/>
            </a:endParaRPr>
          </a:p>
        </p:txBody>
      </p:sp>
      <p:sp>
        <p:nvSpPr>
          <p:cNvPr id="168" name="Google Shape;168;p30"/>
          <p:cNvSpPr txBox="1"/>
          <p:nvPr/>
        </p:nvSpPr>
        <p:spPr>
          <a:xfrm>
            <a:off x="1074100" y="2943275"/>
            <a:ext cx="150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mbria"/>
                <a:ea typeface="Cambria"/>
                <a:cs typeface="Cambria"/>
                <a:sym typeface="Cambria"/>
              </a:rPr>
              <a:t>400 45 67 650 10 800 0 0 0 0</a:t>
            </a:r>
            <a:endParaRPr>
              <a:latin typeface="Cambria"/>
              <a:ea typeface="Cambria"/>
              <a:cs typeface="Cambria"/>
              <a:sym typeface="Cambria"/>
            </a:endParaRPr>
          </a:p>
        </p:txBody>
      </p:sp>
      <p:sp>
        <p:nvSpPr>
          <p:cNvPr id="169" name="Google Shape;169;p30"/>
          <p:cNvSpPr txBox="1"/>
          <p:nvPr/>
        </p:nvSpPr>
        <p:spPr>
          <a:xfrm>
            <a:off x="1126175" y="2408500"/>
            <a:ext cx="27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mbria"/>
                <a:ea typeface="Cambria"/>
                <a:cs typeface="Cambria"/>
                <a:sym typeface="Cambria"/>
              </a:rPr>
              <a:t>I am hir ed at google</a:t>
            </a:r>
            <a:endParaRPr>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3100"/>
              <a:t>Seq2Seq with Attention Mechanism</a:t>
            </a:r>
            <a:endParaRPr sz="3100">
              <a:solidFill>
                <a:schemeClr val="lt2"/>
              </a:solidFill>
              <a:latin typeface="Open Sans SemiBold"/>
              <a:ea typeface="Open Sans SemiBold"/>
              <a:cs typeface="Open Sans SemiBold"/>
              <a:sym typeface="Open Sans SemiBold"/>
            </a:endParaRPr>
          </a:p>
        </p:txBody>
      </p:sp>
      <p:pic>
        <p:nvPicPr>
          <p:cNvPr id="175" name="Google Shape;175;p31"/>
          <p:cNvPicPr preferRelativeResize="0"/>
          <p:nvPr/>
        </p:nvPicPr>
        <p:blipFill rotWithShape="1">
          <a:blip r:embed="rId3">
            <a:alphaModFix/>
          </a:blip>
          <a:srcRect b="0" l="0" r="0" t="0"/>
          <a:stretch/>
        </p:blipFill>
        <p:spPr>
          <a:xfrm>
            <a:off x="266100" y="1658575"/>
            <a:ext cx="8877300" cy="2924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3700"/>
              <a:t>Attention Mechanism</a:t>
            </a:r>
            <a:endParaRPr sz="3700">
              <a:solidFill>
                <a:schemeClr val="lt2"/>
              </a:solidFill>
              <a:latin typeface="Open Sans SemiBold"/>
              <a:ea typeface="Open Sans SemiBold"/>
              <a:cs typeface="Open Sans SemiBold"/>
              <a:sym typeface="Open Sans SemiBold"/>
            </a:endParaRPr>
          </a:p>
        </p:txBody>
      </p:sp>
      <p:pic>
        <p:nvPicPr>
          <p:cNvPr id="181" name="Google Shape;181;p32"/>
          <p:cNvPicPr preferRelativeResize="0"/>
          <p:nvPr/>
        </p:nvPicPr>
        <p:blipFill rotWithShape="1">
          <a:blip r:embed="rId3">
            <a:alphaModFix/>
          </a:blip>
          <a:srcRect b="0" l="0" r="0" t="0"/>
          <a:stretch/>
        </p:blipFill>
        <p:spPr>
          <a:xfrm>
            <a:off x="1481300" y="1315350"/>
            <a:ext cx="6181400" cy="3567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2600"/>
              <a:t>Machine Translation with Attention Mechanism</a:t>
            </a:r>
            <a:endParaRPr sz="2600">
              <a:solidFill>
                <a:schemeClr val="lt2"/>
              </a:solidFill>
              <a:latin typeface="Open Sans SemiBold"/>
              <a:ea typeface="Open Sans SemiBold"/>
              <a:cs typeface="Open Sans SemiBold"/>
              <a:sym typeface="Open Sans SemiBold"/>
            </a:endParaRPr>
          </a:p>
        </p:txBody>
      </p:sp>
      <p:pic>
        <p:nvPicPr>
          <p:cNvPr id="187" name="Google Shape;187;p33"/>
          <p:cNvPicPr preferRelativeResize="0"/>
          <p:nvPr/>
        </p:nvPicPr>
        <p:blipFill rotWithShape="1">
          <a:blip r:embed="rId3">
            <a:alphaModFix/>
          </a:blip>
          <a:srcRect b="0" l="0" r="0" t="0"/>
          <a:stretch/>
        </p:blipFill>
        <p:spPr>
          <a:xfrm>
            <a:off x="1404675" y="1694725"/>
            <a:ext cx="5943600" cy="2409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76" name="Google Shape;76;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NLP</a:t>
            </a:r>
            <a:r>
              <a:rPr lang="en"/>
              <a:t> is in the midst of a golden era thanks in part to the Transformer model which has truly changed the way we work with text data.</a:t>
            </a:r>
            <a:endParaRPr/>
          </a:p>
          <a:p>
            <a:pPr indent="0" lvl="0" marL="0" rtl="0" algn="l">
              <a:spcBef>
                <a:spcPts val="1200"/>
              </a:spcBef>
              <a:spcAft>
                <a:spcPts val="0"/>
              </a:spcAft>
              <a:buNone/>
            </a:pPr>
            <a:r>
              <a:rPr lang="en"/>
              <a:t>By the end of this week you wi</a:t>
            </a:r>
            <a:r>
              <a:rPr lang="en"/>
              <a:t>ll be able to:</a:t>
            </a:r>
            <a:endParaRPr/>
          </a:p>
          <a:p>
            <a:pPr indent="-342900" lvl="0" marL="457200" rtl="0" algn="l">
              <a:spcBef>
                <a:spcPts val="1200"/>
              </a:spcBef>
              <a:spcAft>
                <a:spcPts val="0"/>
              </a:spcAft>
              <a:buSzPts val="1800"/>
              <a:buChar char="●"/>
            </a:pPr>
            <a:r>
              <a:rPr lang="en"/>
              <a:t>Learn how the Transformer idea works</a:t>
            </a:r>
            <a:endParaRPr/>
          </a:p>
          <a:p>
            <a:pPr indent="-342900" lvl="0" marL="457200" rtl="0" algn="l">
              <a:spcBef>
                <a:spcPts val="0"/>
              </a:spcBef>
              <a:spcAft>
                <a:spcPts val="0"/>
              </a:spcAft>
              <a:buSzPts val="1800"/>
              <a:buChar char="●"/>
            </a:pPr>
            <a:r>
              <a:rPr lang="en"/>
              <a:t>Implement a Transformer-based model</a:t>
            </a:r>
            <a:endParaRPr/>
          </a:p>
          <a:p>
            <a:pPr indent="-342900" lvl="0" marL="457200" rtl="0" algn="l">
              <a:spcBef>
                <a:spcPts val="0"/>
              </a:spcBef>
              <a:spcAft>
                <a:spcPts val="0"/>
              </a:spcAft>
              <a:buSzPts val="1800"/>
              <a:buChar char="●"/>
            </a:pPr>
            <a:r>
              <a:rPr lang="en"/>
              <a:t>Use a Transformer model to perform text classification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1C5E8"/>
            </a:gs>
            <a:gs pos="100000">
              <a:srgbClr val="009CDE"/>
            </a:gs>
          </a:gsLst>
          <a:lin ang="12599342" scaled="0"/>
        </a:gradFill>
      </p:bgPr>
    </p:bg>
    <p:spTree>
      <p:nvGrpSpPr>
        <p:cNvPr id="191" name="Shape 191"/>
        <p:cNvGrpSpPr/>
        <p:nvPr/>
      </p:nvGrpSpPr>
      <p:grpSpPr>
        <a:xfrm>
          <a:off x="0" y="0"/>
          <a:ext cx="0" cy="0"/>
          <a:chOff x="0" y="0"/>
          <a:chExt cx="0" cy="0"/>
        </a:xfrm>
      </p:grpSpPr>
      <p:sp>
        <p:nvSpPr>
          <p:cNvPr id="192" name="Google Shape;192;p34"/>
          <p:cNvSpPr txBox="1"/>
          <p:nvPr>
            <p:ph type="title"/>
          </p:nvPr>
        </p:nvSpPr>
        <p:spPr>
          <a:xfrm>
            <a:off x="344250" y="1403850"/>
            <a:ext cx="8455500" cy="2146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a:t>Transformers</a:t>
            </a:r>
            <a:endParaRPr sz="5200">
              <a:latin typeface="Open Sans SemiBold"/>
              <a:ea typeface="Open Sans SemiBold"/>
              <a:cs typeface="Open Sans SemiBold"/>
              <a:sym typeface="Open Sans SemiBold"/>
            </a:endParaRPr>
          </a:p>
        </p:txBody>
      </p:sp>
      <p:sp>
        <p:nvSpPr>
          <p:cNvPr id="193" name="Google Shape;193;p34"/>
          <p:cNvSpPr txBox="1"/>
          <p:nvPr>
            <p:ph idx="4294967295" type="subTitle"/>
          </p:nvPr>
        </p:nvSpPr>
        <p:spPr>
          <a:xfrm>
            <a:off x="344250" y="3766225"/>
            <a:ext cx="8455500" cy="80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Attention is All You Need</a:t>
            </a:r>
            <a:endParaRPr sz="160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High-Level Look</a:t>
            </a:r>
            <a:br>
              <a:rPr lang="en"/>
            </a:br>
            <a:r>
              <a:rPr lang="en"/>
              <a:t> </a:t>
            </a:r>
            <a:endParaRPr sz="4000">
              <a:solidFill>
                <a:schemeClr val="lt2"/>
              </a:solidFill>
              <a:latin typeface="Open Sans SemiBold"/>
              <a:ea typeface="Open Sans SemiBold"/>
              <a:cs typeface="Open Sans SemiBold"/>
              <a:sym typeface="Open Sans SemiBold"/>
            </a:endParaRPr>
          </a:p>
        </p:txBody>
      </p:sp>
      <p:pic>
        <p:nvPicPr>
          <p:cNvPr id="199" name="Google Shape;199;p35"/>
          <p:cNvPicPr preferRelativeResize="0"/>
          <p:nvPr/>
        </p:nvPicPr>
        <p:blipFill rotWithShape="1">
          <a:blip r:embed="rId3">
            <a:alphaModFix/>
          </a:blip>
          <a:srcRect b="0" l="0" r="0" t="0"/>
          <a:stretch/>
        </p:blipFill>
        <p:spPr>
          <a:xfrm>
            <a:off x="1121325" y="2199676"/>
            <a:ext cx="6901351" cy="1800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High-Level Look</a:t>
            </a:r>
            <a:br>
              <a:rPr lang="en"/>
            </a:br>
            <a:r>
              <a:rPr lang="en"/>
              <a:t> </a:t>
            </a:r>
            <a:endParaRPr sz="4000">
              <a:solidFill>
                <a:schemeClr val="lt2"/>
              </a:solidFill>
              <a:latin typeface="Open Sans SemiBold"/>
              <a:ea typeface="Open Sans SemiBold"/>
              <a:cs typeface="Open Sans SemiBold"/>
              <a:sym typeface="Open Sans SemiBold"/>
            </a:endParaRPr>
          </a:p>
        </p:txBody>
      </p:sp>
      <p:pic>
        <p:nvPicPr>
          <p:cNvPr id="205" name="Google Shape;205;p36"/>
          <p:cNvPicPr preferRelativeResize="0"/>
          <p:nvPr/>
        </p:nvPicPr>
        <p:blipFill rotWithShape="1">
          <a:blip r:embed="rId3">
            <a:alphaModFix/>
          </a:blip>
          <a:srcRect b="0" l="0" r="0" t="0"/>
          <a:stretch/>
        </p:blipFill>
        <p:spPr>
          <a:xfrm>
            <a:off x="2110198" y="1514950"/>
            <a:ext cx="4923599" cy="30870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High-Level Look</a:t>
            </a:r>
            <a:br>
              <a:rPr lang="en"/>
            </a:br>
            <a:r>
              <a:rPr lang="en"/>
              <a:t> </a:t>
            </a:r>
            <a:endParaRPr sz="4000">
              <a:solidFill>
                <a:schemeClr val="lt2"/>
              </a:solidFill>
              <a:latin typeface="Open Sans SemiBold"/>
              <a:ea typeface="Open Sans SemiBold"/>
              <a:cs typeface="Open Sans SemiBold"/>
              <a:sym typeface="Open Sans SemiBold"/>
            </a:endParaRPr>
          </a:p>
        </p:txBody>
      </p:sp>
      <p:pic>
        <p:nvPicPr>
          <p:cNvPr id="211" name="Google Shape;211;p37"/>
          <p:cNvPicPr preferRelativeResize="0"/>
          <p:nvPr/>
        </p:nvPicPr>
        <p:blipFill rotWithShape="1">
          <a:blip r:embed="rId3">
            <a:alphaModFix/>
          </a:blip>
          <a:srcRect b="0" l="0" r="0" t="0"/>
          <a:stretch/>
        </p:blipFill>
        <p:spPr>
          <a:xfrm>
            <a:off x="1866175" y="1276725"/>
            <a:ext cx="5411650" cy="35233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High-Level Look</a:t>
            </a:r>
            <a:br>
              <a:rPr lang="en"/>
            </a:br>
            <a:r>
              <a:rPr lang="en"/>
              <a:t> </a:t>
            </a:r>
            <a:endParaRPr sz="4000">
              <a:solidFill>
                <a:schemeClr val="lt2"/>
              </a:solidFill>
              <a:latin typeface="Open Sans SemiBold"/>
              <a:ea typeface="Open Sans SemiBold"/>
              <a:cs typeface="Open Sans SemiBold"/>
              <a:sym typeface="Open Sans SemiBold"/>
            </a:endParaRPr>
          </a:p>
        </p:txBody>
      </p:sp>
      <p:pic>
        <p:nvPicPr>
          <p:cNvPr id="217" name="Google Shape;217;p38"/>
          <p:cNvPicPr preferRelativeResize="0"/>
          <p:nvPr/>
        </p:nvPicPr>
        <p:blipFill rotWithShape="1">
          <a:blip r:embed="rId3">
            <a:alphaModFix/>
          </a:blip>
          <a:srcRect b="0" l="0" r="0" t="0"/>
          <a:stretch/>
        </p:blipFill>
        <p:spPr>
          <a:xfrm>
            <a:off x="1338975" y="1825225"/>
            <a:ext cx="6466049" cy="2052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Word Embeddings</a:t>
            </a:r>
            <a:br>
              <a:rPr lang="en"/>
            </a:br>
            <a:r>
              <a:rPr lang="en"/>
              <a:t> </a:t>
            </a:r>
            <a:endParaRPr sz="4000">
              <a:solidFill>
                <a:schemeClr val="lt2"/>
              </a:solidFill>
              <a:latin typeface="Open Sans SemiBold"/>
              <a:ea typeface="Open Sans SemiBold"/>
              <a:cs typeface="Open Sans SemiBold"/>
              <a:sym typeface="Open Sans SemiBold"/>
            </a:endParaRPr>
          </a:p>
        </p:txBody>
      </p:sp>
      <p:pic>
        <p:nvPicPr>
          <p:cNvPr id="223" name="Google Shape;223;p39"/>
          <p:cNvPicPr preferRelativeResize="0"/>
          <p:nvPr/>
        </p:nvPicPr>
        <p:blipFill rotWithShape="1">
          <a:blip r:embed="rId3">
            <a:alphaModFix/>
          </a:blip>
          <a:srcRect b="0" l="0" r="0" t="0"/>
          <a:stretch/>
        </p:blipFill>
        <p:spPr>
          <a:xfrm>
            <a:off x="647700" y="2691700"/>
            <a:ext cx="7848600" cy="942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Encoder Block</a:t>
            </a:r>
            <a:br>
              <a:rPr lang="en"/>
            </a:br>
            <a:r>
              <a:rPr lang="en"/>
              <a:t> </a:t>
            </a:r>
            <a:endParaRPr sz="4000">
              <a:solidFill>
                <a:schemeClr val="lt2"/>
              </a:solidFill>
              <a:latin typeface="Open Sans SemiBold"/>
              <a:ea typeface="Open Sans SemiBold"/>
              <a:cs typeface="Open Sans SemiBold"/>
              <a:sym typeface="Open Sans SemiBold"/>
            </a:endParaRPr>
          </a:p>
        </p:txBody>
      </p:sp>
      <p:pic>
        <p:nvPicPr>
          <p:cNvPr id="229" name="Google Shape;229;p40"/>
          <p:cNvPicPr preferRelativeResize="0"/>
          <p:nvPr/>
        </p:nvPicPr>
        <p:blipFill rotWithShape="1">
          <a:blip r:embed="rId3">
            <a:alphaModFix/>
          </a:blip>
          <a:srcRect b="0" l="0" r="0" t="0"/>
          <a:stretch/>
        </p:blipFill>
        <p:spPr>
          <a:xfrm>
            <a:off x="2072913" y="1315350"/>
            <a:ext cx="4998174" cy="3039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Self Attention</a:t>
            </a:r>
            <a:endParaRPr/>
          </a:p>
          <a:p>
            <a:pPr indent="0" lvl="0" marL="0" rtl="0" algn="l">
              <a:lnSpc>
                <a:spcPct val="100000"/>
              </a:lnSpc>
              <a:spcBef>
                <a:spcPts val="0"/>
              </a:spcBef>
              <a:spcAft>
                <a:spcPts val="0"/>
              </a:spcAft>
              <a:buSzPts val="4000"/>
              <a:buNone/>
            </a:pPr>
            <a:br>
              <a:rPr lang="en"/>
            </a:br>
            <a:r>
              <a:rPr lang="en"/>
              <a:t> </a:t>
            </a:r>
            <a:endParaRPr sz="4000">
              <a:solidFill>
                <a:schemeClr val="lt2"/>
              </a:solidFill>
              <a:latin typeface="Open Sans SemiBold"/>
              <a:ea typeface="Open Sans SemiBold"/>
              <a:cs typeface="Open Sans SemiBold"/>
              <a:sym typeface="Open Sans SemiBold"/>
            </a:endParaRPr>
          </a:p>
        </p:txBody>
      </p:sp>
      <p:pic>
        <p:nvPicPr>
          <p:cNvPr id="235" name="Google Shape;235;p41"/>
          <p:cNvPicPr preferRelativeResize="0"/>
          <p:nvPr/>
        </p:nvPicPr>
        <p:blipFill rotWithShape="1">
          <a:blip r:embed="rId3">
            <a:alphaModFix/>
          </a:blip>
          <a:srcRect b="0" l="0" r="0" t="0"/>
          <a:stretch/>
        </p:blipFill>
        <p:spPr>
          <a:xfrm>
            <a:off x="2685150" y="1220125"/>
            <a:ext cx="3728097" cy="35233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3800"/>
              <a:t>Self Attention in Detail</a:t>
            </a:r>
            <a:endParaRPr sz="3800"/>
          </a:p>
          <a:p>
            <a:pPr indent="0" lvl="0" marL="0" rtl="0" algn="l">
              <a:lnSpc>
                <a:spcPct val="100000"/>
              </a:lnSpc>
              <a:spcBef>
                <a:spcPts val="0"/>
              </a:spcBef>
              <a:spcAft>
                <a:spcPts val="0"/>
              </a:spcAft>
              <a:buSzPts val="4000"/>
              <a:buNone/>
            </a:pPr>
            <a:br>
              <a:rPr lang="en"/>
            </a:br>
            <a:r>
              <a:rPr lang="en"/>
              <a:t> </a:t>
            </a:r>
            <a:endParaRPr sz="4000">
              <a:solidFill>
                <a:schemeClr val="lt2"/>
              </a:solidFill>
              <a:latin typeface="Open Sans SemiBold"/>
              <a:ea typeface="Open Sans SemiBold"/>
              <a:cs typeface="Open Sans SemiBold"/>
              <a:sym typeface="Open Sans SemiBold"/>
            </a:endParaRPr>
          </a:p>
        </p:txBody>
      </p:sp>
      <p:pic>
        <p:nvPicPr>
          <p:cNvPr id="241" name="Google Shape;241;p42"/>
          <p:cNvPicPr preferRelativeResize="0"/>
          <p:nvPr/>
        </p:nvPicPr>
        <p:blipFill rotWithShape="1">
          <a:blip r:embed="rId3">
            <a:alphaModFix/>
          </a:blip>
          <a:srcRect b="0" l="0" r="0" t="0"/>
          <a:stretch/>
        </p:blipFill>
        <p:spPr>
          <a:xfrm>
            <a:off x="1756688" y="1315350"/>
            <a:ext cx="5585020" cy="3523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3800"/>
              <a:t>Self Attention in Detail</a:t>
            </a:r>
            <a:endParaRPr sz="3800"/>
          </a:p>
          <a:p>
            <a:pPr indent="0" lvl="0" marL="0" rtl="0" algn="l">
              <a:lnSpc>
                <a:spcPct val="100000"/>
              </a:lnSpc>
              <a:spcBef>
                <a:spcPts val="0"/>
              </a:spcBef>
              <a:spcAft>
                <a:spcPts val="0"/>
              </a:spcAft>
              <a:buSzPts val="4000"/>
              <a:buNone/>
            </a:pPr>
            <a:br>
              <a:rPr lang="en"/>
            </a:br>
            <a:r>
              <a:rPr lang="en"/>
              <a:t> </a:t>
            </a:r>
            <a:endParaRPr sz="4000">
              <a:solidFill>
                <a:schemeClr val="lt2"/>
              </a:solidFill>
              <a:latin typeface="Open Sans SemiBold"/>
              <a:ea typeface="Open Sans SemiBold"/>
              <a:cs typeface="Open Sans SemiBold"/>
              <a:sym typeface="Open Sans SemiBold"/>
            </a:endParaRPr>
          </a:p>
        </p:txBody>
      </p:sp>
      <p:pic>
        <p:nvPicPr>
          <p:cNvPr id="247" name="Google Shape;247;p43"/>
          <p:cNvPicPr preferRelativeResize="0"/>
          <p:nvPr/>
        </p:nvPicPr>
        <p:blipFill rotWithShape="1">
          <a:blip r:embed="rId3">
            <a:alphaModFix/>
          </a:blip>
          <a:srcRect b="0" l="0" r="0" t="0"/>
          <a:stretch/>
        </p:blipFill>
        <p:spPr>
          <a:xfrm>
            <a:off x="2013222" y="1725700"/>
            <a:ext cx="5117549" cy="2674575"/>
          </a:xfrm>
          <a:prstGeom prst="rect">
            <a:avLst/>
          </a:prstGeom>
          <a:noFill/>
          <a:ln>
            <a:noFill/>
          </a:ln>
        </p:spPr>
      </p:pic>
      <p:sp>
        <p:nvSpPr>
          <p:cNvPr id="248" name="Google Shape;248;p4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Transformer?</a:t>
            </a:r>
            <a:endParaRPr/>
          </a:p>
        </p:txBody>
      </p:sp>
      <p:sp>
        <p:nvSpPr>
          <p:cNvPr id="82" name="Google Shape;82;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New deep learning models are introduced at an increasing rate</a:t>
            </a:r>
            <a:endParaRPr/>
          </a:p>
          <a:p>
            <a:pPr indent="-342900" lvl="0" marL="457200" rtl="0" algn="l">
              <a:spcBef>
                <a:spcPts val="0"/>
              </a:spcBef>
              <a:spcAft>
                <a:spcPts val="0"/>
              </a:spcAft>
              <a:buSzPts val="1800"/>
              <a:buChar char="●"/>
            </a:pPr>
            <a:r>
              <a:rPr lang="en"/>
              <a:t>Most competitive neural sequence transduction/transformation models have an </a:t>
            </a:r>
            <a:r>
              <a:rPr b="1" lang="en"/>
              <a:t>encoder-decoder</a:t>
            </a:r>
            <a:r>
              <a:rPr lang="en"/>
              <a:t> structure</a:t>
            </a:r>
            <a:endParaRPr/>
          </a:p>
          <a:p>
            <a:pPr indent="-342900" lvl="0" marL="457200" rtl="0" algn="l">
              <a:spcBef>
                <a:spcPts val="0"/>
              </a:spcBef>
              <a:spcAft>
                <a:spcPts val="0"/>
              </a:spcAft>
              <a:buSzPts val="1800"/>
              <a:buChar char="●"/>
            </a:pPr>
            <a:r>
              <a:rPr lang="en"/>
              <a:t>Sequence-to-Sequence (Seq2Seq) learning and </a:t>
            </a:r>
            <a:r>
              <a:rPr b="1" lang="en"/>
              <a:t>attention</a:t>
            </a:r>
            <a:r>
              <a:rPr lang="en"/>
              <a:t> prevailed in NLP</a:t>
            </a:r>
            <a:endParaRPr/>
          </a:p>
          <a:p>
            <a:pPr indent="-342900" lvl="0" marL="457200" rtl="0" algn="l">
              <a:spcBef>
                <a:spcPts val="0"/>
              </a:spcBef>
              <a:spcAft>
                <a:spcPts val="0"/>
              </a:spcAft>
              <a:buSzPts val="1800"/>
              <a:buChar char="●"/>
            </a:pPr>
            <a:r>
              <a:rPr lang="en"/>
              <a:t>The </a:t>
            </a:r>
            <a:r>
              <a:rPr b="1" lang="en"/>
              <a:t>Transformer</a:t>
            </a:r>
            <a:r>
              <a:rPr lang="en"/>
              <a:t> follows this overall architecture using stacked </a:t>
            </a:r>
            <a:r>
              <a:rPr b="1" lang="en"/>
              <a:t>self-attention</a:t>
            </a:r>
            <a:r>
              <a:rPr lang="en"/>
              <a:t> and point-wise, fully connected layers for both the encoder and decoder</a:t>
            </a:r>
            <a:endParaRPr/>
          </a:p>
        </p:txBody>
      </p:sp>
      <p:pic>
        <p:nvPicPr>
          <p:cNvPr id="83" name="Google Shape;83;p17"/>
          <p:cNvPicPr preferRelativeResize="0"/>
          <p:nvPr/>
        </p:nvPicPr>
        <p:blipFill>
          <a:blip r:embed="rId3">
            <a:alphaModFix/>
          </a:blip>
          <a:stretch>
            <a:fillRect/>
          </a:stretch>
        </p:blipFill>
        <p:spPr>
          <a:xfrm>
            <a:off x="1698475" y="3292750"/>
            <a:ext cx="5747050" cy="1850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3800"/>
              <a:t>Self Attention in Detail</a:t>
            </a:r>
            <a:endParaRPr sz="3800"/>
          </a:p>
          <a:p>
            <a:pPr indent="0" lvl="0" marL="0" rtl="0" algn="l">
              <a:lnSpc>
                <a:spcPct val="100000"/>
              </a:lnSpc>
              <a:spcBef>
                <a:spcPts val="0"/>
              </a:spcBef>
              <a:spcAft>
                <a:spcPts val="0"/>
              </a:spcAft>
              <a:buSzPts val="4000"/>
              <a:buNone/>
            </a:pPr>
            <a:br>
              <a:rPr lang="en"/>
            </a:br>
            <a:r>
              <a:rPr lang="en"/>
              <a:t> </a:t>
            </a:r>
            <a:endParaRPr sz="4000">
              <a:solidFill>
                <a:schemeClr val="lt2"/>
              </a:solidFill>
              <a:latin typeface="Open Sans SemiBold"/>
              <a:ea typeface="Open Sans SemiBold"/>
              <a:cs typeface="Open Sans SemiBold"/>
              <a:sym typeface="Open Sans SemiBold"/>
            </a:endParaRPr>
          </a:p>
        </p:txBody>
      </p:sp>
      <p:pic>
        <p:nvPicPr>
          <p:cNvPr id="254" name="Google Shape;254;p44"/>
          <p:cNvPicPr preferRelativeResize="0"/>
          <p:nvPr/>
        </p:nvPicPr>
        <p:blipFill rotWithShape="1">
          <a:blip r:embed="rId3">
            <a:alphaModFix/>
          </a:blip>
          <a:srcRect b="0" l="0" r="0" t="0"/>
          <a:stretch/>
        </p:blipFill>
        <p:spPr>
          <a:xfrm>
            <a:off x="2018275" y="1541575"/>
            <a:ext cx="5061849" cy="3187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3800"/>
              <a:t>Self Attention in Detail</a:t>
            </a:r>
            <a:endParaRPr sz="3800"/>
          </a:p>
          <a:p>
            <a:pPr indent="0" lvl="0" marL="0" rtl="0" algn="l">
              <a:lnSpc>
                <a:spcPct val="100000"/>
              </a:lnSpc>
              <a:spcBef>
                <a:spcPts val="0"/>
              </a:spcBef>
              <a:spcAft>
                <a:spcPts val="0"/>
              </a:spcAft>
              <a:buSzPts val="4000"/>
              <a:buNone/>
            </a:pPr>
            <a:br>
              <a:rPr lang="en"/>
            </a:br>
            <a:r>
              <a:rPr lang="en"/>
              <a:t> </a:t>
            </a:r>
            <a:endParaRPr sz="4000">
              <a:solidFill>
                <a:schemeClr val="lt2"/>
              </a:solidFill>
              <a:latin typeface="Open Sans SemiBold"/>
              <a:ea typeface="Open Sans SemiBold"/>
              <a:cs typeface="Open Sans SemiBold"/>
              <a:sym typeface="Open Sans SemiBold"/>
            </a:endParaRPr>
          </a:p>
        </p:txBody>
      </p:sp>
      <p:pic>
        <p:nvPicPr>
          <p:cNvPr id="260" name="Google Shape;260;p45"/>
          <p:cNvPicPr preferRelativeResize="0"/>
          <p:nvPr/>
        </p:nvPicPr>
        <p:blipFill rotWithShape="1">
          <a:blip r:embed="rId3">
            <a:alphaModFix/>
          </a:blip>
          <a:srcRect b="0" l="0" r="0" t="0"/>
          <a:stretch/>
        </p:blipFill>
        <p:spPr>
          <a:xfrm>
            <a:off x="629675" y="1315350"/>
            <a:ext cx="3707301" cy="35233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3800"/>
              <a:t>Self Attention in Detail</a:t>
            </a:r>
            <a:endParaRPr sz="3800"/>
          </a:p>
          <a:p>
            <a:pPr indent="0" lvl="0" marL="0" rtl="0" algn="l">
              <a:lnSpc>
                <a:spcPct val="100000"/>
              </a:lnSpc>
              <a:spcBef>
                <a:spcPts val="0"/>
              </a:spcBef>
              <a:spcAft>
                <a:spcPts val="0"/>
              </a:spcAft>
              <a:buSzPts val="4000"/>
              <a:buNone/>
            </a:pPr>
            <a:br>
              <a:rPr lang="en"/>
            </a:br>
            <a:r>
              <a:rPr lang="en"/>
              <a:t> </a:t>
            </a:r>
            <a:endParaRPr sz="4000">
              <a:solidFill>
                <a:schemeClr val="lt2"/>
              </a:solidFill>
              <a:latin typeface="Open Sans SemiBold"/>
              <a:ea typeface="Open Sans SemiBold"/>
              <a:cs typeface="Open Sans SemiBold"/>
              <a:sym typeface="Open Sans SemiBold"/>
            </a:endParaRPr>
          </a:p>
        </p:txBody>
      </p:sp>
      <p:pic>
        <p:nvPicPr>
          <p:cNvPr id="266" name="Google Shape;266;p46"/>
          <p:cNvPicPr preferRelativeResize="0"/>
          <p:nvPr/>
        </p:nvPicPr>
        <p:blipFill rotWithShape="1">
          <a:blip r:embed="rId3">
            <a:alphaModFix/>
          </a:blip>
          <a:srcRect b="0" l="0" r="0" t="0"/>
          <a:stretch/>
        </p:blipFill>
        <p:spPr>
          <a:xfrm>
            <a:off x="679200" y="1315350"/>
            <a:ext cx="3707301" cy="3523351"/>
          </a:xfrm>
          <a:prstGeom prst="rect">
            <a:avLst/>
          </a:prstGeom>
          <a:noFill/>
          <a:ln>
            <a:noFill/>
          </a:ln>
        </p:spPr>
      </p:pic>
      <p:pic>
        <p:nvPicPr>
          <p:cNvPr id="267" name="Google Shape;267;p46"/>
          <p:cNvPicPr preferRelativeResize="0"/>
          <p:nvPr/>
        </p:nvPicPr>
        <p:blipFill rotWithShape="1">
          <a:blip r:embed="rId4">
            <a:alphaModFix/>
          </a:blip>
          <a:srcRect b="0" l="0" r="0" t="0"/>
          <a:stretch/>
        </p:blipFill>
        <p:spPr>
          <a:xfrm>
            <a:off x="6294625" y="866225"/>
            <a:ext cx="1596775" cy="18083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3800"/>
              <a:t>Self Attention in Detail</a:t>
            </a:r>
            <a:endParaRPr sz="3800"/>
          </a:p>
          <a:p>
            <a:pPr indent="0" lvl="0" marL="0" rtl="0" algn="l">
              <a:lnSpc>
                <a:spcPct val="100000"/>
              </a:lnSpc>
              <a:spcBef>
                <a:spcPts val="0"/>
              </a:spcBef>
              <a:spcAft>
                <a:spcPts val="0"/>
              </a:spcAft>
              <a:buSzPts val="4000"/>
              <a:buNone/>
            </a:pPr>
            <a:br>
              <a:rPr lang="en"/>
            </a:br>
            <a:r>
              <a:rPr lang="en"/>
              <a:t> </a:t>
            </a:r>
            <a:endParaRPr sz="4000">
              <a:solidFill>
                <a:schemeClr val="lt2"/>
              </a:solidFill>
              <a:latin typeface="Open Sans SemiBold"/>
              <a:ea typeface="Open Sans SemiBold"/>
              <a:cs typeface="Open Sans SemiBold"/>
              <a:sym typeface="Open Sans SemiBold"/>
            </a:endParaRPr>
          </a:p>
        </p:txBody>
      </p:sp>
      <p:pic>
        <p:nvPicPr>
          <p:cNvPr id="273" name="Google Shape;273;p47"/>
          <p:cNvPicPr preferRelativeResize="0"/>
          <p:nvPr/>
        </p:nvPicPr>
        <p:blipFill rotWithShape="1">
          <a:blip r:embed="rId3">
            <a:alphaModFix/>
          </a:blip>
          <a:srcRect b="0" l="0" r="0" t="0"/>
          <a:stretch/>
        </p:blipFill>
        <p:spPr>
          <a:xfrm>
            <a:off x="679200" y="1315350"/>
            <a:ext cx="3707301" cy="3523351"/>
          </a:xfrm>
          <a:prstGeom prst="rect">
            <a:avLst/>
          </a:prstGeom>
          <a:noFill/>
          <a:ln>
            <a:noFill/>
          </a:ln>
        </p:spPr>
      </p:pic>
      <p:pic>
        <p:nvPicPr>
          <p:cNvPr id="274" name="Google Shape;274;p47"/>
          <p:cNvPicPr preferRelativeResize="0"/>
          <p:nvPr/>
        </p:nvPicPr>
        <p:blipFill rotWithShape="1">
          <a:blip r:embed="rId4">
            <a:alphaModFix/>
          </a:blip>
          <a:srcRect b="0" l="0" r="0" t="0"/>
          <a:stretch/>
        </p:blipFill>
        <p:spPr>
          <a:xfrm>
            <a:off x="5212218" y="2999768"/>
            <a:ext cx="3620075" cy="1414800"/>
          </a:xfrm>
          <a:prstGeom prst="rect">
            <a:avLst/>
          </a:prstGeom>
          <a:noFill/>
          <a:ln>
            <a:noFill/>
          </a:ln>
        </p:spPr>
      </p:pic>
      <p:pic>
        <p:nvPicPr>
          <p:cNvPr id="275" name="Google Shape;275;p47"/>
          <p:cNvPicPr preferRelativeResize="0"/>
          <p:nvPr/>
        </p:nvPicPr>
        <p:blipFill rotWithShape="1">
          <a:blip r:embed="rId5">
            <a:alphaModFix/>
          </a:blip>
          <a:srcRect b="0" l="0" r="0" t="0"/>
          <a:stretch/>
        </p:blipFill>
        <p:spPr>
          <a:xfrm>
            <a:off x="6294625" y="866225"/>
            <a:ext cx="1596775" cy="1808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8"/>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3100"/>
              <a:t>Multi Headed Self Attention</a:t>
            </a:r>
            <a:endParaRPr sz="3100"/>
          </a:p>
          <a:p>
            <a:pPr indent="0" lvl="0" marL="0" rtl="0" algn="l">
              <a:lnSpc>
                <a:spcPct val="100000"/>
              </a:lnSpc>
              <a:spcBef>
                <a:spcPts val="0"/>
              </a:spcBef>
              <a:spcAft>
                <a:spcPts val="0"/>
              </a:spcAft>
              <a:buSzPts val="4000"/>
              <a:buNone/>
            </a:pPr>
            <a:br>
              <a:rPr lang="en"/>
            </a:br>
            <a:r>
              <a:rPr lang="en"/>
              <a:t> </a:t>
            </a:r>
            <a:endParaRPr sz="4000">
              <a:solidFill>
                <a:schemeClr val="lt2"/>
              </a:solidFill>
              <a:latin typeface="Open Sans SemiBold"/>
              <a:ea typeface="Open Sans SemiBold"/>
              <a:cs typeface="Open Sans SemiBold"/>
              <a:sym typeface="Open Sans SemiBold"/>
            </a:endParaRPr>
          </a:p>
        </p:txBody>
      </p:sp>
      <p:pic>
        <p:nvPicPr>
          <p:cNvPr id="281" name="Google Shape;281;p48"/>
          <p:cNvPicPr preferRelativeResize="0"/>
          <p:nvPr/>
        </p:nvPicPr>
        <p:blipFill rotWithShape="1">
          <a:blip r:embed="rId3">
            <a:alphaModFix/>
          </a:blip>
          <a:srcRect b="0" l="0" r="0" t="0"/>
          <a:stretch/>
        </p:blipFill>
        <p:spPr>
          <a:xfrm>
            <a:off x="1590350" y="1184750"/>
            <a:ext cx="5963294" cy="352335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9"/>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3100"/>
              <a:t>Multi Headed Self Attention</a:t>
            </a:r>
            <a:endParaRPr sz="3100"/>
          </a:p>
          <a:p>
            <a:pPr indent="0" lvl="0" marL="0" rtl="0" algn="l">
              <a:lnSpc>
                <a:spcPct val="100000"/>
              </a:lnSpc>
              <a:spcBef>
                <a:spcPts val="0"/>
              </a:spcBef>
              <a:spcAft>
                <a:spcPts val="0"/>
              </a:spcAft>
              <a:buSzPts val="4000"/>
              <a:buNone/>
            </a:pPr>
            <a:br>
              <a:rPr lang="en"/>
            </a:br>
            <a:r>
              <a:rPr lang="en"/>
              <a:t> </a:t>
            </a:r>
            <a:endParaRPr sz="4000">
              <a:solidFill>
                <a:schemeClr val="lt2"/>
              </a:solidFill>
              <a:latin typeface="Open Sans SemiBold"/>
              <a:ea typeface="Open Sans SemiBold"/>
              <a:cs typeface="Open Sans SemiBold"/>
              <a:sym typeface="Open Sans SemiBold"/>
            </a:endParaRPr>
          </a:p>
        </p:txBody>
      </p:sp>
      <p:pic>
        <p:nvPicPr>
          <p:cNvPr id="287" name="Google Shape;287;p49"/>
          <p:cNvPicPr preferRelativeResize="0"/>
          <p:nvPr/>
        </p:nvPicPr>
        <p:blipFill rotWithShape="1">
          <a:blip r:embed="rId3">
            <a:alphaModFix/>
          </a:blip>
          <a:srcRect b="0" l="0" r="0" t="0"/>
          <a:stretch/>
        </p:blipFill>
        <p:spPr>
          <a:xfrm>
            <a:off x="1166861" y="1241375"/>
            <a:ext cx="6810275" cy="3231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0"/>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3100"/>
              <a:t>Multi Headed Self Attention</a:t>
            </a:r>
            <a:endParaRPr sz="3100"/>
          </a:p>
          <a:p>
            <a:pPr indent="0" lvl="0" marL="0" rtl="0" algn="l">
              <a:lnSpc>
                <a:spcPct val="100000"/>
              </a:lnSpc>
              <a:spcBef>
                <a:spcPts val="0"/>
              </a:spcBef>
              <a:spcAft>
                <a:spcPts val="0"/>
              </a:spcAft>
              <a:buSzPts val="4000"/>
              <a:buNone/>
            </a:pPr>
            <a:br>
              <a:rPr lang="en"/>
            </a:br>
            <a:r>
              <a:rPr lang="en"/>
              <a:t> </a:t>
            </a:r>
            <a:endParaRPr sz="4000">
              <a:solidFill>
                <a:schemeClr val="lt2"/>
              </a:solidFill>
              <a:latin typeface="Open Sans SemiBold"/>
              <a:ea typeface="Open Sans SemiBold"/>
              <a:cs typeface="Open Sans SemiBold"/>
              <a:sym typeface="Open Sans SemiBold"/>
            </a:endParaRPr>
          </a:p>
        </p:txBody>
      </p:sp>
      <p:pic>
        <p:nvPicPr>
          <p:cNvPr id="293" name="Google Shape;293;p50"/>
          <p:cNvPicPr preferRelativeResize="0"/>
          <p:nvPr/>
        </p:nvPicPr>
        <p:blipFill rotWithShape="1">
          <a:blip r:embed="rId3">
            <a:alphaModFix/>
          </a:blip>
          <a:srcRect b="0" l="0" r="0" t="0"/>
          <a:stretch/>
        </p:blipFill>
        <p:spPr>
          <a:xfrm>
            <a:off x="1387525" y="1248425"/>
            <a:ext cx="6368954" cy="35233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1"/>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3100"/>
              <a:t>Multi Headed Self Attention</a:t>
            </a:r>
            <a:endParaRPr sz="3100"/>
          </a:p>
          <a:p>
            <a:pPr indent="0" lvl="0" marL="0" rtl="0" algn="l">
              <a:lnSpc>
                <a:spcPct val="100000"/>
              </a:lnSpc>
              <a:spcBef>
                <a:spcPts val="0"/>
              </a:spcBef>
              <a:spcAft>
                <a:spcPts val="0"/>
              </a:spcAft>
              <a:buSzPts val="4000"/>
              <a:buNone/>
            </a:pPr>
            <a:br>
              <a:rPr lang="en"/>
            </a:br>
            <a:r>
              <a:rPr lang="en"/>
              <a:t> </a:t>
            </a:r>
            <a:endParaRPr sz="4000">
              <a:solidFill>
                <a:schemeClr val="lt2"/>
              </a:solidFill>
              <a:latin typeface="Open Sans SemiBold"/>
              <a:ea typeface="Open Sans SemiBold"/>
              <a:cs typeface="Open Sans SemiBold"/>
              <a:sym typeface="Open Sans SemiBold"/>
            </a:endParaRPr>
          </a:p>
        </p:txBody>
      </p:sp>
      <p:pic>
        <p:nvPicPr>
          <p:cNvPr id="299" name="Google Shape;299;p51"/>
          <p:cNvPicPr preferRelativeResize="0"/>
          <p:nvPr/>
        </p:nvPicPr>
        <p:blipFill rotWithShape="1">
          <a:blip r:embed="rId3">
            <a:alphaModFix/>
          </a:blip>
          <a:srcRect b="0" l="0" r="0" t="0"/>
          <a:stretch/>
        </p:blipFill>
        <p:spPr>
          <a:xfrm>
            <a:off x="1425525" y="1163550"/>
            <a:ext cx="6292947" cy="35233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2"/>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3100"/>
              <a:t>Positional Encoding</a:t>
            </a:r>
            <a:endParaRPr sz="3100"/>
          </a:p>
          <a:p>
            <a:pPr indent="0" lvl="0" marL="0" rtl="0" algn="l">
              <a:lnSpc>
                <a:spcPct val="100000"/>
              </a:lnSpc>
              <a:spcBef>
                <a:spcPts val="0"/>
              </a:spcBef>
              <a:spcAft>
                <a:spcPts val="0"/>
              </a:spcAft>
              <a:buSzPts val="4000"/>
              <a:buNone/>
            </a:pPr>
            <a:br>
              <a:rPr lang="en"/>
            </a:br>
            <a:r>
              <a:rPr lang="en"/>
              <a:t> </a:t>
            </a:r>
            <a:endParaRPr sz="4000">
              <a:solidFill>
                <a:schemeClr val="lt2"/>
              </a:solidFill>
              <a:latin typeface="Open Sans SemiBold"/>
              <a:ea typeface="Open Sans SemiBold"/>
              <a:cs typeface="Open Sans SemiBold"/>
              <a:sym typeface="Open Sans SemiBold"/>
            </a:endParaRPr>
          </a:p>
        </p:txBody>
      </p:sp>
      <p:pic>
        <p:nvPicPr>
          <p:cNvPr id="305" name="Google Shape;305;p52"/>
          <p:cNvPicPr preferRelativeResize="0"/>
          <p:nvPr/>
        </p:nvPicPr>
        <p:blipFill rotWithShape="1">
          <a:blip r:embed="rId3">
            <a:alphaModFix/>
          </a:blip>
          <a:srcRect b="0" l="0" r="0" t="0"/>
          <a:stretch/>
        </p:blipFill>
        <p:spPr>
          <a:xfrm>
            <a:off x="1377438" y="1142300"/>
            <a:ext cx="6389127" cy="352335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3"/>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3100"/>
              <a:t>Residuals - Add and Normalize</a:t>
            </a:r>
            <a:endParaRPr sz="3100"/>
          </a:p>
          <a:p>
            <a:pPr indent="0" lvl="0" marL="0" rtl="0" algn="l">
              <a:lnSpc>
                <a:spcPct val="100000"/>
              </a:lnSpc>
              <a:spcBef>
                <a:spcPts val="0"/>
              </a:spcBef>
              <a:spcAft>
                <a:spcPts val="0"/>
              </a:spcAft>
              <a:buSzPts val="4000"/>
              <a:buNone/>
            </a:pPr>
            <a:br>
              <a:rPr lang="en"/>
            </a:br>
            <a:r>
              <a:rPr lang="en"/>
              <a:t> </a:t>
            </a:r>
            <a:endParaRPr sz="4000">
              <a:solidFill>
                <a:schemeClr val="lt2"/>
              </a:solidFill>
              <a:latin typeface="Open Sans SemiBold"/>
              <a:ea typeface="Open Sans SemiBold"/>
              <a:cs typeface="Open Sans SemiBold"/>
              <a:sym typeface="Open Sans SemiBold"/>
            </a:endParaRPr>
          </a:p>
        </p:txBody>
      </p:sp>
      <p:pic>
        <p:nvPicPr>
          <p:cNvPr id="311" name="Google Shape;311;p53"/>
          <p:cNvPicPr preferRelativeResize="0"/>
          <p:nvPr/>
        </p:nvPicPr>
        <p:blipFill rotWithShape="1">
          <a:blip r:embed="rId3">
            <a:alphaModFix/>
          </a:blip>
          <a:srcRect b="0" l="0" r="0" t="0"/>
          <a:stretch/>
        </p:blipFill>
        <p:spPr>
          <a:xfrm>
            <a:off x="1471538" y="1163550"/>
            <a:ext cx="6200919" cy="3523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Transformers are everywhere!</a:t>
            </a:r>
            <a:endParaRPr/>
          </a:p>
        </p:txBody>
      </p:sp>
      <p:sp>
        <p:nvSpPr>
          <p:cNvPr id="89" name="Google Shape;89;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Used to solve most if not all kinds of NLP tasks</a:t>
            </a:r>
            <a:endParaRPr/>
          </a:p>
          <a:p>
            <a:pPr indent="-342900" lvl="0" marL="457200" rtl="0" algn="l">
              <a:spcBef>
                <a:spcPts val="0"/>
              </a:spcBef>
              <a:spcAft>
                <a:spcPts val="0"/>
              </a:spcAft>
              <a:buSzPts val="1800"/>
              <a:buChar char="●"/>
            </a:pPr>
            <a:r>
              <a:rPr lang="en"/>
              <a:t>A</a:t>
            </a:r>
            <a:r>
              <a:rPr lang="en"/>
              <a:t> novel neural network architecture that’s based on a self-attention mechanism for language understanding</a:t>
            </a:r>
            <a:endParaRPr/>
          </a:p>
        </p:txBody>
      </p:sp>
      <p:pic>
        <p:nvPicPr>
          <p:cNvPr id="90" name="Google Shape;90;p18"/>
          <p:cNvPicPr preferRelativeResize="0"/>
          <p:nvPr/>
        </p:nvPicPr>
        <p:blipFill>
          <a:blip r:embed="rId3">
            <a:alphaModFix/>
          </a:blip>
          <a:stretch>
            <a:fillRect/>
          </a:stretch>
        </p:blipFill>
        <p:spPr>
          <a:xfrm>
            <a:off x="3610525" y="3249749"/>
            <a:ext cx="1482775" cy="1893750"/>
          </a:xfrm>
          <a:prstGeom prst="rect">
            <a:avLst/>
          </a:prstGeom>
          <a:noFill/>
          <a:ln>
            <a:noFill/>
          </a:ln>
        </p:spPr>
      </p:pic>
      <p:sp>
        <p:nvSpPr>
          <p:cNvPr id="91" name="Google Shape;91;p18"/>
          <p:cNvSpPr/>
          <p:nvPr/>
        </p:nvSpPr>
        <p:spPr>
          <a:xfrm>
            <a:off x="3962825" y="2045700"/>
            <a:ext cx="3378300" cy="1203900"/>
          </a:xfrm>
          <a:prstGeom prst="cloud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Sometimes even the wisest of man or machine can make an error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4"/>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3100"/>
              <a:t>Decoder</a:t>
            </a:r>
            <a:endParaRPr sz="3100"/>
          </a:p>
          <a:p>
            <a:pPr indent="0" lvl="0" marL="0" rtl="0" algn="l">
              <a:lnSpc>
                <a:spcPct val="100000"/>
              </a:lnSpc>
              <a:spcBef>
                <a:spcPts val="0"/>
              </a:spcBef>
              <a:spcAft>
                <a:spcPts val="0"/>
              </a:spcAft>
              <a:buSzPts val="4000"/>
              <a:buNone/>
            </a:pPr>
            <a:br>
              <a:rPr lang="en"/>
            </a:br>
            <a:r>
              <a:rPr lang="en"/>
              <a:t> </a:t>
            </a:r>
            <a:endParaRPr sz="4000">
              <a:solidFill>
                <a:schemeClr val="lt2"/>
              </a:solidFill>
              <a:latin typeface="Open Sans SemiBold"/>
              <a:ea typeface="Open Sans SemiBold"/>
              <a:cs typeface="Open Sans SemiBold"/>
              <a:sym typeface="Open Sans SemiBold"/>
            </a:endParaRPr>
          </a:p>
        </p:txBody>
      </p:sp>
      <p:pic>
        <p:nvPicPr>
          <p:cNvPr id="317" name="Google Shape;317;p54"/>
          <p:cNvPicPr preferRelativeResize="0"/>
          <p:nvPr/>
        </p:nvPicPr>
        <p:blipFill rotWithShape="1">
          <a:blip r:embed="rId3">
            <a:alphaModFix/>
          </a:blip>
          <a:srcRect b="0" l="0" r="0" t="0"/>
          <a:stretch/>
        </p:blipFill>
        <p:spPr>
          <a:xfrm>
            <a:off x="1600200" y="1234275"/>
            <a:ext cx="5943599" cy="3124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5"/>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3100"/>
              <a:t>Softmax Output</a:t>
            </a:r>
            <a:endParaRPr sz="3100"/>
          </a:p>
          <a:p>
            <a:pPr indent="0" lvl="0" marL="0" rtl="0" algn="l">
              <a:lnSpc>
                <a:spcPct val="100000"/>
              </a:lnSpc>
              <a:spcBef>
                <a:spcPts val="0"/>
              </a:spcBef>
              <a:spcAft>
                <a:spcPts val="0"/>
              </a:spcAft>
              <a:buSzPts val="4000"/>
              <a:buNone/>
            </a:pPr>
            <a:br>
              <a:rPr lang="en"/>
            </a:br>
            <a:r>
              <a:rPr lang="en"/>
              <a:t> </a:t>
            </a:r>
            <a:endParaRPr sz="4000">
              <a:solidFill>
                <a:schemeClr val="lt2"/>
              </a:solidFill>
              <a:latin typeface="Open Sans SemiBold"/>
              <a:ea typeface="Open Sans SemiBold"/>
              <a:cs typeface="Open Sans SemiBold"/>
              <a:sym typeface="Open Sans SemiBold"/>
            </a:endParaRPr>
          </a:p>
        </p:txBody>
      </p:sp>
      <p:pic>
        <p:nvPicPr>
          <p:cNvPr id="323" name="Google Shape;323;p55"/>
          <p:cNvPicPr preferRelativeResize="0"/>
          <p:nvPr/>
        </p:nvPicPr>
        <p:blipFill rotWithShape="1">
          <a:blip r:embed="rId3">
            <a:alphaModFix/>
          </a:blip>
          <a:srcRect b="0" l="0" r="0" t="0"/>
          <a:stretch/>
        </p:blipFill>
        <p:spPr>
          <a:xfrm>
            <a:off x="2020200" y="1142300"/>
            <a:ext cx="5457739" cy="352335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6"/>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3100"/>
              <a:t>Output</a:t>
            </a:r>
            <a:endParaRPr sz="3100"/>
          </a:p>
          <a:p>
            <a:pPr indent="0" lvl="0" marL="0" rtl="0" algn="l">
              <a:lnSpc>
                <a:spcPct val="100000"/>
              </a:lnSpc>
              <a:spcBef>
                <a:spcPts val="0"/>
              </a:spcBef>
              <a:spcAft>
                <a:spcPts val="0"/>
              </a:spcAft>
              <a:buSzPts val="4000"/>
              <a:buNone/>
            </a:pPr>
            <a:br>
              <a:rPr lang="en"/>
            </a:br>
            <a:r>
              <a:rPr lang="en"/>
              <a:t> </a:t>
            </a:r>
            <a:endParaRPr sz="4000">
              <a:solidFill>
                <a:schemeClr val="lt2"/>
              </a:solidFill>
              <a:latin typeface="Open Sans SemiBold"/>
              <a:ea typeface="Open Sans SemiBold"/>
              <a:cs typeface="Open Sans SemiBold"/>
              <a:sym typeface="Open Sans SemiBold"/>
            </a:endParaRPr>
          </a:p>
        </p:txBody>
      </p:sp>
      <p:pic>
        <p:nvPicPr>
          <p:cNvPr id="329" name="Google Shape;329;p56"/>
          <p:cNvPicPr preferRelativeResize="0"/>
          <p:nvPr/>
        </p:nvPicPr>
        <p:blipFill>
          <a:blip r:embed="rId3">
            <a:alphaModFix/>
          </a:blip>
          <a:stretch>
            <a:fillRect/>
          </a:stretch>
        </p:blipFill>
        <p:spPr>
          <a:xfrm>
            <a:off x="1288050" y="1047100"/>
            <a:ext cx="6094212" cy="382097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and Links</a:t>
            </a:r>
            <a:endParaRPr/>
          </a:p>
        </p:txBody>
      </p:sp>
      <p:sp>
        <p:nvSpPr>
          <p:cNvPr id="335" name="Google Shape;335;p5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Intro to Pytorch</a:t>
            </a:r>
            <a:endParaRPr/>
          </a:p>
          <a:p>
            <a:pPr indent="-342900" lvl="0" marL="457200" rtl="0" algn="l">
              <a:spcBef>
                <a:spcPts val="0"/>
              </a:spcBef>
              <a:spcAft>
                <a:spcPts val="0"/>
              </a:spcAft>
              <a:buSzPts val="1800"/>
              <a:buChar char="●"/>
            </a:pPr>
            <a:r>
              <a:rPr lang="en"/>
              <a:t>Paper: </a:t>
            </a:r>
            <a:r>
              <a:rPr lang="en" u="sng">
                <a:solidFill>
                  <a:schemeClr val="hlink"/>
                </a:solidFill>
                <a:hlinkClick r:id="rId4"/>
              </a:rPr>
              <a:t>Attention is all you need</a:t>
            </a:r>
            <a:endParaRPr/>
          </a:p>
          <a:p>
            <a:pPr indent="-342900" lvl="0" marL="457200" rtl="0" algn="l">
              <a:spcBef>
                <a:spcPts val="0"/>
              </a:spcBef>
              <a:spcAft>
                <a:spcPts val="0"/>
              </a:spcAft>
              <a:buSzPts val="1800"/>
              <a:buChar char="●"/>
            </a:pPr>
            <a:r>
              <a:rPr lang="en"/>
              <a:t>Blog: </a:t>
            </a:r>
            <a:r>
              <a:rPr lang="en" u="sng">
                <a:solidFill>
                  <a:schemeClr val="hlink"/>
                </a:solidFill>
                <a:hlinkClick r:id="rId5"/>
              </a:rPr>
              <a:t>The Illustrated Transformer</a:t>
            </a:r>
            <a:endParaRPr/>
          </a:p>
          <a:p>
            <a:pPr indent="-342900" lvl="0" marL="457200" rtl="0" algn="l">
              <a:spcBef>
                <a:spcPts val="0"/>
              </a:spcBef>
              <a:spcAft>
                <a:spcPts val="0"/>
              </a:spcAft>
              <a:buSzPts val="1800"/>
              <a:buChar char="●"/>
            </a:pPr>
            <a:r>
              <a:rPr lang="en" u="sng">
                <a:solidFill>
                  <a:schemeClr val="hlink"/>
                </a:solidFill>
                <a:hlinkClick r:id="rId6"/>
              </a:rPr>
              <a:t>Transformer</a:t>
            </a:r>
            <a:r>
              <a:rPr lang="en" u="sng">
                <a:solidFill>
                  <a:schemeClr val="hlink"/>
                </a:solidFill>
                <a:hlinkClick r:id="rId7"/>
              </a:rPr>
              <a:t>s</a:t>
            </a:r>
            <a:endParaRPr/>
          </a:p>
          <a:p>
            <a:pPr indent="-342900" lvl="0" marL="457200" rtl="0" algn="l">
              <a:spcBef>
                <a:spcPts val="0"/>
              </a:spcBef>
              <a:spcAft>
                <a:spcPts val="0"/>
              </a:spcAft>
              <a:buSzPts val="1800"/>
              <a:buChar char="●"/>
            </a:pPr>
            <a:r>
              <a:rPr lang="en" u="sng">
                <a:solidFill>
                  <a:schemeClr val="hlink"/>
                </a:solidFill>
                <a:hlinkClick r:id="rId8"/>
              </a:rPr>
              <a:t>BERT</a:t>
            </a:r>
            <a:endParaRPr/>
          </a:p>
          <a:p>
            <a:pPr indent="-342900" lvl="0" marL="457200" rtl="0" algn="l">
              <a:spcBef>
                <a:spcPts val="0"/>
              </a:spcBef>
              <a:spcAft>
                <a:spcPts val="0"/>
              </a:spcAft>
              <a:buSzPts val="1800"/>
              <a:buChar char="●"/>
            </a:pPr>
            <a:r>
              <a:rPr lang="en" u="sng">
                <a:solidFill>
                  <a:schemeClr val="hlink"/>
                </a:solidFill>
                <a:hlinkClick r:id="rId9"/>
              </a:rPr>
              <a:t>CIFAR10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a Transformer work?</a:t>
            </a:r>
            <a:endParaRPr/>
          </a:p>
        </p:txBody>
      </p:sp>
      <p:sp>
        <p:nvSpPr>
          <p:cNvPr id="97" name="Google Shape;97;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2600"/>
          </a:p>
          <a:p>
            <a:pPr indent="0" lvl="0" marL="0" rtl="0" algn="ctr">
              <a:spcBef>
                <a:spcPts val="1200"/>
              </a:spcBef>
              <a:spcAft>
                <a:spcPts val="1200"/>
              </a:spcAft>
              <a:buNone/>
            </a:pPr>
            <a:r>
              <a:rPr lang="en" sz="2600"/>
              <a:t>“When reading this text, you always focus on the word you read but at the same time your mind still holds the important keywords of the text in memory in order to provide context.”</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Transformer - Model Architecture</a:t>
            </a:r>
            <a:endParaRPr/>
          </a:p>
        </p:txBody>
      </p:sp>
      <p:sp>
        <p:nvSpPr>
          <p:cNvPr id="103" name="Google Shape;103;p20"/>
          <p:cNvSpPr txBox="1"/>
          <p:nvPr>
            <p:ph idx="1" type="body"/>
          </p:nvPr>
        </p:nvSpPr>
        <p:spPr>
          <a:xfrm>
            <a:off x="311700" y="1234075"/>
            <a:ext cx="50655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Encoder is on the left, Decoder is on the right</a:t>
            </a:r>
            <a:endParaRPr/>
          </a:p>
          <a:p>
            <a:pPr indent="-342900" lvl="0" marL="457200" rtl="0" algn="l">
              <a:spcBef>
                <a:spcPts val="0"/>
              </a:spcBef>
              <a:spcAft>
                <a:spcPts val="0"/>
              </a:spcAft>
              <a:buSzPts val="1800"/>
              <a:buChar char="●"/>
            </a:pPr>
            <a:r>
              <a:rPr lang="en"/>
              <a:t>Each has stacks of modules (</a:t>
            </a:r>
            <a:r>
              <a:rPr i="1" lang="en"/>
              <a:t>Nx</a:t>
            </a:r>
            <a:r>
              <a:rPr lang="en"/>
              <a:t>)</a:t>
            </a:r>
            <a:endParaRPr/>
          </a:p>
          <a:p>
            <a:pPr indent="-342900" lvl="0" marL="457200" rtl="0" algn="l">
              <a:spcBef>
                <a:spcPts val="0"/>
              </a:spcBef>
              <a:spcAft>
                <a:spcPts val="0"/>
              </a:spcAft>
              <a:buSzPts val="1800"/>
              <a:buChar char="●"/>
            </a:pPr>
            <a:r>
              <a:rPr lang="en"/>
              <a:t>Main layers: </a:t>
            </a:r>
            <a:endParaRPr/>
          </a:p>
          <a:p>
            <a:pPr indent="-317500" lvl="1" marL="914400" rtl="0" algn="l">
              <a:spcBef>
                <a:spcPts val="0"/>
              </a:spcBef>
              <a:spcAft>
                <a:spcPts val="0"/>
              </a:spcAft>
              <a:buSzPts val="1400"/>
              <a:buChar char="○"/>
            </a:pPr>
            <a:r>
              <a:rPr lang="en"/>
              <a:t>Multi-head attention and</a:t>
            </a:r>
            <a:endParaRPr/>
          </a:p>
          <a:p>
            <a:pPr indent="-317500" lvl="1" marL="914400" rtl="0" algn="l">
              <a:spcBef>
                <a:spcPts val="0"/>
              </a:spcBef>
              <a:spcAft>
                <a:spcPts val="0"/>
              </a:spcAft>
              <a:buSzPts val="1400"/>
              <a:buChar char="○"/>
            </a:pPr>
            <a:r>
              <a:rPr lang="en"/>
              <a:t>Feed forward</a:t>
            </a:r>
            <a:endParaRPr/>
          </a:p>
          <a:p>
            <a:pPr indent="-342900" lvl="0" marL="457200" rtl="0" algn="l">
              <a:spcBef>
                <a:spcPts val="0"/>
              </a:spcBef>
              <a:spcAft>
                <a:spcPts val="0"/>
              </a:spcAft>
              <a:buSzPts val="1800"/>
              <a:buChar char="●"/>
            </a:pPr>
            <a:r>
              <a:rPr lang="en"/>
              <a:t>Inputs and outputs are embedded into an </a:t>
            </a:r>
            <a:r>
              <a:rPr i="1" lang="en"/>
              <a:t>n</a:t>
            </a:r>
            <a:r>
              <a:rPr lang="en"/>
              <a:t> dimensional space</a:t>
            </a:r>
            <a:endParaRPr/>
          </a:p>
          <a:p>
            <a:pPr indent="-342900" lvl="0" marL="457200" rtl="0" algn="l">
              <a:spcBef>
                <a:spcPts val="0"/>
              </a:spcBef>
              <a:spcAft>
                <a:spcPts val="0"/>
              </a:spcAft>
              <a:buSzPts val="1800"/>
              <a:buChar char="●"/>
            </a:pPr>
            <a:r>
              <a:rPr lang="en"/>
              <a:t>Important: positional encoding of the different words</a:t>
            </a:r>
            <a:endParaRPr/>
          </a:p>
        </p:txBody>
      </p:sp>
      <p:pic>
        <p:nvPicPr>
          <p:cNvPr id="104" name="Google Shape;104;p20"/>
          <p:cNvPicPr preferRelativeResize="0"/>
          <p:nvPr/>
        </p:nvPicPr>
        <p:blipFill>
          <a:blip r:embed="rId3">
            <a:alphaModFix/>
          </a:blip>
          <a:stretch>
            <a:fillRect/>
          </a:stretch>
        </p:blipFill>
        <p:spPr>
          <a:xfrm>
            <a:off x="5262250" y="0"/>
            <a:ext cx="3881749"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Closer Look - Multi-Head Attention Layer</a:t>
            </a:r>
            <a:endParaRPr/>
          </a:p>
        </p:txBody>
      </p:sp>
      <p:pic>
        <p:nvPicPr>
          <p:cNvPr id="110" name="Google Shape;110;p21"/>
          <p:cNvPicPr preferRelativeResize="0"/>
          <p:nvPr/>
        </p:nvPicPr>
        <p:blipFill>
          <a:blip r:embed="rId3">
            <a:alphaModFix/>
          </a:blip>
          <a:stretch>
            <a:fillRect/>
          </a:stretch>
        </p:blipFill>
        <p:spPr>
          <a:xfrm>
            <a:off x="1537238" y="1234075"/>
            <a:ext cx="6069525" cy="3494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1C5E8"/>
            </a:gs>
            <a:gs pos="100000">
              <a:srgbClr val="009CDE"/>
            </a:gs>
          </a:gsLst>
          <a:lin ang="12599342" scaled="0"/>
        </a:gra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344250" y="1403850"/>
            <a:ext cx="8455500" cy="2146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a:t>Language Models</a:t>
            </a:r>
            <a:endParaRPr sz="5200">
              <a:latin typeface="Open Sans SemiBold"/>
              <a:ea typeface="Open Sans SemiBold"/>
              <a:cs typeface="Open Sans SemiBold"/>
              <a:sym typeface="Open Sans SemiBold"/>
            </a:endParaRPr>
          </a:p>
        </p:txBody>
      </p:sp>
      <p:sp>
        <p:nvSpPr>
          <p:cNvPr id="116" name="Google Shape;116;p22"/>
          <p:cNvSpPr txBox="1"/>
          <p:nvPr>
            <p:ph idx="4294967295" type="subTitle"/>
          </p:nvPr>
        </p:nvSpPr>
        <p:spPr>
          <a:xfrm>
            <a:off x="344250" y="3757325"/>
            <a:ext cx="8455500" cy="80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Seq2Seq model, Encoder-Decoder, Attention Mechanism, Transformers, BERT</a:t>
            </a:r>
            <a:endParaRPr sz="16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Open Sans"/>
              <a:buChar char="●"/>
            </a:pPr>
            <a:r>
              <a:rPr lang="en"/>
              <a:t>Language Modeling</a:t>
            </a:r>
            <a:endParaRPr/>
          </a:p>
          <a:p>
            <a:pPr indent="-317500" lvl="0" marL="457200" rtl="0" algn="l">
              <a:lnSpc>
                <a:spcPct val="115000"/>
              </a:lnSpc>
              <a:spcBef>
                <a:spcPts val="0"/>
              </a:spcBef>
              <a:spcAft>
                <a:spcPts val="0"/>
              </a:spcAft>
              <a:buSzPts val="1400"/>
              <a:buChar char="●"/>
            </a:pPr>
            <a:r>
              <a:rPr lang="en"/>
              <a:t>Seq2Seq Models</a:t>
            </a:r>
            <a:endParaRPr/>
          </a:p>
          <a:p>
            <a:pPr indent="-317500" lvl="0" marL="457200" rtl="0" algn="l">
              <a:lnSpc>
                <a:spcPct val="115000"/>
              </a:lnSpc>
              <a:spcBef>
                <a:spcPts val="0"/>
              </a:spcBef>
              <a:spcAft>
                <a:spcPts val="0"/>
              </a:spcAft>
              <a:buSzPts val="1400"/>
              <a:buChar char="●"/>
            </a:pPr>
            <a:r>
              <a:rPr lang="en"/>
              <a:t>RNN and Encoder - Decoders</a:t>
            </a:r>
            <a:endParaRPr/>
          </a:p>
          <a:p>
            <a:pPr indent="-317500" lvl="0" marL="457200" rtl="0" algn="l">
              <a:lnSpc>
                <a:spcPct val="115000"/>
              </a:lnSpc>
              <a:spcBef>
                <a:spcPts val="0"/>
              </a:spcBef>
              <a:spcAft>
                <a:spcPts val="0"/>
              </a:spcAft>
              <a:buSzPts val="1400"/>
              <a:buChar char="●"/>
            </a:pPr>
            <a:r>
              <a:rPr lang="en"/>
              <a:t>Attention Mechanism</a:t>
            </a:r>
            <a:endParaRPr/>
          </a:p>
          <a:p>
            <a:pPr indent="-317500" lvl="0" marL="457200" rtl="0" algn="l">
              <a:lnSpc>
                <a:spcPct val="115000"/>
              </a:lnSpc>
              <a:spcBef>
                <a:spcPts val="0"/>
              </a:spcBef>
              <a:spcAft>
                <a:spcPts val="0"/>
              </a:spcAft>
              <a:buClr>
                <a:srgbClr val="000000"/>
              </a:buClr>
              <a:buSzPts val="1400"/>
              <a:buFont typeface="Open Sans"/>
              <a:buChar char="●"/>
            </a:pPr>
            <a:r>
              <a:rPr lang="en"/>
              <a:t>Transformers</a:t>
            </a:r>
            <a:endParaRPr/>
          </a:p>
          <a:p>
            <a:pPr indent="-317500" lvl="0" marL="457200" rtl="0" algn="l">
              <a:lnSpc>
                <a:spcPct val="115000"/>
              </a:lnSpc>
              <a:spcBef>
                <a:spcPts val="0"/>
              </a:spcBef>
              <a:spcAft>
                <a:spcPts val="0"/>
              </a:spcAft>
              <a:buSzPts val="1400"/>
              <a:buChar char="●"/>
            </a:pPr>
            <a:r>
              <a:rPr lang="en"/>
              <a:t>Self-Attention Mechanism</a:t>
            </a:r>
            <a:endParaRPr/>
          </a:p>
        </p:txBody>
      </p:sp>
      <p:sp>
        <p:nvSpPr>
          <p:cNvPr id="122" name="Google Shape;122;p23"/>
          <p:cNvSpPr txBox="1"/>
          <p:nvPr>
            <p:ph type="title"/>
          </p:nvPr>
        </p:nvSpPr>
        <p:spPr>
          <a:xfrm>
            <a:off x="311700" y="445025"/>
            <a:ext cx="8520600" cy="5727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Agenda</a:t>
            </a:r>
            <a:endParaRPr sz="4000">
              <a:solidFill>
                <a:schemeClr val="lt2"/>
              </a:solidFill>
              <a:latin typeface="Open Sans SemiBold"/>
              <a:ea typeface="Open Sans SemiBold"/>
              <a:cs typeface="Open Sans SemiBold"/>
              <a:sym typeface="Open Sans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lp theme">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