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layfair Display"/>
      <p:regular r:id="rId20"/>
      <p:bold r:id="rId21"/>
      <p:italic r:id="rId22"/>
      <p:boldItalic r:id="rId23"/>
    </p:embeddedFont>
    <p:embeddedFont>
      <p:font typeface="Montserrat"/>
      <p:regular r:id="rId24"/>
      <p:bold r:id="rId25"/>
      <p:italic r:id="rId26"/>
      <p:boldItalic r:id="rId27"/>
    </p:embeddedFont>
    <p:embeddedFont>
      <p:font typeface="Oswal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regular.fntdata"/><Relationship Id="rId22" Type="http://schemas.openxmlformats.org/officeDocument/2006/relationships/font" Target="fonts/PlayfairDisplay-italic.fntdata"/><Relationship Id="rId21" Type="http://schemas.openxmlformats.org/officeDocument/2006/relationships/font" Target="fonts/PlayfairDisplay-bold.fntdata"/><Relationship Id="rId24" Type="http://schemas.openxmlformats.org/officeDocument/2006/relationships/font" Target="fonts/Montserrat-regular.fntdata"/><Relationship Id="rId23" Type="http://schemas.openxmlformats.org/officeDocument/2006/relationships/font" Target="fonts/PlayfairDispl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Oswald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c1b74ae07_1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c1b74ae07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c1b74ae07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c1b74ae07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c1b74ae07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ec1b74ae07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c3c4ab7a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c3c4ab7a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c1b74ae07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c1b74ae07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c1b74ae0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c1b74ae0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c1b74ae0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c1b74ae0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c1b74ae07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c1b74ae07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c1b74ae07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c1b74ae07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c1b74ae07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c1b74ae07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c1b74ae07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c1b74ae07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c1b74ae07_1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c1b74ae07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c1b74ae07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c1b74ae07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mbria"/>
              <a:buChar char="●"/>
              <a:defRPr sz="1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Char char="○"/>
              <a:defRPr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Char char="■"/>
              <a:defRPr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Char char="●"/>
              <a:defRPr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Char char="○"/>
              <a:defRPr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Char char="■"/>
              <a:defRPr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Char char="●"/>
              <a:defRPr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Char char="○"/>
              <a:defRPr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Char char="■"/>
              <a:defRPr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rajpurkar.github.io/SQuAD-explorer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arxiv.org/pdf/1810.04805.pdf" TargetMode="External"/><Relationship Id="rId4" Type="http://schemas.openxmlformats.org/officeDocument/2006/relationships/hyperlink" Target="https://jalammar.github.io/illustrated-bert/" TargetMode="External"/><Relationship Id="rId5" Type="http://schemas.openxmlformats.org/officeDocument/2006/relationships/hyperlink" Target="https://arxiv.org/pdf/1606.05250.pdf" TargetMode="External"/><Relationship Id="rId6" Type="http://schemas.openxmlformats.org/officeDocument/2006/relationships/hyperlink" Target="https://huggingface.co/models" TargetMode="External"/><Relationship Id="rId7" Type="http://schemas.openxmlformats.org/officeDocument/2006/relationships/hyperlink" Target="https://arxiv.org/pdf/2011.07208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lang="en"/>
              <a:t>NLP: Let the Machine Do the Reading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Answering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3925" y="676600"/>
            <a:ext cx="4311026" cy="419545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QA with BERT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SQuAD Dataset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Stanford Question Answering Dataset (SQuAD) is a reading comprehension dataset, consisting of questions posed by crowdworkers on a set of Wikipedia articles, where the answer to every question is a segment of text, or span, from the corresponding reading passage, or the question might be unanswerable.</a:t>
            </a:r>
            <a:endParaRPr/>
          </a:p>
        </p:txBody>
      </p:sp>
      <p:sp>
        <p:nvSpPr>
          <p:cNvPr id="123" name="Google Shape;123;p23"/>
          <p:cNvSpPr txBox="1"/>
          <p:nvPr/>
        </p:nvSpPr>
        <p:spPr>
          <a:xfrm>
            <a:off x="2192725" y="3740150"/>
            <a:ext cx="521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3"/>
              </a:rPr>
              <a:t>https://rajpurkar.github.io/SQuAD-explorer/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SQuAD Dataset - Predictions by BERT Model</a:t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225" y="1063625"/>
            <a:ext cx="8084329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SQuAD Dataset - Leaderboard</a:t>
            </a:r>
            <a:endParaRPr/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4525" y="1049050"/>
            <a:ext cx="443679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&amp; Links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BERT paper: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https://arxiv.org/pdf/1810.04805.pdf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Illustrated BERT by Jay Alammar: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https://jalammar.github.io/illustrated-bert/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SQuAD paper: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https://arxiv.org/pdf/1606.05250.pdf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Hugging Face models: </a:t>
            </a:r>
            <a:r>
              <a:rPr lang="en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https://huggingface.co/models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Paper on fine-tuning BERT for QA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https://arxiv.org/pdf/2011.07208.pdf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Asking a question to a machine and receiving an answer was always the stuff of sci-fi in the not too distant past. Now, things have changed, and we find ourselves using Q&amp;A systems everywhere.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By the end of this week you will be able to: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Identify the key concepts of a Q&amp;A task in NLP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trike="sngStrike"/>
              <a:t>Understand LayoutLM model architecture</a:t>
            </a:r>
            <a:endParaRPr strike="sngStrike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Fine-tune BERT for QA task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3876" y="2422425"/>
            <a:ext cx="2126099" cy="272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Question Answering is the task of answering questions, typically reading comprehension questions...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abstaining when presented with a question that cannot be answered based on the provided context!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Google search is the best example where you can get a direct answer or get pointed in the right direction to find the answer.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8275" y="3333875"/>
            <a:ext cx="3467475" cy="16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a QA task works?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Question Answering tasks, the model receives a question regarding text content and is required to mark the beginning and end of the answer in the text.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we have a very large set of such texts together with sample questions and the position of the answers in the text, we can train a neural network to learn relationships between context, questions, and answers. The resulting network would be able to answer unseen questions given new contexts which are similar to the training texts.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QA with BERT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BERT takes the input question and passage (content) as a single packed sequence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input embeddings are the sum of the token embeddings and the segment embeddings.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input is processed in the following way before entering the model: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Token embeddings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Segment embeddings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Mask tokens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Position embeddings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QA with BERT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0525" y="1017725"/>
            <a:ext cx="4462941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QA with BERT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Token embeddings: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[CLS] token is added to the input word tokens at the beginning of the question and a [SEP] token is inserted at the end of both the question and the paragraph.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Segment embeddings: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marker indicating Sentence A or Sentence B is added to each token. This allows the model to distinguish between sentences. In the below example, all tokens marked as A belong to the question, and those marked as B belong to the paragraph.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5475" y="3250625"/>
            <a:ext cx="5253050" cy="17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QA with BERT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fine-tune BERT for a Question-Answering system, it introduces a start vector and an end vector. The probability of each word being the start-word is calculated by taking a dot product between the final embedding of the word and the start vector, followed by a softmax over all the words. The word with the highest probability value is considered.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similar process is followed to find the end-word.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QA with BERT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3112" y="932750"/>
            <a:ext cx="5437776" cy="407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lp theme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