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61" r:id="rId9"/>
    <p:sldId id="273" r:id="rId10"/>
    <p:sldId id="262" r:id="rId11"/>
    <p:sldId id="274" r:id="rId12"/>
    <p:sldId id="275" r:id="rId13"/>
    <p:sldId id="263" r:id="rId14"/>
    <p:sldId id="264" r:id="rId15"/>
    <p:sldId id="27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E6E6E6"/>
    <a:srgbClr val="00FF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6C0D3-9303-4F4F-9C21-9EFAED806551}" type="datetimeFigureOut">
              <a:rPr lang="en-NZ" smtClean="0"/>
              <a:t>2/06/2019</a:t>
            </a:fld>
            <a:endParaRPr lang="en-NZ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B2669-CC89-42DE-A3BD-44C32F628249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188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B2669-CC89-42DE-A3BD-44C32F62824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057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B2669-CC89-42DE-A3BD-44C32F62824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73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9FD2-311C-4193-A4D1-A3820212509D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59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6DCC-6529-49E2-9F68-BF14B2B4D05B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1835-8410-4C9B-8F9A-921F9FB72153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92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7B52-19A8-4190-B52E-EB9FD1BD3822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941D-882E-407E-BC11-D9D30BBACF97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17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2D62-A996-45A0-A153-B32852A67DFB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2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F0A-C23F-432A-85A1-65AD48BDE9BC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11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CA31-5F90-4503-945F-1CC048832649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2AD3-AF8A-440F-9248-9953BAA516B5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8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D676-BB9B-43B6-BC24-8D88845A928A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791-6E43-43B0-9A02-400BEBA500A9}" type="datetime1">
              <a:rPr lang="pt-BR" smtClean="0"/>
              <a:t>02/06/2019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3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6B86-BC13-4551-8B37-7869920F338D}" type="datetime1">
              <a:rPr lang="pt-BR" smtClean="0"/>
              <a:t>02/06/2019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4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4764-E0F3-4E15-9CB6-54B604008823}" type="datetime1">
              <a:rPr lang="pt-BR" smtClean="0"/>
              <a:t>02/06/2019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2313-83E6-4CB9-A217-DB142E4E907A}" type="datetime1">
              <a:rPr lang="pt-BR" smtClean="0"/>
              <a:t>02/06/2019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21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4A1F-E5A9-4196-9B31-7C79E1550B9F}" type="datetime1">
              <a:rPr lang="pt-BR" smtClean="0"/>
              <a:t>02/06/2019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0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E296-130A-4F73-8187-1BFD4F1D6ADD}" type="datetime1">
              <a:rPr lang="pt-BR" smtClean="0"/>
              <a:t>02/06/2019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D9CD6-C3C9-448C-BF9C-EDFBDD20D01E}" type="datetime1">
              <a:rPr lang="pt-BR" smtClean="0"/>
              <a:t>02/06/2019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1ECB6-0AE4-4E33-B467-8F2503F0F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ndico.cern.ch/event/718423/contributions/3002908/attachments/1651899/2642467/FEA_simulations_of_thermal_induced_stresses_in_RD5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dms.cern.ch/ui/#!master/navigator/document?D:100324417:100324417:subDo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 A </a:t>
            </a:r>
            <a:r>
              <a:rPr lang="pt-BR" sz="3600" dirty="0" err="1" smtClean="0"/>
              <a:t>thermomechanical</a:t>
            </a:r>
            <a:r>
              <a:rPr lang="pt-BR" sz="3600" dirty="0" smtClean="0"/>
              <a:t> </a:t>
            </a:r>
            <a:r>
              <a:rPr lang="pt-BR" sz="3600" dirty="0" err="1" smtClean="0"/>
              <a:t>analysis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err="1" smtClean="0"/>
              <a:t>of</a:t>
            </a:r>
            <a:r>
              <a:rPr lang="pt-BR" sz="3600" dirty="0" smtClean="0"/>
              <a:t> </a:t>
            </a:r>
            <a:r>
              <a:rPr lang="pt-BR" sz="3600" dirty="0" err="1" smtClean="0"/>
              <a:t>the</a:t>
            </a:r>
            <a:r>
              <a:rPr lang="pt-BR" sz="3600" dirty="0" smtClean="0"/>
              <a:t> pixel-</a:t>
            </a:r>
            <a:r>
              <a:rPr lang="pt-BR" sz="3600" dirty="0" err="1" smtClean="0"/>
              <a:t>hybrid</a:t>
            </a:r>
            <a:r>
              <a:rPr lang="pt-BR" sz="3600" dirty="0" smtClean="0"/>
              <a:t> module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pt-BR" dirty="0" smtClean="0"/>
          </a:p>
          <a:p>
            <a:pPr algn="ctr"/>
            <a:r>
              <a:rPr lang="pt-BR" dirty="0" smtClean="0"/>
              <a:t>Leonardo Ribeiro</a:t>
            </a:r>
            <a:endParaRPr lang="pt-BR" dirty="0"/>
          </a:p>
        </p:txBody>
      </p:sp>
      <p:pic>
        <p:nvPicPr>
          <p:cNvPr id="1026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65258" y="640648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02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General </a:t>
            </a:r>
            <a:r>
              <a:rPr lang="pt-BR" dirty="0" err="1" smtClean="0"/>
              <a:t>results</a:t>
            </a:r>
            <a:endParaRPr lang="pt-BR" dirty="0"/>
          </a:p>
        </p:txBody>
      </p:sp>
      <p:pic>
        <p:nvPicPr>
          <p:cNvPr id="4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505460" y="640648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en-NZ" dirty="0"/>
          </a:p>
        </p:txBody>
      </p:sp>
      <p:pic>
        <p:nvPicPr>
          <p:cNvPr id="4098" name="Picture 2" descr="https://lh3.googleusercontent.com/67Rc2s5fbPM31lcJtd2aYeHW4Y0FJmTVjnuFS5HSG7JWwDM84S83XLuiGp0T9vDdnWTtlhrMeyj4HeD1xkFhYayf8TU3zrvppe_W6NcaNlUQ9Mi27UeBkKe8bqpf2Z4ikD3Si-B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1" y="1314938"/>
            <a:ext cx="8825451" cy="48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831977" y="6132003"/>
            <a:ext cx="447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Single </a:t>
            </a:r>
            <a:r>
              <a:rPr lang="pt-BR" dirty="0" err="1" smtClean="0"/>
              <a:t>Thick</a:t>
            </a:r>
            <a:r>
              <a:rPr lang="pt-BR" dirty="0" smtClean="0"/>
              <a:t> – Stress (MPa) v </a:t>
            </a:r>
            <a:r>
              <a:rPr lang="pt-BR" dirty="0" err="1" smtClean="0"/>
              <a:t>height</a:t>
            </a:r>
            <a:r>
              <a:rPr lang="pt-BR" dirty="0" smtClean="0"/>
              <a:t> (mm)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934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General </a:t>
            </a:r>
            <a:r>
              <a:rPr lang="pt-BR" dirty="0" err="1"/>
              <a:t>r</a:t>
            </a:r>
            <a:r>
              <a:rPr lang="pt-BR" dirty="0" err="1" smtClean="0"/>
              <a:t>esults</a:t>
            </a:r>
            <a:endParaRPr lang="en-NZ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11</a:t>
            </a:fld>
            <a:endParaRPr lang="pt-BR"/>
          </a:p>
        </p:txBody>
      </p:sp>
      <p:pic>
        <p:nvPicPr>
          <p:cNvPr id="6146" name="Picture 2" descr="https://lh3.googleusercontent.com/awbSLskRgWRligmW9RzUUN28aTYbf1lwTlw5jDQqug6KTgnTOyme17Cq2CLiSoiCIyl_8aekOsUM1D6NuATEVMf0nkyi0JWLKuT4eB6CDvn9oP3TfABukcSPUcgzatgUoW10lKS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6" y="1270000"/>
            <a:ext cx="8650419" cy="47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866108" y="6040831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Single </a:t>
            </a:r>
            <a:r>
              <a:rPr lang="pt-BR" dirty="0" err="1" smtClean="0"/>
              <a:t>Thick</a:t>
            </a:r>
            <a:r>
              <a:rPr lang="pt-BR" dirty="0" smtClean="0"/>
              <a:t> – </a:t>
            </a:r>
            <a:r>
              <a:rPr lang="pt-BR" dirty="0" err="1" smtClean="0"/>
              <a:t>Strain</a:t>
            </a:r>
            <a:r>
              <a:rPr lang="pt-BR" dirty="0" smtClean="0"/>
              <a:t> v </a:t>
            </a:r>
            <a:r>
              <a:rPr lang="pt-BR" dirty="0" err="1" smtClean="0"/>
              <a:t>height</a:t>
            </a:r>
            <a:r>
              <a:rPr lang="pt-BR" dirty="0" smtClean="0"/>
              <a:t> (mm)</a:t>
            </a:r>
            <a:endParaRPr lang="en-NZ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576482" y="63120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16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Cross-</a:t>
            </a:r>
            <a:r>
              <a:rPr lang="pt-BR" dirty="0" err="1" smtClean="0"/>
              <a:t>checking</a:t>
            </a:r>
            <a:endParaRPr lang="en-NZ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12</a:t>
            </a:fld>
            <a:endParaRPr lang="pt-BR"/>
          </a:p>
        </p:txBody>
      </p:sp>
      <p:pic>
        <p:nvPicPr>
          <p:cNvPr id="7170" name="Picture 2" descr="https://lh6.googleusercontent.com/IxtFtlBvrRatLhQsPjhPbDUhZCasShE9_XjS5alnrBjPshZEylJGSCToawiYCnsm2ZqNDzy7TsVVaZN28CWiTeNHSnxCF_nmOCm3AjrWzQowQB7eq4Qqo3L9mPNiTMQJrfHW4x4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7" y="1270000"/>
            <a:ext cx="9017965" cy="45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422533" y="5853589"/>
            <a:ext cx="510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Single Cross-</a:t>
            </a:r>
            <a:r>
              <a:rPr lang="pt-BR" dirty="0" err="1" smtClean="0"/>
              <a:t>Check</a:t>
            </a:r>
            <a:r>
              <a:rPr lang="pt-BR" dirty="0" smtClean="0"/>
              <a:t> – Stress (MPa) v </a:t>
            </a:r>
            <a:r>
              <a:rPr lang="pt-BR" dirty="0" err="1" smtClean="0"/>
              <a:t>height</a:t>
            </a:r>
            <a:r>
              <a:rPr lang="pt-BR" dirty="0" smtClean="0"/>
              <a:t> (mm)</a:t>
            </a:r>
            <a:endParaRPr lang="en-NZ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683013" y="64064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14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Quantitative</a:t>
            </a:r>
            <a:r>
              <a:rPr lang="pt-BR" dirty="0" smtClean="0"/>
              <a:t> </a:t>
            </a:r>
            <a:r>
              <a:rPr lang="pt-BR" dirty="0" err="1" smtClean="0"/>
              <a:t>challenges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Limited</a:t>
            </a:r>
            <a:r>
              <a:rPr lang="pt-BR" dirty="0" smtClean="0"/>
              <a:t> post-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endParaRPr lang="pt-BR" dirty="0" smtClean="0"/>
          </a:p>
          <a:p>
            <a:r>
              <a:rPr lang="pt-BR" dirty="0" err="1" smtClean="0"/>
              <a:t>Huge</a:t>
            </a:r>
            <a:r>
              <a:rPr lang="pt-BR" dirty="0" smtClean="0"/>
              <a:t> </a:t>
            </a:r>
            <a:r>
              <a:rPr lang="pt-BR" dirty="0" err="1" smtClean="0"/>
              <a:t>fluctuation</a:t>
            </a:r>
            <a:r>
              <a:rPr lang="pt-BR" dirty="0" smtClean="0"/>
              <a:t> </a:t>
            </a:r>
            <a:r>
              <a:rPr lang="pt-BR" dirty="0" err="1" smtClean="0"/>
              <a:t>within</a:t>
            </a:r>
            <a:r>
              <a:rPr lang="pt-BR" dirty="0" smtClean="0"/>
              <a:t>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, </a:t>
            </a:r>
            <a:r>
              <a:rPr lang="pt-BR" dirty="0" err="1" smtClean="0"/>
              <a:t>even</a:t>
            </a:r>
            <a:r>
              <a:rPr lang="pt-BR" dirty="0" smtClean="0"/>
              <a:t> for high </a:t>
            </a:r>
            <a:r>
              <a:rPr lang="pt-BR" dirty="0" err="1" smtClean="0"/>
              <a:t>element</a:t>
            </a:r>
            <a:r>
              <a:rPr lang="pt-BR" dirty="0" smtClean="0"/>
              <a:t> </a:t>
            </a:r>
            <a:r>
              <a:rPr lang="pt-BR" dirty="0" err="1" smtClean="0"/>
              <a:t>density</a:t>
            </a:r>
            <a:endParaRPr lang="pt-BR" dirty="0" smtClean="0"/>
          </a:p>
          <a:p>
            <a:r>
              <a:rPr lang="pt-BR" dirty="0" err="1" smtClean="0"/>
              <a:t>Cuts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heights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FF99"/>
                </a:solidFill>
              </a:rPr>
              <a:t>0.5 mm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left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C000"/>
                </a:solidFill>
              </a:rPr>
              <a:t>0.3 mm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12501"/>
            <a:ext cx="4311403" cy="30926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47" y="3416628"/>
            <a:ext cx="4099449" cy="3088530"/>
          </a:xfrm>
          <a:prstGeom prst="rect">
            <a:avLst/>
          </a:prstGeom>
        </p:spPr>
      </p:pic>
      <p:pic>
        <p:nvPicPr>
          <p:cNvPr id="7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3" b="89749" l="4686" r="9850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3217" y="609600"/>
            <a:ext cx="4392840" cy="1788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to 4"/>
          <p:cNvCxnSpPr/>
          <p:nvPr/>
        </p:nvCxnSpPr>
        <p:spPr>
          <a:xfrm>
            <a:off x="7279689" y="1136342"/>
            <a:ext cx="2929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eta para a direita 9"/>
          <p:cNvSpPr/>
          <p:nvPr/>
        </p:nvSpPr>
        <p:spPr>
          <a:xfrm flipV="1">
            <a:off x="6847845" y="1090623"/>
            <a:ext cx="35510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Seta para a direita 10"/>
          <p:cNvSpPr/>
          <p:nvPr/>
        </p:nvSpPr>
        <p:spPr>
          <a:xfrm flipV="1">
            <a:off x="6847845" y="1503871"/>
            <a:ext cx="355107" cy="45719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" name="Conector reto 12"/>
          <p:cNvCxnSpPr/>
          <p:nvPr/>
        </p:nvCxnSpPr>
        <p:spPr>
          <a:xfrm>
            <a:off x="7279689" y="1533370"/>
            <a:ext cx="292963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266494" y="963665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accent1">
                    <a:lumMod val="75000"/>
                  </a:schemeClr>
                </a:solidFill>
              </a:rPr>
              <a:t>0.5 mm</a:t>
            </a:r>
            <a:endParaRPr lang="en-NZ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249092" y="1376913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rgbClr val="FFC000"/>
                </a:solidFill>
              </a:rPr>
              <a:t>0.3 mm</a:t>
            </a:r>
            <a:endParaRPr lang="en-NZ" sz="105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13</a:t>
            </a:fld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1505460" y="6406487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171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Quantitative</a:t>
            </a:r>
            <a:r>
              <a:rPr lang="pt-BR" dirty="0" smtClean="0"/>
              <a:t> </a:t>
            </a:r>
            <a:r>
              <a:rPr lang="pt-BR" dirty="0" err="1" smtClean="0"/>
              <a:t>challenges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Maximum</a:t>
            </a:r>
            <a:r>
              <a:rPr lang="pt-BR" dirty="0" smtClean="0"/>
              <a:t> </a:t>
            </a:r>
            <a:r>
              <a:rPr lang="pt-BR" dirty="0" err="1" smtClean="0"/>
              <a:t>stresses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too high </a:t>
            </a:r>
            <a:r>
              <a:rPr lang="pt-BR" dirty="0" err="1" smtClean="0"/>
              <a:t>due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fluctuations</a:t>
            </a:r>
            <a:endParaRPr lang="pt-BR" dirty="0" smtClean="0"/>
          </a:p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symmetric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as </a:t>
            </a:r>
            <a:r>
              <a:rPr lang="pt-BR" dirty="0" err="1" smtClean="0"/>
              <a:t>expected</a:t>
            </a:r>
            <a:endParaRPr lang="pt-BR" dirty="0" smtClean="0"/>
          </a:p>
          <a:p>
            <a:r>
              <a:rPr lang="pt-BR" dirty="0" err="1" smtClean="0"/>
              <a:t>Currently</a:t>
            </a:r>
            <a:r>
              <a:rPr lang="pt-BR" dirty="0" smtClean="0"/>
              <a:t> </a:t>
            </a:r>
            <a:r>
              <a:rPr lang="pt-BR" dirty="0" err="1" smtClean="0"/>
              <a:t>developing</a:t>
            </a:r>
            <a:r>
              <a:rPr lang="pt-BR" dirty="0" smtClean="0"/>
              <a:t> post-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(Python)</a:t>
            </a:r>
          </a:p>
          <a:p>
            <a:pPr lvl="1"/>
            <a:r>
              <a:rPr lang="pt-BR" dirty="0" err="1" smtClean="0"/>
              <a:t>Creates</a:t>
            </a:r>
            <a:r>
              <a:rPr lang="pt-BR" dirty="0" smtClean="0"/>
              <a:t> a box </a:t>
            </a:r>
            <a:r>
              <a:rPr lang="pt-BR" dirty="0" err="1" smtClean="0"/>
              <a:t>around</a:t>
            </a:r>
            <a:r>
              <a:rPr lang="pt-BR" dirty="0" smtClean="0"/>
              <a:t> </a:t>
            </a:r>
            <a:r>
              <a:rPr lang="pt-BR" dirty="0" err="1" smtClean="0"/>
              <a:t>reference</a:t>
            </a:r>
            <a:r>
              <a:rPr lang="pt-BR" dirty="0" smtClean="0"/>
              <a:t> point (RP) </a:t>
            </a:r>
          </a:p>
          <a:p>
            <a:pPr lvl="1"/>
            <a:r>
              <a:rPr lang="pt-BR" dirty="0" err="1" smtClean="0"/>
              <a:t>Averages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points </a:t>
            </a:r>
            <a:r>
              <a:rPr lang="pt-BR" dirty="0" err="1" smtClean="0"/>
              <a:t>around</a:t>
            </a:r>
            <a:r>
              <a:rPr lang="pt-BR" dirty="0" smtClean="0"/>
              <a:t> RP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distance</a:t>
            </a:r>
            <a:endParaRPr lang="pt-BR" dirty="0" smtClean="0"/>
          </a:p>
          <a:p>
            <a:pPr lvl="1"/>
            <a:r>
              <a:rPr lang="pt-BR" dirty="0" err="1" smtClean="0"/>
              <a:t>Iterates</a:t>
            </a:r>
            <a:r>
              <a:rPr lang="pt-BR" dirty="0" smtClean="0"/>
              <a:t> for </a:t>
            </a:r>
            <a:r>
              <a:rPr lang="pt-BR" dirty="0" err="1" smtClean="0"/>
              <a:t>every</a:t>
            </a:r>
            <a:r>
              <a:rPr lang="pt-BR" dirty="0" smtClean="0"/>
              <a:t> point </a:t>
            </a:r>
          </a:p>
          <a:p>
            <a:pPr lvl="1"/>
            <a:r>
              <a:rPr lang="pt-BR" dirty="0" smtClean="0"/>
              <a:t>Box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allowed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cross</a:t>
            </a:r>
            <a:r>
              <a:rPr lang="pt-BR" dirty="0" smtClean="0"/>
              <a:t> material </a:t>
            </a:r>
            <a:r>
              <a:rPr lang="pt-BR" dirty="0" err="1" smtClean="0"/>
              <a:t>boundaries</a:t>
            </a:r>
            <a:endParaRPr lang="pt-BR" dirty="0"/>
          </a:p>
        </p:txBody>
      </p:sp>
      <p:pic>
        <p:nvPicPr>
          <p:cNvPr id="4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540971" y="6406487"/>
            <a:ext cx="44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26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Heat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endParaRPr lang="en-NZ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Next </a:t>
            </a:r>
            <a:r>
              <a:rPr lang="pt-BR" dirty="0" err="1" smtClean="0"/>
              <a:t>step</a:t>
            </a:r>
            <a:r>
              <a:rPr lang="pt-BR" dirty="0" smtClean="0"/>
              <a:t>: </a:t>
            </a:r>
            <a:r>
              <a:rPr lang="pt-BR" dirty="0" err="1" smtClean="0"/>
              <a:t>introduce</a:t>
            </a:r>
            <a:r>
              <a:rPr lang="pt-BR" dirty="0" smtClean="0"/>
              <a:t> a </a:t>
            </a:r>
            <a:r>
              <a:rPr lang="pt-BR" dirty="0" err="1" smtClean="0"/>
              <a:t>heat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in RD53 (Joule </a:t>
            </a:r>
            <a:r>
              <a:rPr lang="pt-BR" dirty="0" err="1" smtClean="0"/>
              <a:t>heating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4W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edge</a:t>
            </a:r>
            <a:r>
              <a:rPr lang="pt-BR" dirty="0" smtClean="0"/>
              <a:t>) 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57" y="2636117"/>
            <a:ext cx="6329130" cy="397163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585359" y="64064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15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79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Induced thermal stresses (thermal expansion, coupled components)</a:t>
            </a:r>
          </a:p>
          <a:p>
            <a:r>
              <a:rPr lang="en-NZ" dirty="0" smtClean="0"/>
              <a:t>Assess </a:t>
            </a:r>
            <a:r>
              <a:rPr lang="en-NZ" dirty="0" smtClean="0"/>
              <a:t>single </a:t>
            </a:r>
            <a:r>
              <a:rPr lang="en-NZ" dirty="0" smtClean="0"/>
              <a:t>module’s </a:t>
            </a:r>
            <a:r>
              <a:rPr lang="en-NZ" dirty="0" smtClean="0"/>
              <a:t>resistance to the thermal cycle</a:t>
            </a:r>
          </a:p>
          <a:p>
            <a:r>
              <a:rPr lang="pt-BR" dirty="0" smtClean="0"/>
              <a:t>Compare </a:t>
            </a:r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pt-BR" dirty="0" smtClean="0"/>
              <a:t>for </a:t>
            </a:r>
            <a:r>
              <a:rPr lang="pt-BR" dirty="0" err="1" smtClean="0"/>
              <a:t>different</a:t>
            </a:r>
            <a:r>
              <a:rPr lang="pt-BR" dirty="0" smtClean="0"/>
              <a:t> </a:t>
            </a:r>
            <a:r>
              <a:rPr lang="pt-BR" dirty="0" err="1" smtClean="0"/>
              <a:t>geometries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designs</a:t>
            </a:r>
            <a:endParaRPr lang="pt-BR" dirty="0" smtClean="0"/>
          </a:p>
          <a:p>
            <a:endParaRPr lang="en-NZ" dirty="0" smtClean="0"/>
          </a:p>
          <a:p>
            <a:pPr marL="0" indent="0">
              <a:buNone/>
            </a:pPr>
            <a:endParaRPr lang="en-NZ" dirty="0" smtClean="0"/>
          </a:p>
        </p:txBody>
      </p:sp>
      <p:pic>
        <p:nvPicPr>
          <p:cNvPr id="4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665258" y="640648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23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Methodology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Element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 (</a:t>
            </a:r>
            <a:r>
              <a:rPr lang="pt-BR" dirty="0" err="1" smtClean="0"/>
              <a:t>FreeCAD+Gmsh+CalculiX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UTS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materials</a:t>
            </a:r>
            <a:endParaRPr lang="pt-BR" dirty="0" smtClean="0"/>
          </a:p>
          <a:p>
            <a:r>
              <a:rPr lang="pt-BR" dirty="0" err="1" smtClean="0"/>
              <a:t>Checking</a:t>
            </a:r>
            <a:r>
              <a:rPr lang="pt-BR" dirty="0" smtClean="0"/>
              <a:t> </a:t>
            </a:r>
            <a:r>
              <a:rPr lang="pt-BR" dirty="0" err="1" smtClean="0"/>
              <a:t>references</a:t>
            </a:r>
            <a:r>
              <a:rPr lang="pt-BR" dirty="0" smtClean="0"/>
              <a:t> (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Glasgow’s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)</a:t>
            </a:r>
          </a:p>
          <a:p>
            <a:pPr lvl="1"/>
            <a:r>
              <a:rPr lang="en-NZ" dirty="0">
                <a:hlinkClick r:id="rId2"/>
              </a:rPr>
              <a:t>https://indico.cern.ch/event/718423/contributions/3002908/attachments/1651899/2642467/FEA_simulations_of_thermal_induced_stresses_in_RD53.pdf</a:t>
            </a:r>
            <a:r>
              <a:rPr lang="en-NZ" dirty="0"/>
              <a:t> (Liam Cunningham’s presentation)</a:t>
            </a:r>
          </a:p>
          <a:p>
            <a:pPr lvl="1"/>
            <a:endParaRPr lang="en-NZ" dirty="0"/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4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665258" y="640648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63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44715"/>
            <a:ext cx="8596668" cy="4496647"/>
          </a:xfrm>
        </p:spPr>
        <p:txBody>
          <a:bodyPr/>
          <a:lstStyle/>
          <a:p>
            <a:r>
              <a:rPr lang="pt-BR" dirty="0" smtClean="0"/>
              <a:t>The </a:t>
            </a:r>
            <a:r>
              <a:rPr lang="pt-BR" dirty="0" smtClean="0"/>
              <a:t>Box </a:t>
            </a:r>
            <a:r>
              <a:rPr lang="pt-BR" dirty="0" err="1" smtClean="0"/>
              <a:t>Model</a:t>
            </a:r>
            <a:endParaRPr lang="pt-BR" dirty="0" smtClean="0"/>
          </a:p>
          <a:p>
            <a:pPr lvl="1"/>
            <a:r>
              <a:rPr lang="pt-BR" dirty="0"/>
              <a:t>6</a:t>
            </a:r>
            <a:r>
              <a:rPr lang="pt-BR" dirty="0" smtClean="0"/>
              <a:t> boxes</a:t>
            </a:r>
            <a:endParaRPr lang="pt-BR" dirty="0" smtClean="0"/>
          </a:p>
          <a:p>
            <a:pPr lvl="1"/>
            <a:r>
              <a:rPr lang="pt-BR" dirty="0" smtClean="0"/>
              <a:t>Top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bottom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FF66FF"/>
                </a:solidFill>
              </a:rPr>
              <a:t>PCB </a:t>
            </a:r>
            <a:r>
              <a:rPr lang="pt-BR" dirty="0" smtClean="0"/>
              <a:t>(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layers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opper</a:t>
            </a:r>
            <a:r>
              <a:rPr lang="pt-BR" dirty="0" smtClean="0"/>
              <a:t>, </a:t>
            </a:r>
            <a:r>
              <a:rPr lang="pt-BR" dirty="0" err="1"/>
              <a:t>K</a:t>
            </a:r>
            <a:r>
              <a:rPr lang="pt-BR" dirty="0" err="1" smtClean="0"/>
              <a:t>apton</a:t>
            </a:r>
            <a:r>
              <a:rPr lang="pt-BR" dirty="0" smtClean="0"/>
              <a:t>, </a:t>
            </a:r>
            <a:r>
              <a:rPr lang="pt-BR" dirty="0" err="1" smtClean="0"/>
              <a:t>or</a:t>
            </a:r>
            <a:r>
              <a:rPr lang="pt-BR" dirty="0" smtClean="0"/>
              <a:t> a </a:t>
            </a:r>
            <a:r>
              <a:rPr lang="pt-BR" dirty="0" err="1" smtClean="0"/>
              <a:t>mixture</a:t>
            </a:r>
            <a:r>
              <a:rPr lang="pt-BR" dirty="0" smtClean="0"/>
              <a:t> </a:t>
            </a:r>
            <a:r>
              <a:rPr lang="pt-BR" dirty="0" err="1" smtClean="0"/>
              <a:t>thereof</a:t>
            </a:r>
            <a:r>
              <a:rPr lang="pt-BR" dirty="0" smtClean="0"/>
              <a:t>), </a:t>
            </a:r>
            <a:r>
              <a:rPr lang="pt-BR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glue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(</a:t>
            </a:r>
            <a:r>
              <a:rPr lang="pt-BR" dirty="0" err="1" smtClean="0"/>
              <a:t>Araldite</a:t>
            </a:r>
            <a:r>
              <a:rPr lang="pt-BR" dirty="0" smtClean="0"/>
              <a:t>),</a:t>
            </a:r>
            <a:r>
              <a:rPr lang="pt-BR" dirty="0" smtClean="0">
                <a:solidFill>
                  <a:srgbClr val="0070C0"/>
                </a:solidFill>
              </a:rPr>
              <a:t>sensor</a:t>
            </a:r>
            <a:r>
              <a:rPr lang="pt-BR" dirty="0" smtClean="0"/>
              <a:t> (</a:t>
            </a:r>
            <a:r>
              <a:rPr lang="pt-BR" dirty="0" err="1" smtClean="0"/>
              <a:t>Silicon</a:t>
            </a:r>
            <a:r>
              <a:rPr lang="pt-BR" dirty="0" smtClean="0"/>
              <a:t>), </a:t>
            </a:r>
            <a:r>
              <a:rPr lang="pt-BR" dirty="0" err="1" smtClean="0">
                <a:solidFill>
                  <a:schemeClr val="accent2"/>
                </a:solidFill>
              </a:rPr>
              <a:t>bump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 err="1" smtClean="0">
                <a:solidFill>
                  <a:schemeClr val="accent2"/>
                </a:solidFill>
              </a:rPr>
              <a:t>bonds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 smtClean="0"/>
              <a:t>(20% </a:t>
            </a:r>
            <a:r>
              <a:rPr lang="pt-BR" dirty="0" err="1" smtClean="0"/>
              <a:t>silver-tin</a:t>
            </a:r>
            <a:r>
              <a:rPr lang="pt-BR" dirty="0" smtClean="0"/>
              <a:t>, 80% </a:t>
            </a:r>
            <a:r>
              <a:rPr lang="pt-BR" dirty="0" err="1" smtClean="0"/>
              <a:t>air</a:t>
            </a:r>
            <a:r>
              <a:rPr lang="pt-BR" dirty="0" smtClean="0"/>
              <a:t>), </a:t>
            </a:r>
            <a:r>
              <a:rPr lang="pt-BR" dirty="0" smtClean="0">
                <a:solidFill>
                  <a:schemeClr val="accent5"/>
                </a:solidFill>
              </a:rPr>
              <a:t>RD53 chip</a:t>
            </a:r>
            <a:r>
              <a:rPr lang="pt-BR" dirty="0" smtClean="0"/>
              <a:t> (</a:t>
            </a:r>
            <a:r>
              <a:rPr lang="pt-BR" dirty="0" err="1" smtClean="0"/>
              <a:t>Silicon</a:t>
            </a:r>
            <a:r>
              <a:rPr lang="pt-BR" dirty="0" smtClean="0"/>
              <a:t>)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b="1" dirty="0" err="1" smtClean="0"/>
              <a:t>thermal</a:t>
            </a:r>
            <a:r>
              <a:rPr lang="pt-BR" b="1" dirty="0" smtClean="0"/>
              <a:t> gel </a:t>
            </a:r>
            <a:r>
              <a:rPr lang="pt-BR" dirty="0" smtClean="0"/>
              <a:t>(SE4445)</a:t>
            </a:r>
            <a:r>
              <a:rPr lang="en-NZ" dirty="0" smtClean="0"/>
              <a:t> 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Material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taken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Glasgow’s</a:t>
            </a:r>
            <a:r>
              <a:rPr lang="pt-BR" dirty="0" smtClean="0"/>
              <a:t> </a:t>
            </a:r>
            <a:r>
              <a:rPr lang="pt-BR" dirty="0" err="1" smtClean="0"/>
              <a:t>presentation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available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MatWeb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/>
              <a:t> </a:t>
            </a:r>
            <a:r>
              <a:rPr lang="pt-BR" dirty="0" err="1" smtClean="0"/>
              <a:t>otherwise</a:t>
            </a:r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en-NZ" dirty="0" smtClean="0"/>
          </a:p>
          <a:p>
            <a:pPr lvl="1"/>
            <a:endParaRPr lang="pt-BR" dirty="0"/>
          </a:p>
        </p:txBody>
      </p:sp>
      <p:pic>
        <p:nvPicPr>
          <p:cNvPr id="6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8167456" y="4233318"/>
            <a:ext cx="1775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Seta para a direita 10"/>
          <p:cNvSpPr/>
          <p:nvPr/>
        </p:nvSpPr>
        <p:spPr>
          <a:xfrm>
            <a:off x="8167456" y="4678532"/>
            <a:ext cx="1775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Seta para a direita 11"/>
          <p:cNvSpPr/>
          <p:nvPr/>
        </p:nvSpPr>
        <p:spPr>
          <a:xfrm>
            <a:off x="8167456" y="5042517"/>
            <a:ext cx="1775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Seta para a direita 12"/>
          <p:cNvSpPr/>
          <p:nvPr/>
        </p:nvSpPr>
        <p:spPr>
          <a:xfrm>
            <a:off x="8167456" y="5218739"/>
            <a:ext cx="1775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Seta para a direita 13"/>
          <p:cNvSpPr/>
          <p:nvPr/>
        </p:nvSpPr>
        <p:spPr>
          <a:xfrm>
            <a:off x="8167456" y="5485069"/>
            <a:ext cx="1775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CaixaDeTexto 18"/>
          <p:cNvSpPr txBox="1"/>
          <p:nvPr/>
        </p:nvSpPr>
        <p:spPr>
          <a:xfrm>
            <a:off x="8469297" y="4100975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0.210 mm</a:t>
            </a:r>
            <a:endParaRPr lang="en-NZ" sz="105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469297" y="4563122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0.050 mm</a:t>
            </a:r>
            <a:endParaRPr lang="en-NZ" sz="105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469297" y="4954052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0.150 mm</a:t>
            </a:r>
            <a:endParaRPr lang="en-NZ" sz="105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469296" y="5106777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0.025 mm</a:t>
            </a:r>
            <a:endParaRPr lang="en-NZ" sz="105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469296" y="5360693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0.150 mm</a:t>
            </a:r>
            <a:endParaRPr lang="en-NZ" sz="105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4</a:t>
            </a:fld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1665258" y="640648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en-NZ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45" y="3734530"/>
            <a:ext cx="8894457" cy="27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PCB </a:t>
            </a:r>
            <a:r>
              <a:rPr lang="pt-BR" dirty="0" err="1" smtClean="0"/>
              <a:t>Layers</a:t>
            </a:r>
            <a:endParaRPr lang="en-NZ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5</a:t>
            </a:fld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630" y="1718600"/>
            <a:ext cx="4457700" cy="33242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04" y="2846734"/>
            <a:ext cx="3444675" cy="219609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1028" y="5370990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Single </a:t>
            </a:r>
            <a:r>
              <a:rPr lang="pt-BR" dirty="0" err="1" smtClean="0"/>
              <a:t>Thin</a:t>
            </a:r>
            <a:endParaRPr lang="en-NZ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27670" y="537099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Single </a:t>
            </a:r>
            <a:r>
              <a:rPr lang="pt-BR" dirty="0" err="1" smtClean="0"/>
              <a:t>Thick</a:t>
            </a:r>
            <a:endParaRPr lang="en-NZ" dirty="0"/>
          </a:p>
        </p:txBody>
      </p:sp>
      <p:cxnSp>
        <p:nvCxnSpPr>
          <p:cNvPr id="15" name="Conector de seta reta 14"/>
          <p:cNvCxnSpPr/>
          <p:nvPr/>
        </p:nvCxnSpPr>
        <p:spPr>
          <a:xfrm flipH="1" flipV="1">
            <a:off x="7732450" y="2521258"/>
            <a:ext cx="1" cy="123399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774643" y="295359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0.07 mm </a:t>
            </a:r>
            <a:endParaRPr lang="en-NZ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2805344" y="3604334"/>
            <a:ext cx="0" cy="34044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805344" y="358989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0.02 mm</a:t>
            </a:r>
            <a:endParaRPr lang="en-NZ" dirty="0">
              <a:solidFill>
                <a:schemeClr val="bg1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flipH="1" flipV="1">
            <a:off x="831203" y="2839355"/>
            <a:ext cx="8878" cy="18317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15410" y="3755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Z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-58689" y="36043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0.1 mm</a:t>
            </a:r>
            <a:endParaRPr lang="en-NZ" dirty="0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4975668" y="1718600"/>
            <a:ext cx="0" cy="28001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953390" y="233390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0.15 mm</a:t>
            </a:r>
            <a:endParaRPr lang="en-NZ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1691892" y="64064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7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Model</a:t>
            </a:r>
            <a:r>
              <a:rPr lang="pt-BR" dirty="0" smtClean="0"/>
              <a:t> (Setup)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Homogeneous</a:t>
            </a:r>
            <a:r>
              <a:rPr lang="pt-BR" dirty="0" smtClean="0"/>
              <a:t> </a:t>
            </a:r>
            <a:r>
              <a:rPr lang="pt-BR" dirty="0" err="1" smtClean="0"/>
              <a:t>materials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 err="1" smtClean="0"/>
              <a:t>Interpolation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thermal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mechanical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relevant</a:t>
            </a:r>
            <a:r>
              <a:rPr lang="pt-BR" dirty="0" smtClean="0"/>
              <a:t> </a:t>
            </a:r>
            <a:r>
              <a:rPr lang="pt-BR" dirty="0" err="1" smtClean="0"/>
              <a:t>dimensions</a:t>
            </a:r>
            <a:r>
              <a:rPr lang="pt-BR" dirty="0" smtClean="0"/>
              <a:t> </a:t>
            </a:r>
            <a:r>
              <a:rPr lang="pt-BR" dirty="0" err="1" smtClean="0"/>
              <a:t>taken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mechanical</a:t>
            </a:r>
            <a:r>
              <a:rPr lang="pt-BR" dirty="0" smtClean="0"/>
              <a:t> design sketches</a:t>
            </a:r>
          </a:p>
          <a:p>
            <a:pPr lvl="1"/>
            <a:r>
              <a:rPr lang="en-NZ" dirty="0"/>
              <a:t>AT2-IP-EP-0009.v3 document (</a:t>
            </a:r>
            <a:r>
              <a:rPr lang="en-NZ" dirty="0">
                <a:hlinkClick r:id="rId2"/>
              </a:rPr>
              <a:t>https://edms.cern.ch/ui/#!master/navigator/document?D:100324417:100324417:subDocs</a:t>
            </a:r>
            <a:r>
              <a:rPr lang="en-NZ" dirty="0"/>
              <a:t>)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665258" y="640648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67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Model</a:t>
            </a:r>
            <a:r>
              <a:rPr lang="pt-BR" dirty="0" smtClean="0"/>
              <a:t> - </a:t>
            </a:r>
            <a:r>
              <a:rPr lang="pt-BR" dirty="0" err="1"/>
              <a:t>C</a:t>
            </a:r>
            <a:r>
              <a:rPr lang="pt-BR" dirty="0" err="1" smtClean="0"/>
              <a:t>onstraints</a:t>
            </a:r>
            <a:endParaRPr lang="en-NZ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Ambient</a:t>
            </a:r>
            <a:r>
              <a:rPr lang="pt-BR" dirty="0"/>
              <a:t> </a:t>
            </a:r>
            <a:r>
              <a:rPr lang="pt-BR" dirty="0" err="1"/>
              <a:t>temperature</a:t>
            </a:r>
            <a:r>
              <a:rPr lang="pt-BR" dirty="0"/>
              <a:t> </a:t>
            </a:r>
            <a:r>
              <a:rPr lang="pt-BR" dirty="0" err="1"/>
              <a:t>going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smtClean="0"/>
              <a:t>300 </a:t>
            </a:r>
            <a:r>
              <a:rPr lang="pt-BR" dirty="0"/>
              <a:t>K</a:t>
            </a:r>
            <a:r>
              <a:rPr lang="pt-BR" dirty="0" smtClean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dirty="0" smtClean="0"/>
              <a:t>213</a:t>
            </a:r>
            <a:r>
              <a:rPr lang="pt-BR" dirty="0" smtClean="0"/>
              <a:t> </a:t>
            </a:r>
            <a:r>
              <a:rPr lang="pt-BR" dirty="0"/>
              <a:t>K</a:t>
            </a:r>
            <a:endParaRPr lang="pt-BR" dirty="0" smtClean="0"/>
          </a:p>
          <a:p>
            <a:r>
              <a:rPr lang="pt-BR" dirty="0" err="1"/>
              <a:t>Mechanical</a:t>
            </a:r>
            <a:r>
              <a:rPr lang="pt-BR" dirty="0"/>
              <a:t>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 smtClean="0"/>
              <a:t>thermal</a:t>
            </a:r>
            <a:r>
              <a:rPr lang="pt-BR" dirty="0" smtClean="0"/>
              <a:t> </a:t>
            </a:r>
            <a:r>
              <a:rPr lang="pt-BR" dirty="0" err="1" smtClean="0"/>
              <a:t>glue’s</a:t>
            </a:r>
            <a:r>
              <a:rPr lang="pt-BR" dirty="0" smtClean="0"/>
              <a:t> </a:t>
            </a:r>
            <a:r>
              <a:rPr lang="pt-BR" dirty="0" err="1"/>
              <a:t>bottom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/>
              <a:t>Heat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allowed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account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NZ" dirty="0"/>
          </a:p>
        </p:txBody>
      </p:sp>
      <p:pic>
        <p:nvPicPr>
          <p:cNvPr id="5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65258" y="640648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en-NZ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87" y="3508898"/>
            <a:ext cx="5024761" cy="31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0092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General </a:t>
            </a:r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7" name="Picture 2" descr="https://www.federallabs.org/sites/default/files/field/image/Berkeley_Lab_Logo_Large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73" y="97655"/>
            <a:ext cx="1522305" cy="11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8</a:t>
            </a:fld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11665258" y="640648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  <a:endParaRPr lang="en-NZ" dirty="0"/>
          </a:p>
        </p:txBody>
      </p:sp>
      <p:pic>
        <p:nvPicPr>
          <p:cNvPr id="3074" name="Picture 2" descr="https://lh4.googleusercontent.com/BECfRUa8lid-kKKPAqd0yYekWnoKOiu4--O2LReLBxbqaqIsNYwirfjP6LkZJAScsCqC1fBU-nUSg-KJ3KeKNI9KgzU3-1-wL8cgMit9x11zWQDAvfygWOpkCMNcmeykybwoRi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1" y="1414993"/>
            <a:ext cx="8697891" cy="480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026696" y="6238489"/>
            <a:ext cx="431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Single </a:t>
            </a:r>
            <a:r>
              <a:rPr lang="pt-BR" dirty="0" err="1" smtClean="0"/>
              <a:t>Thin</a:t>
            </a:r>
            <a:r>
              <a:rPr lang="pt-BR" dirty="0" smtClean="0"/>
              <a:t> - Stress (MPa) v </a:t>
            </a:r>
            <a:r>
              <a:rPr lang="pt-BR" dirty="0" err="1" smtClean="0"/>
              <a:t>height</a:t>
            </a:r>
            <a:r>
              <a:rPr lang="pt-BR" dirty="0" smtClean="0"/>
              <a:t> (mm)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94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General </a:t>
            </a:r>
            <a:r>
              <a:rPr lang="pt-BR" dirty="0" err="1" smtClean="0"/>
              <a:t>results</a:t>
            </a:r>
            <a:endParaRPr lang="en-NZ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CB6-0AE4-4E33-B467-8F2503F0F083}" type="slidenum">
              <a:rPr lang="pt-BR" smtClean="0"/>
              <a:t>9</a:t>
            </a:fld>
            <a:endParaRPr lang="pt-BR"/>
          </a:p>
        </p:txBody>
      </p:sp>
      <p:pic>
        <p:nvPicPr>
          <p:cNvPr id="5" name="Picture 4" descr="https://lh5.googleusercontent.com/C1DxAS7ZsCz7XMX6ZqWdO1LGVG-q6uX0HpZAmj_Nt_36Tv6M6n9wlw-oiBV5m_7VEEafB2gTyNN9v8YZlHXq_FEw_AH0XzKirGraplK6DKJ00EDH5h9nmifgGN9p96_hE-Fh7I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3" y="1420427"/>
            <a:ext cx="8611819" cy="473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142694" y="6223924"/>
            <a:ext cx="374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Single </a:t>
            </a:r>
            <a:r>
              <a:rPr lang="pt-BR" dirty="0" err="1" smtClean="0"/>
              <a:t>Thin</a:t>
            </a:r>
            <a:r>
              <a:rPr lang="pt-BR" dirty="0" smtClean="0"/>
              <a:t> - </a:t>
            </a:r>
            <a:r>
              <a:rPr lang="pt-BR" dirty="0" err="1" smtClean="0"/>
              <a:t>Strain</a:t>
            </a:r>
            <a:r>
              <a:rPr lang="pt-BR" dirty="0" smtClean="0"/>
              <a:t> v </a:t>
            </a:r>
            <a:r>
              <a:rPr lang="pt-BR" dirty="0" err="1" smtClean="0"/>
              <a:t>height</a:t>
            </a:r>
            <a:r>
              <a:rPr lang="pt-BR" dirty="0" smtClean="0"/>
              <a:t> (mm) </a:t>
            </a:r>
            <a:endParaRPr lang="en-NZ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683014" y="64064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9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21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410</Words>
  <Application>Microsoft Office PowerPoint</Application>
  <PresentationFormat>Widescreen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Facetado</vt:lpstr>
      <vt:lpstr>  A thermomechanical analysis of the pixel-hybrid module</vt:lpstr>
      <vt:lpstr>Introduction</vt:lpstr>
      <vt:lpstr>Methodology</vt:lpstr>
      <vt:lpstr>The Model</vt:lpstr>
      <vt:lpstr>PCB Layers</vt:lpstr>
      <vt:lpstr>The Model (Setup)</vt:lpstr>
      <vt:lpstr>The Model - Constraints</vt:lpstr>
      <vt:lpstr>General results</vt:lpstr>
      <vt:lpstr>General results</vt:lpstr>
      <vt:lpstr>General results</vt:lpstr>
      <vt:lpstr>General results</vt:lpstr>
      <vt:lpstr>Cross-checking</vt:lpstr>
      <vt:lpstr>Quantitative challenges</vt:lpstr>
      <vt:lpstr>Quantitative challenges</vt:lpstr>
      <vt:lpstr>Heat 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ATLAS  A thermomechanical analysis</dc:title>
  <dc:creator>Leo</dc:creator>
  <cp:lastModifiedBy>Leo</cp:lastModifiedBy>
  <cp:revision>66</cp:revision>
  <dcterms:created xsi:type="dcterms:W3CDTF">2019-03-29T17:32:41Z</dcterms:created>
  <dcterms:modified xsi:type="dcterms:W3CDTF">2019-06-03T00:59:39Z</dcterms:modified>
</cp:coreProperties>
</file>