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59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6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992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45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175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2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11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25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88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54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23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4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21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50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462D5-DA77-40CA-A119-5429079CB13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59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Project ATLAS</a:t>
            </a:r>
            <a:br>
              <a:rPr lang="pt-BR" dirty="0" smtClean="0"/>
            </a:br>
            <a:r>
              <a:rPr lang="pt-BR" sz="3600" dirty="0" smtClean="0"/>
              <a:t> A </a:t>
            </a:r>
            <a:r>
              <a:rPr lang="pt-BR" sz="3600" dirty="0" err="1" smtClean="0"/>
              <a:t>thermomechanical</a:t>
            </a:r>
            <a:r>
              <a:rPr lang="pt-BR" sz="3600" dirty="0" smtClean="0"/>
              <a:t> </a:t>
            </a:r>
            <a:r>
              <a:rPr lang="pt-BR" sz="3600" dirty="0" err="1" smtClean="0"/>
              <a:t>analysis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pt-BR" dirty="0" smtClean="0"/>
          </a:p>
          <a:p>
            <a:pPr algn="ctr"/>
            <a:r>
              <a:rPr lang="pt-BR" dirty="0" smtClean="0"/>
              <a:t>Leonardo Ribeiro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29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Stress profile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Estimate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cuts</a:t>
            </a:r>
            <a:r>
              <a:rPr lang="pt-BR" dirty="0" smtClean="0"/>
              <a:t> </a:t>
            </a:r>
          </a:p>
          <a:p>
            <a:r>
              <a:rPr lang="pt-BR" dirty="0" smtClean="0"/>
              <a:t>Software </a:t>
            </a:r>
            <a:r>
              <a:rPr lang="pt-BR" dirty="0" err="1" smtClean="0"/>
              <a:t>constraint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size</a:t>
            </a:r>
            <a:r>
              <a:rPr lang="pt-BR" dirty="0" smtClean="0"/>
              <a:t> (100 </a:t>
            </a:r>
            <a:r>
              <a:rPr lang="pt-BR" dirty="0" err="1" smtClean="0"/>
              <a:t>microns</a:t>
            </a:r>
            <a:r>
              <a:rPr lang="pt-BR" dirty="0" smtClean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28" y="3273853"/>
            <a:ext cx="6439779" cy="32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6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Comparative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 smtClean="0"/>
              <a:t>LBNL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Stress </a:t>
            </a:r>
            <a:r>
              <a:rPr lang="pt-BR" dirty="0" err="1" smtClean="0"/>
              <a:t>concentrated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bump</a:t>
            </a:r>
            <a:r>
              <a:rPr lang="pt-BR" dirty="0" smtClean="0"/>
              <a:t> </a:t>
            </a:r>
            <a:r>
              <a:rPr lang="pt-BR" dirty="0" err="1" smtClean="0"/>
              <a:t>bonds</a:t>
            </a:r>
            <a:endParaRPr lang="pt-BR" dirty="0" smtClean="0"/>
          </a:p>
          <a:p>
            <a:r>
              <a:rPr lang="pt-BR" dirty="0" smtClean="0"/>
              <a:t>Magnitude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stresses</a:t>
            </a:r>
            <a:r>
              <a:rPr lang="pt-BR" dirty="0" smtClean="0"/>
              <a:t> still </a:t>
            </a:r>
            <a:r>
              <a:rPr lang="pt-BR" dirty="0" err="1" smtClean="0"/>
              <a:t>unclear</a:t>
            </a:r>
            <a:endParaRPr lang="pt-BR" dirty="0" smtClean="0"/>
          </a:p>
          <a:p>
            <a:r>
              <a:rPr lang="pt-BR" dirty="0" err="1" smtClean="0"/>
              <a:t>Semi-continuous</a:t>
            </a:r>
            <a:r>
              <a:rPr lang="pt-BR" dirty="0" smtClean="0"/>
              <a:t> stress profile </a:t>
            </a:r>
          </a:p>
          <a:p>
            <a:r>
              <a:rPr lang="pt-BR" dirty="0" err="1" smtClean="0"/>
              <a:t>Model</a:t>
            </a:r>
            <a:r>
              <a:rPr lang="pt-BR" dirty="0" smtClean="0"/>
              <a:t> – </a:t>
            </a:r>
            <a:r>
              <a:rPr lang="pt-BR" dirty="0" err="1" smtClean="0"/>
              <a:t>glue</a:t>
            </a:r>
            <a:r>
              <a:rPr lang="pt-BR" dirty="0" smtClean="0"/>
              <a:t> as a box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 smtClean="0"/>
              <a:t>Glasgow (Cunningham)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 smtClean="0"/>
              <a:t>Maximum</a:t>
            </a:r>
            <a:r>
              <a:rPr lang="pt-BR" dirty="0" smtClean="0"/>
              <a:t> stress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Silicon</a:t>
            </a:r>
            <a:r>
              <a:rPr lang="pt-BR" dirty="0" smtClean="0"/>
              <a:t> sensor</a:t>
            </a:r>
          </a:p>
          <a:p>
            <a:r>
              <a:rPr lang="pt-BR" dirty="0" smtClean="0"/>
              <a:t>Magnitudes </a:t>
            </a:r>
            <a:r>
              <a:rPr lang="pt-BR" dirty="0" err="1" smtClean="0"/>
              <a:t>calculated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estimated</a:t>
            </a:r>
            <a:endParaRPr lang="pt-BR" dirty="0" smtClean="0"/>
          </a:p>
          <a:p>
            <a:r>
              <a:rPr lang="pt-BR" dirty="0" err="1" smtClean="0"/>
              <a:t>One</a:t>
            </a:r>
            <a:r>
              <a:rPr lang="pt-BR" dirty="0" smtClean="0"/>
              <a:t> data point per </a:t>
            </a:r>
            <a:r>
              <a:rPr lang="pt-BR" dirty="0" err="1" smtClean="0"/>
              <a:t>layer</a:t>
            </a:r>
            <a:endParaRPr lang="pt-BR" dirty="0" smtClean="0"/>
          </a:p>
          <a:p>
            <a:r>
              <a:rPr lang="pt-BR" dirty="0" err="1" smtClean="0"/>
              <a:t>Model</a:t>
            </a:r>
            <a:r>
              <a:rPr lang="pt-BR" dirty="0" smtClean="0"/>
              <a:t> – </a:t>
            </a:r>
            <a:r>
              <a:rPr lang="pt-BR" dirty="0" err="1"/>
              <a:t>g</a:t>
            </a:r>
            <a:r>
              <a:rPr lang="pt-BR" dirty="0" err="1" smtClean="0"/>
              <a:t>lue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94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Conclusion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Despite</a:t>
            </a:r>
            <a:r>
              <a:rPr lang="pt-BR" dirty="0" smtClean="0"/>
              <a:t> </a:t>
            </a:r>
            <a:r>
              <a:rPr lang="pt-BR" dirty="0" err="1" smtClean="0"/>
              <a:t>uncertainties</a:t>
            </a:r>
            <a:r>
              <a:rPr lang="pt-BR" dirty="0" smtClean="0"/>
              <a:t>, major </a:t>
            </a:r>
            <a:r>
              <a:rPr lang="pt-BR" dirty="0" err="1" smtClean="0"/>
              <a:t>disagreement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concentrated</a:t>
            </a:r>
            <a:r>
              <a:rPr lang="pt-BR" dirty="0" smtClean="0"/>
              <a:t> stress</a:t>
            </a:r>
          </a:p>
          <a:p>
            <a:r>
              <a:rPr lang="pt-BR" dirty="0" err="1" smtClean="0"/>
              <a:t>Allowing</a:t>
            </a:r>
            <a:r>
              <a:rPr lang="pt-BR" dirty="0" smtClean="0"/>
              <a:t> </a:t>
            </a:r>
            <a:r>
              <a:rPr lang="pt-BR" dirty="0" err="1" smtClean="0"/>
              <a:t>room</a:t>
            </a:r>
            <a:r>
              <a:rPr lang="pt-BR" dirty="0" smtClean="0"/>
              <a:t> for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cited</a:t>
            </a:r>
            <a:r>
              <a:rPr lang="pt-BR" dirty="0" smtClean="0"/>
              <a:t> </a:t>
            </a:r>
            <a:r>
              <a:rPr lang="pt-BR" dirty="0" err="1" smtClean="0"/>
              <a:t>errors</a:t>
            </a:r>
            <a:r>
              <a:rPr lang="pt-BR" dirty="0" smtClean="0"/>
              <a:t>, </a:t>
            </a:r>
            <a:r>
              <a:rPr lang="pt-BR" dirty="0" err="1" smtClean="0"/>
              <a:t>results</a:t>
            </a:r>
            <a:r>
              <a:rPr lang="pt-BR" dirty="0" smtClean="0"/>
              <a:t> still diverge </a:t>
            </a:r>
            <a:r>
              <a:rPr lang="pt-BR" dirty="0" err="1" smtClean="0"/>
              <a:t>significantly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bump</a:t>
            </a:r>
            <a:r>
              <a:rPr lang="pt-BR" dirty="0" smtClean="0"/>
              <a:t> </a:t>
            </a:r>
            <a:r>
              <a:rPr lang="pt-BR" dirty="0" err="1" smtClean="0"/>
              <a:t>bonds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9477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Next </a:t>
            </a:r>
            <a:r>
              <a:rPr lang="pt-BR" dirty="0" err="1" smtClean="0"/>
              <a:t>steps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Finish</a:t>
            </a:r>
            <a:r>
              <a:rPr lang="pt-BR" dirty="0" smtClean="0"/>
              <a:t> data post-</a:t>
            </a:r>
            <a:r>
              <a:rPr lang="pt-BR" dirty="0" err="1" smtClean="0"/>
              <a:t>processing</a:t>
            </a:r>
            <a:endParaRPr lang="pt-BR" dirty="0"/>
          </a:p>
          <a:p>
            <a:r>
              <a:rPr lang="pt-BR" dirty="0" err="1" smtClean="0"/>
              <a:t>Contact</a:t>
            </a:r>
            <a:r>
              <a:rPr lang="pt-BR" dirty="0"/>
              <a:t> </a:t>
            </a:r>
            <a:r>
              <a:rPr lang="pt-BR" dirty="0" smtClean="0"/>
              <a:t>Glasgow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look for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disagreement</a:t>
            </a:r>
            <a:endParaRPr lang="pt-BR" dirty="0" smtClean="0"/>
          </a:p>
          <a:p>
            <a:r>
              <a:rPr lang="pt-BR" dirty="0" smtClean="0"/>
              <a:t>Refine </a:t>
            </a:r>
            <a:r>
              <a:rPr lang="pt-BR" dirty="0" err="1" smtClean="0"/>
              <a:t>model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move </a:t>
            </a:r>
            <a:r>
              <a:rPr lang="pt-BR" dirty="0" err="1" smtClean="0"/>
              <a:t>to</a:t>
            </a:r>
            <a:r>
              <a:rPr lang="pt-BR" dirty="0" smtClean="0"/>
              <a:t> single module</a:t>
            </a:r>
          </a:p>
          <a:p>
            <a:pPr lvl="1"/>
            <a:r>
              <a:rPr lang="pt-BR" dirty="0" err="1" smtClean="0"/>
              <a:t>Shape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bonds</a:t>
            </a:r>
            <a:endParaRPr lang="pt-BR" dirty="0" smtClean="0"/>
          </a:p>
          <a:p>
            <a:pPr lvl="1"/>
            <a:r>
              <a:rPr lang="pt-BR" dirty="0" smtClean="0"/>
              <a:t>PCB </a:t>
            </a:r>
            <a:r>
              <a:rPr lang="pt-BR" dirty="0" err="1" smtClean="0"/>
              <a:t>details</a:t>
            </a:r>
            <a:endParaRPr lang="pt-BR" dirty="0" smtClean="0"/>
          </a:p>
          <a:p>
            <a:pPr lvl="1"/>
            <a:r>
              <a:rPr lang="pt-BR" dirty="0" err="1" smtClean="0"/>
              <a:t>Heat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RD53</a:t>
            </a:r>
          </a:p>
          <a:p>
            <a:pPr lvl="1"/>
            <a:r>
              <a:rPr lang="pt-BR" dirty="0" err="1" smtClean="0"/>
              <a:t>Wire</a:t>
            </a:r>
            <a:r>
              <a:rPr lang="pt-BR" dirty="0" smtClean="0"/>
              <a:t> </a:t>
            </a:r>
            <a:r>
              <a:rPr lang="pt-BR" dirty="0" err="1" smtClean="0"/>
              <a:t>bonds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1339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Modules </a:t>
            </a:r>
            <a:r>
              <a:rPr lang="pt-BR" dirty="0" err="1" smtClean="0"/>
              <a:t>operate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 -60 C </a:t>
            </a:r>
            <a:r>
              <a:rPr lang="pt-BR" dirty="0" err="1" smtClean="0"/>
              <a:t>and</a:t>
            </a:r>
            <a:r>
              <a:rPr lang="pt-BR" dirty="0" smtClean="0"/>
              <a:t> RT</a:t>
            </a:r>
          </a:p>
          <a:p>
            <a:r>
              <a:rPr lang="en-NZ" dirty="0" smtClean="0"/>
              <a:t>Induced thermal stresses (thermal expansion, coupled components)</a:t>
            </a:r>
          </a:p>
          <a:p>
            <a:r>
              <a:rPr lang="en-NZ" dirty="0" smtClean="0"/>
              <a:t>Module’s resistance to the thermal cycle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42231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Methodology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Finite</a:t>
            </a:r>
            <a:r>
              <a:rPr lang="pt-BR" dirty="0" smtClean="0"/>
              <a:t> </a:t>
            </a:r>
            <a:r>
              <a:rPr lang="pt-BR" dirty="0" err="1" smtClean="0"/>
              <a:t>Element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r>
              <a:rPr lang="pt-BR" dirty="0" smtClean="0"/>
              <a:t> (</a:t>
            </a:r>
            <a:r>
              <a:rPr lang="pt-BR" dirty="0" err="1" smtClean="0"/>
              <a:t>FreeCAD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compared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UTS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materials</a:t>
            </a:r>
            <a:endParaRPr lang="pt-BR" dirty="0" smtClean="0"/>
          </a:p>
          <a:p>
            <a:r>
              <a:rPr lang="pt-BR" dirty="0" err="1" smtClean="0"/>
              <a:t>Checking</a:t>
            </a:r>
            <a:r>
              <a:rPr lang="pt-BR" dirty="0" smtClean="0"/>
              <a:t> </a:t>
            </a:r>
            <a:r>
              <a:rPr lang="pt-BR" dirty="0" err="1" smtClean="0"/>
              <a:t>references</a:t>
            </a:r>
            <a:r>
              <a:rPr lang="pt-BR" dirty="0" smtClean="0"/>
              <a:t> (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Glasgow’s</a:t>
            </a:r>
            <a:r>
              <a:rPr lang="pt-BR" dirty="0" smtClean="0"/>
              <a:t> </a:t>
            </a:r>
            <a:r>
              <a:rPr lang="pt-BR" dirty="0" err="1" smtClean="0"/>
              <a:t>simulation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63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The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#1:The Box </a:t>
            </a:r>
            <a:r>
              <a:rPr lang="pt-BR" dirty="0" err="1" smtClean="0"/>
              <a:t>Model</a:t>
            </a:r>
            <a:endParaRPr lang="pt-BR" dirty="0" smtClean="0"/>
          </a:p>
          <a:p>
            <a:pPr lvl="1"/>
            <a:r>
              <a:rPr lang="pt-BR" dirty="0" smtClean="0"/>
              <a:t>5 boxes</a:t>
            </a:r>
          </a:p>
          <a:p>
            <a:pPr lvl="1"/>
            <a:r>
              <a:rPr lang="pt-BR" dirty="0" smtClean="0"/>
              <a:t>Top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bottom</a:t>
            </a:r>
            <a:r>
              <a:rPr lang="pt-BR" dirty="0" smtClean="0"/>
              <a:t>: PCB </a:t>
            </a:r>
            <a:r>
              <a:rPr lang="pt-BR" dirty="0" err="1" smtClean="0"/>
              <a:t>flex</a:t>
            </a:r>
            <a:r>
              <a:rPr lang="pt-BR" dirty="0" smtClean="0"/>
              <a:t> (</a:t>
            </a:r>
            <a:r>
              <a:rPr lang="pt-BR" dirty="0" err="1" smtClean="0"/>
              <a:t>Copper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Kapton</a:t>
            </a:r>
            <a:r>
              <a:rPr lang="pt-BR" dirty="0" smtClean="0"/>
              <a:t>), </a:t>
            </a:r>
            <a:r>
              <a:rPr lang="pt-BR" dirty="0" err="1" smtClean="0"/>
              <a:t>glue</a:t>
            </a:r>
            <a:r>
              <a:rPr lang="pt-BR" dirty="0" smtClean="0"/>
              <a:t> (</a:t>
            </a:r>
            <a:r>
              <a:rPr lang="pt-BR" dirty="0" err="1" smtClean="0"/>
              <a:t>Araldite</a:t>
            </a:r>
            <a:r>
              <a:rPr lang="pt-BR" dirty="0" smtClean="0"/>
              <a:t>),sensor (</a:t>
            </a:r>
            <a:r>
              <a:rPr lang="pt-BR" dirty="0" err="1" smtClean="0"/>
              <a:t>Silicon</a:t>
            </a:r>
            <a:r>
              <a:rPr lang="pt-BR" dirty="0" smtClean="0"/>
              <a:t>), </a:t>
            </a:r>
            <a:r>
              <a:rPr lang="pt-BR" dirty="0" err="1" smtClean="0"/>
              <a:t>bump</a:t>
            </a:r>
            <a:r>
              <a:rPr lang="pt-BR" dirty="0" smtClean="0"/>
              <a:t> </a:t>
            </a:r>
            <a:r>
              <a:rPr lang="pt-BR" dirty="0" err="1" smtClean="0"/>
              <a:t>bonds</a:t>
            </a:r>
            <a:r>
              <a:rPr lang="pt-BR" dirty="0" smtClean="0"/>
              <a:t> (</a:t>
            </a:r>
            <a:r>
              <a:rPr lang="pt-BR" dirty="0" err="1" smtClean="0"/>
              <a:t>Aluminum</a:t>
            </a:r>
            <a:r>
              <a:rPr lang="pt-BR" dirty="0" smtClean="0"/>
              <a:t>) </a:t>
            </a:r>
            <a:r>
              <a:rPr lang="pt-BR" dirty="0" err="1" smtClean="0"/>
              <a:t>and</a:t>
            </a:r>
            <a:r>
              <a:rPr lang="pt-BR" dirty="0" smtClean="0"/>
              <a:t> RD53 chip (</a:t>
            </a:r>
            <a:r>
              <a:rPr lang="pt-BR" dirty="0" err="1"/>
              <a:t>S</a:t>
            </a:r>
            <a:r>
              <a:rPr lang="pt-BR" dirty="0" err="1" smtClean="0"/>
              <a:t>ilicon</a:t>
            </a:r>
            <a:r>
              <a:rPr lang="pt-BR" dirty="0" smtClean="0"/>
              <a:t>)</a:t>
            </a:r>
            <a:r>
              <a:rPr lang="en-NZ" dirty="0" smtClean="0"/>
              <a:t> </a:t>
            </a:r>
            <a:r>
              <a:rPr lang="pt-BR" dirty="0" smtClean="0"/>
              <a:t> </a:t>
            </a:r>
          </a:p>
          <a:p>
            <a:pPr marL="457200" lvl="1" indent="0">
              <a:buNone/>
            </a:pPr>
            <a:endParaRPr lang="en-NZ" dirty="0" smtClean="0"/>
          </a:p>
          <a:p>
            <a:pPr lvl="1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2" y="3636553"/>
            <a:ext cx="6471820" cy="26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5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The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Homogeneous</a:t>
            </a:r>
            <a:r>
              <a:rPr lang="pt-BR" dirty="0" smtClean="0"/>
              <a:t> </a:t>
            </a:r>
            <a:r>
              <a:rPr lang="pt-BR" dirty="0" err="1" smtClean="0"/>
              <a:t>materials</a:t>
            </a:r>
            <a:endParaRPr lang="pt-BR" dirty="0" smtClean="0"/>
          </a:p>
          <a:p>
            <a:r>
              <a:rPr lang="pt-BR" dirty="0" err="1" smtClean="0"/>
              <a:t>Ambient</a:t>
            </a:r>
            <a:r>
              <a:rPr lang="pt-BR" dirty="0" smtClean="0"/>
              <a:t> </a:t>
            </a:r>
            <a:r>
              <a:rPr lang="pt-BR" dirty="0" err="1" smtClean="0"/>
              <a:t>temperature</a:t>
            </a:r>
            <a:r>
              <a:rPr lang="pt-BR" dirty="0" smtClean="0"/>
              <a:t> </a:t>
            </a:r>
            <a:r>
              <a:rPr lang="pt-BR" dirty="0" err="1" smtClean="0"/>
              <a:t>going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20 C </a:t>
            </a:r>
            <a:r>
              <a:rPr lang="pt-BR" dirty="0" err="1" smtClean="0"/>
              <a:t>to</a:t>
            </a:r>
            <a:r>
              <a:rPr lang="pt-BR" dirty="0" smtClean="0"/>
              <a:t> -60 C</a:t>
            </a:r>
          </a:p>
          <a:p>
            <a:r>
              <a:rPr lang="pt-BR" dirty="0" err="1" smtClean="0"/>
              <a:t>Mechanical</a:t>
            </a:r>
            <a:r>
              <a:rPr lang="pt-BR" dirty="0" smtClean="0"/>
              <a:t> </a:t>
            </a:r>
            <a:r>
              <a:rPr lang="pt-BR" dirty="0" err="1" smtClean="0"/>
              <a:t>constraint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RD53’s </a:t>
            </a:r>
            <a:r>
              <a:rPr lang="pt-BR" dirty="0" err="1" smtClean="0"/>
              <a:t>bottom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relevant</a:t>
            </a:r>
            <a:r>
              <a:rPr lang="pt-BR" dirty="0" smtClean="0"/>
              <a:t> </a:t>
            </a:r>
            <a:r>
              <a:rPr lang="pt-BR" dirty="0" err="1" smtClean="0"/>
              <a:t>dimensions</a:t>
            </a:r>
            <a:r>
              <a:rPr lang="pt-BR" dirty="0" smtClean="0"/>
              <a:t> </a:t>
            </a:r>
            <a:r>
              <a:rPr lang="pt-BR" dirty="0" err="1" smtClean="0"/>
              <a:t>taken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mechanical</a:t>
            </a:r>
            <a:r>
              <a:rPr lang="pt-BR" dirty="0" smtClean="0"/>
              <a:t> design sketches</a:t>
            </a:r>
          </a:p>
          <a:p>
            <a:r>
              <a:rPr lang="pt-BR" dirty="0" err="1" smtClean="0"/>
              <a:t>Heat</a:t>
            </a:r>
            <a:r>
              <a:rPr lang="pt-BR" dirty="0" smtClean="0"/>
              <a:t> </a:t>
            </a:r>
            <a:r>
              <a:rPr lang="pt-BR" dirty="0" err="1" smtClean="0"/>
              <a:t>flow</a:t>
            </a:r>
            <a:r>
              <a:rPr lang="pt-BR" dirty="0" smtClean="0"/>
              <a:t> </a:t>
            </a:r>
            <a:r>
              <a:rPr lang="pt-BR" dirty="0" err="1" smtClean="0"/>
              <a:t>allowed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taken</a:t>
            </a:r>
            <a:r>
              <a:rPr lang="pt-BR" dirty="0" smtClean="0"/>
              <a:t> </a:t>
            </a:r>
            <a:r>
              <a:rPr lang="pt-BR" dirty="0" err="1" smtClean="0"/>
              <a:t>into</a:t>
            </a:r>
            <a:r>
              <a:rPr lang="pt-BR" dirty="0" smtClean="0"/>
              <a:t> </a:t>
            </a:r>
            <a:r>
              <a:rPr lang="pt-BR" dirty="0" err="1" smtClean="0"/>
              <a:t>account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674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General </a:t>
            </a:r>
            <a:r>
              <a:rPr lang="pt-BR" dirty="0" err="1" smtClean="0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Strain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left</a:t>
            </a:r>
            <a:r>
              <a:rPr lang="pt-BR" dirty="0" smtClean="0"/>
              <a:t>, </a:t>
            </a:r>
            <a:r>
              <a:rPr lang="pt-BR" dirty="0" err="1" smtClean="0"/>
              <a:t>maximum</a:t>
            </a:r>
            <a:r>
              <a:rPr lang="pt-BR" dirty="0" smtClean="0"/>
              <a:t> stress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right</a:t>
            </a:r>
            <a:endParaRPr lang="pt-BR" dirty="0" smtClean="0"/>
          </a:p>
          <a:p>
            <a:r>
              <a:rPr lang="pt-BR" dirty="0" smtClean="0"/>
              <a:t>Magnitudes – </a:t>
            </a:r>
            <a:r>
              <a:rPr lang="pt-BR" dirty="0" err="1" smtClean="0"/>
              <a:t>see</a:t>
            </a:r>
            <a:r>
              <a:rPr lang="pt-BR" dirty="0" smtClean="0"/>
              <a:t> </a:t>
            </a:r>
            <a:r>
              <a:rPr lang="pt-BR" dirty="0" err="1" smtClean="0"/>
              <a:t>next</a:t>
            </a:r>
            <a:r>
              <a:rPr lang="pt-BR" dirty="0" smtClean="0"/>
              <a:t> slides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85" y="3253301"/>
            <a:ext cx="3564964" cy="24871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53301"/>
            <a:ext cx="3798289" cy="24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5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Qualitative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Soft </a:t>
            </a:r>
            <a:r>
              <a:rPr lang="pt-BR" dirty="0" err="1" smtClean="0"/>
              <a:t>glue</a:t>
            </a:r>
            <a:r>
              <a:rPr lang="pt-BR" dirty="0" smtClean="0"/>
              <a:t> </a:t>
            </a:r>
            <a:r>
              <a:rPr lang="pt-BR" dirty="0" err="1" smtClean="0"/>
              <a:t>expands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most</a:t>
            </a:r>
            <a:r>
              <a:rPr lang="pt-BR" dirty="0" smtClean="0"/>
              <a:t>, </a:t>
            </a:r>
            <a:r>
              <a:rPr lang="pt-BR" dirty="0" err="1" smtClean="0"/>
              <a:t>absorbing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forces </a:t>
            </a:r>
            <a:r>
              <a:rPr lang="pt-BR" dirty="0" err="1" smtClean="0"/>
              <a:t>between</a:t>
            </a:r>
            <a:r>
              <a:rPr lang="pt-BR" dirty="0" smtClean="0"/>
              <a:t> sensor </a:t>
            </a:r>
            <a:r>
              <a:rPr lang="pt-BR" dirty="0" err="1" smtClean="0"/>
              <a:t>and</a:t>
            </a:r>
            <a:r>
              <a:rPr lang="pt-BR" dirty="0" smtClean="0"/>
              <a:t> PCB</a:t>
            </a:r>
          </a:p>
          <a:p>
            <a:r>
              <a:rPr lang="pt-BR" dirty="0" smtClean="0"/>
              <a:t>Stress </a:t>
            </a:r>
            <a:r>
              <a:rPr lang="pt-BR" dirty="0" err="1" smtClean="0"/>
              <a:t>concentrated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bump</a:t>
            </a:r>
            <a:r>
              <a:rPr lang="pt-BR" dirty="0" smtClean="0"/>
              <a:t> </a:t>
            </a:r>
            <a:r>
              <a:rPr lang="pt-BR" dirty="0" err="1" smtClean="0"/>
              <a:t>bonds</a:t>
            </a:r>
            <a:r>
              <a:rPr lang="pt-BR" dirty="0" smtClean="0"/>
              <a:t> (</a:t>
            </a:r>
            <a:r>
              <a:rPr lang="pt-BR" dirty="0" err="1" smtClean="0"/>
              <a:t>low</a:t>
            </a:r>
            <a:r>
              <a:rPr lang="pt-BR" dirty="0" smtClean="0"/>
              <a:t> UTS)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43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Quantitative</a:t>
            </a:r>
            <a:r>
              <a:rPr lang="pt-BR" dirty="0" smtClean="0"/>
              <a:t> </a:t>
            </a:r>
            <a:r>
              <a:rPr lang="pt-BR" dirty="0" err="1" smtClean="0"/>
              <a:t>challenges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Limited</a:t>
            </a:r>
            <a:r>
              <a:rPr lang="pt-BR" dirty="0" smtClean="0"/>
              <a:t> post-</a:t>
            </a:r>
            <a:r>
              <a:rPr lang="pt-BR" dirty="0" err="1" smtClean="0"/>
              <a:t>processing</a:t>
            </a:r>
            <a:r>
              <a:rPr lang="pt-BR" dirty="0" smtClean="0"/>
              <a:t> </a:t>
            </a:r>
            <a:r>
              <a:rPr lang="pt-BR" dirty="0" err="1" smtClean="0"/>
              <a:t>options</a:t>
            </a:r>
            <a:endParaRPr lang="pt-BR" dirty="0" smtClean="0"/>
          </a:p>
          <a:p>
            <a:r>
              <a:rPr lang="pt-BR" dirty="0" err="1" smtClean="0"/>
              <a:t>Huge</a:t>
            </a:r>
            <a:r>
              <a:rPr lang="pt-BR" dirty="0" smtClean="0"/>
              <a:t> </a:t>
            </a:r>
            <a:r>
              <a:rPr lang="pt-BR" dirty="0" err="1" smtClean="0"/>
              <a:t>variation</a:t>
            </a:r>
            <a:r>
              <a:rPr lang="pt-BR" dirty="0" smtClean="0"/>
              <a:t> </a:t>
            </a:r>
            <a:r>
              <a:rPr lang="pt-BR" dirty="0" err="1" smtClean="0"/>
              <a:t>within</a:t>
            </a:r>
            <a:r>
              <a:rPr lang="pt-BR" dirty="0" smtClean="0"/>
              <a:t> </a:t>
            </a:r>
            <a:r>
              <a:rPr lang="pt-BR" dirty="0" err="1" smtClean="0"/>
              <a:t>each</a:t>
            </a:r>
            <a:r>
              <a:rPr lang="pt-BR" dirty="0" smtClean="0"/>
              <a:t> </a:t>
            </a:r>
            <a:r>
              <a:rPr lang="pt-BR" dirty="0" err="1" smtClean="0"/>
              <a:t>layer</a:t>
            </a:r>
            <a:r>
              <a:rPr lang="pt-BR" dirty="0" smtClean="0"/>
              <a:t>, </a:t>
            </a:r>
            <a:r>
              <a:rPr lang="pt-BR" dirty="0" err="1" smtClean="0"/>
              <a:t>even</a:t>
            </a:r>
            <a:r>
              <a:rPr lang="pt-BR" dirty="0" smtClean="0"/>
              <a:t> for high </a:t>
            </a:r>
            <a:r>
              <a:rPr lang="pt-BR" dirty="0" err="1" smtClean="0"/>
              <a:t>element</a:t>
            </a:r>
            <a:r>
              <a:rPr lang="pt-BR" dirty="0" smtClean="0"/>
              <a:t> </a:t>
            </a:r>
            <a:r>
              <a:rPr lang="pt-BR" dirty="0" err="1" smtClean="0"/>
              <a:t>density</a:t>
            </a:r>
            <a:endParaRPr lang="pt-BR" dirty="0" smtClean="0"/>
          </a:p>
          <a:p>
            <a:r>
              <a:rPr lang="pt-BR" dirty="0" smtClean="0"/>
              <a:t>0.5 mm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left</a:t>
            </a:r>
            <a:r>
              <a:rPr lang="pt-BR" dirty="0" smtClean="0"/>
              <a:t>, 0.3 mm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right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12501"/>
            <a:ext cx="4311403" cy="309265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47" y="3416628"/>
            <a:ext cx="4099449" cy="308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9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Quantitative</a:t>
            </a:r>
            <a:r>
              <a:rPr lang="pt-BR" dirty="0" smtClean="0"/>
              <a:t> </a:t>
            </a:r>
            <a:r>
              <a:rPr lang="pt-BR" dirty="0" err="1" smtClean="0"/>
              <a:t>challenges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Maximum</a:t>
            </a:r>
            <a:r>
              <a:rPr lang="pt-BR" dirty="0" smtClean="0"/>
              <a:t> </a:t>
            </a:r>
            <a:r>
              <a:rPr lang="pt-BR" dirty="0" err="1" smtClean="0"/>
              <a:t>stresses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too high </a:t>
            </a:r>
            <a:r>
              <a:rPr lang="pt-BR" dirty="0" err="1" smtClean="0"/>
              <a:t>due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deviations</a:t>
            </a:r>
            <a:endParaRPr lang="pt-BR" dirty="0" smtClean="0"/>
          </a:p>
          <a:p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symmetric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origin</a:t>
            </a:r>
            <a:r>
              <a:rPr lang="pt-BR" dirty="0" smtClean="0"/>
              <a:t> as </a:t>
            </a:r>
            <a:r>
              <a:rPr lang="pt-BR" dirty="0" err="1" smtClean="0"/>
              <a:t>expected</a:t>
            </a:r>
            <a:endParaRPr lang="pt-BR" dirty="0" smtClean="0"/>
          </a:p>
          <a:p>
            <a:r>
              <a:rPr lang="pt-BR" dirty="0" err="1" smtClean="0"/>
              <a:t>Better</a:t>
            </a:r>
            <a:r>
              <a:rPr lang="pt-BR" dirty="0" smtClean="0"/>
              <a:t> post-</a:t>
            </a:r>
            <a:r>
              <a:rPr lang="pt-BR" dirty="0" err="1" smtClean="0"/>
              <a:t>processing</a:t>
            </a:r>
            <a:r>
              <a:rPr lang="pt-BR" dirty="0" smtClean="0"/>
              <a:t> </a:t>
            </a:r>
            <a:r>
              <a:rPr lang="pt-BR" dirty="0" err="1" smtClean="0"/>
              <a:t>needed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6001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328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Facetado</vt:lpstr>
      <vt:lpstr>Project ATLAS  A thermomechanical analysis</vt:lpstr>
      <vt:lpstr>Introduction</vt:lpstr>
      <vt:lpstr>Methodology</vt:lpstr>
      <vt:lpstr>The Model</vt:lpstr>
      <vt:lpstr>The Model</vt:lpstr>
      <vt:lpstr>General results</vt:lpstr>
      <vt:lpstr>Qualitative</vt:lpstr>
      <vt:lpstr>Quantitative challenges</vt:lpstr>
      <vt:lpstr>Quantitative challenges</vt:lpstr>
      <vt:lpstr>Stress profile</vt:lpstr>
      <vt:lpstr>Comparative analysis</vt:lpstr>
      <vt:lpstr>Conclusion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ATLAS  A thermomechanical analysis</dc:title>
  <dc:creator>Leo</dc:creator>
  <cp:lastModifiedBy>Leo</cp:lastModifiedBy>
  <cp:revision>19</cp:revision>
  <dcterms:created xsi:type="dcterms:W3CDTF">2019-03-29T17:32:41Z</dcterms:created>
  <dcterms:modified xsi:type="dcterms:W3CDTF">2019-03-29T18:42:23Z</dcterms:modified>
</cp:coreProperties>
</file>