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2.png" ContentType="image/png"/>
  <Override PartName="/ppt/media/image10.png" ContentType="image/png"/>
  <Override PartName="/ppt/media/image8.png" ContentType="image/png"/>
  <Override PartName="/ppt/media/image9.png" ContentType="image/png"/>
  <Override PartName="/ppt/media/image7.jpeg" ContentType="image/jpeg"/>
  <Override PartName="/ppt/media/image2.png" ContentType="image/png"/>
  <Override PartName="/ppt/media/image1.png" ContentType="image/png"/>
  <Override PartName="/ppt/media/image1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p>
            <a:pPr algn="r"/>
            <a:fld id="{3B251C35-D8E5-41E0-A534-22D09077277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latin typeface="Arial"/>
              </a:rPr>
              <a:t>This is all created by executing a single command</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All of this runs on one computer, but it is designed such that each blue box can become a physical cart – or an independent computer.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Each python program (called bumper_car_controller.py) loads its own copy of the trained model used for classification</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Each instance of bumper_car_controller.py makes decisions independently and only for the cart that it is attached to.</a:t>
            </a:r>
            <a:endParaRPr b="0" lang="en-US" sz="2000" spc="-1" strike="noStrike">
              <a:latin typeface="Arial"/>
            </a:endParaRPr>
          </a:p>
          <a:p>
            <a:pPr lvl="1" marL="628560" indent="-171000">
              <a:lnSpc>
                <a:spcPct val="100000"/>
              </a:lnSpc>
              <a:buClr>
                <a:srgbClr val="000000"/>
              </a:buClr>
              <a:buFont typeface="Arial"/>
              <a:buChar char="•"/>
            </a:pPr>
            <a:r>
              <a:rPr b="0" lang="en-US" sz="2000" spc="-1" strike="noStrike">
                <a:latin typeface="Arial"/>
              </a:rPr>
              <a:t>This allows us to extend the functionality in the future</a:t>
            </a:r>
            <a:endParaRPr b="0" lang="en-US" sz="2000" spc="-1" strike="noStrike">
              <a:latin typeface="Arial"/>
            </a:endParaRPr>
          </a:p>
          <a:p>
            <a:pPr lvl="2" marL="1085760" indent="-171000">
              <a:lnSpc>
                <a:spcPct val="100000"/>
              </a:lnSpc>
              <a:buClr>
                <a:srgbClr val="000000"/>
              </a:buClr>
              <a:buFont typeface="Arial"/>
              <a:buChar char="•"/>
            </a:pPr>
            <a:r>
              <a:rPr b="0" lang="en-US" sz="2000" spc="-1" strike="noStrike">
                <a:latin typeface="Arial"/>
              </a:rPr>
              <a:t>Each cart can be instructed to load a different model</a:t>
            </a:r>
            <a:endParaRPr b="0" lang="en-US" sz="2000" spc="-1" strike="noStrike">
              <a:latin typeface="Arial"/>
            </a:endParaRPr>
          </a:p>
          <a:p>
            <a:pPr lvl="2" marL="1085760" indent="-171000">
              <a:lnSpc>
                <a:spcPct val="100000"/>
              </a:lnSpc>
              <a:buClr>
                <a:srgbClr val="000000"/>
              </a:buClr>
              <a:buFont typeface="Arial"/>
              <a:buChar char="•"/>
            </a:pPr>
            <a:r>
              <a:rPr b="0" lang="en-US" sz="2000" spc="-1" strike="noStrike">
                <a:latin typeface="Arial"/>
              </a:rPr>
              <a:t>Each cart can be instructed to run a different decision-making algorithm</a:t>
            </a:r>
            <a:endParaRPr b="0" lang="en-US" sz="2000" spc="-1" strike="noStrike">
              <a:latin typeface="Arial"/>
            </a:endParaRPr>
          </a:p>
          <a:p>
            <a:pPr lvl="1" marL="628560" indent="-171000">
              <a:lnSpc>
                <a:spcPct val="100000"/>
              </a:lnSpc>
              <a:buClr>
                <a:srgbClr val="000000"/>
              </a:buClr>
              <a:buFont typeface="Arial"/>
              <a:buChar char="•"/>
            </a:pPr>
            <a:r>
              <a:rPr b="0" lang="en-US" sz="2000" spc="-1" strike="noStrike">
                <a:latin typeface="Arial"/>
              </a:rPr>
              <a:t>We can test different options by running them against each other</a:t>
            </a:r>
            <a:endParaRPr b="0" lang="en-US" sz="2000" spc="-1" strike="noStrike">
              <a:latin typeface="Arial"/>
            </a:endParaRPr>
          </a:p>
        </p:txBody>
      </p:sp>
      <p:sp>
        <p:nvSpPr>
          <p:cNvPr id="175" name="TextShape 3"/>
          <p:cNvSpPr txBox="1"/>
          <p:nvPr/>
        </p:nvSpPr>
        <p:spPr>
          <a:xfrm>
            <a:off x="3884760" y="8685360"/>
            <a:ext cx="2971440" cy="458280"/>
          </a:xfrm>
          <a:prstGeom prst="rect">
            <a:avLst/>
          </a:prstGeom>
          <a:noFill/>
          <a:ln>
            <a:noFill/>
          </a:ln>
        </p:spPr>
        <p:txBody>
          <a:bodyPr anchor="b"/>
          <a:p>
            <a:pPr algn="r">
              <a:lnSpc>
                <a:spcPct val="100000"/>
              </a:lnSpc>
            </a:pPr>
            <a:fld id="{EF2DFF33-04B0-40A5-AEFA-E722CD60440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This approach follows the recommended style for launching multiple entities using ROS2.  First, we create an empty world, place the arena inside of it, create each cart, and then launch the python controller for it.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There are tradeoffs involved with using the approach.  It is technically possible to issue commands to Gazebo via ROS2 that can set an exact placement of the sun (our light source) as well as intensity and color balance.  Unfortunately, I never figured this part out and I believe that this caused our trained model to have a reduced accuracy level.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opposite approach is to create a Gazebo world file.  This makes the placement of entities in Gazebo simple with plenty of configuration ability.  Unfortunately, that configuration ability didn’t extend to reusing our cart model code while maintaining unique ROS2 namespaces.  It appears that in ROS1 this was possible.  Based on documentation, a future version of ROS2 may restore this.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Additionally, the python controller code can’t be launched automatically via a Gazebo world file.  What you would have to do is create a custom gazebo plugin.  This is possible but not anywhere near as easy as writing a plain vanilla python program that includes rclpy (the ROS2 interface).  To make matters worse, that custom plugin would be useless if you wanted to transfer to a physical bumper car.</a:t>
            </a:r>
            <a:endParaRPr b="0" lang="en-US" sz="2000" spc="-1" strike="noStrike">
              <a:latin typeface="Arial"/>
            </a:endParaRPr>
          </a:p>
        </p:txBody>
      </p:sp>
      <p:sp>
        <p:nvSpPr>
          <p:cNvPr id="178" name="TextShape 3"/>
          <p:cNvSpPr txBox="1"/>
          <p:nvPr/>
        </p:nvSpPr>
        <p:spPr>
          <a:xfrm>
            <a:off x="3884760" y="8685360"/>
            <a:ext cx="2971440" cy="458280"/>
          </a:xfrm>
          <a:prstGeom prst="rect">
            <a:avLst/>
          </a:prstGeom>
          <a:noFill/>
          <a:ln>
            <a:noFill/>
          </a:ln>
        </p:spPr>
        <p:txBody>
          <a:bodyPr anchor="b"/>
          <a:p>
            <a:pPr algn="r">
              <a:lnSpc>
                <a:spcPct val="100000"/>
              </a:lnSpc>
            </a:pPr>
            <a:fld id="{C6CA86FE-5E6E-47EF-AF86-3B71A9A9E1B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p:spPr>
      </p:sp>
      <p:sp>
        <p:nvSpPr>
          <p:cNvPr id="18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This is our controlling “state machine” for our bumper car controller.  Each instance of the controller subscribes to a ROS2 notification channel.  This means that every cart receives all messages at approximately the same time.  The ideal situation is to tell the cars to prepare themselves by preloading their model, but if not they will load it when we tell the cars to start playing their game.  They will stop playing when they are told that the game is over.  We can start and stop games as many times as we wish, but when we are done we need to tell the controller software to shut down.  Quitting gazebo without telling the controllers to shutdown will cause them to become zombie processes that must be cleaned up using the unix kill command.  Letting AI bots battle each other and then killing zombies – who ever said school wasn’t fun???</a:t>
            </a:r>
            <a:endParaRPr b="0" lang="en-US" sz="2000" spc="-1" strike="noStrike">
              <a:latin typeface="Arial"/>
            </a:endParaRPr>
          </a:p>
        </p:txBody>
      </p:sp>
      <p:sp>
        <p:nvSpPr>
          <p:cNvPr id="181" name="TextShape 3"/>
          <p:cNvSpPr txBox="1"/>
          <p:nvPr/>
        </p:nvSpPr>
        <p:spPr>
          <a:xfrm>
            <a:off x="3884760" y="8685360"/>
            <a:ext cx="2971440" cy="458280"/>
          </a:xfrm>
          <a:prstGeom prst="rect">
            <a:avLst/>
          </a:prstGeom>
          <a:noFill/>
          <a:ln>
            <a:noFill/>
          </a:ln>
        </p:spPr>
        <p:txBody>
          <a:bodyPr anchor="b"/>
          <a:p>
            <a:pPr algn="r">
              <a:lnSpc>
                <a:spcPct val="100000"/>
              </a:lnSpc>
            </a:pPr>
            <a:fld id="{C0CEF5DF-EEC7-4FE3-BC30-D7210EEA66A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p:spPr>
      </p:sp>
      <p:sp>
        <p:nvSpPr>
          <p:cNvPr id="18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Each camera is constantly publishing frames of video over ROS2.  Our controller has subscribed to received them.  We are only storing the most recent frame for each of the cameras and only doing our processing when a frontal frame arrives.  In the future, this will be more performant and we will be processing upon receiving any frame from any camera.  Notice that we are using the ROS-to-OpenCV bridge library to convert the frames.</a:t>
            </a:r>
            <a:endParaRPr b="0" lang="en-US" sz="2000" spc="-1" strike="noStrike">
              <a:latin typeface="Arial"/>
            </a:endParaRPr>
          </a:p>
        </p:txBody>
      </p:sp>
      <p:sp>
        <p:nvSpPr>
          <p:cNvPr id="184" name="TextShape 3"/>
          <p:cNvSpPr txBox="1"/>
          <p:nvPr/>
        </p:nvSpPr>
        <p:spPr>
          <a:xfrm>
            <a:off x="3884760" y="8685360"/>
            <a:ext cx="2971440" cy="458280"/>
          </a:xfrm>
          <a:prstGeom prst="rect">
            <a:avLst/>
          </a:prstGeom>
          <a:noFill/>
          <a:ln>
            <a:noFill/>
          </a:ln>
        </p:spPr>
        <p:txBody>
          <a:bodyPr anchor="b"/>
          <a:p>
            <a:pPr algn="r">
              <a:lnSpc>
                <a:spcPct val="100000"/>
              </a:lnSpc>
            </a:pPr>
            <a:fld id="{4EE11096-863C-4F3F-8BCC-D36D9873186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6040" cy="3085920"/>
          </a:xfrm>
          <a:prstGeom prst="rect">
            <a:avLst/>
          </a:prstGeom>
        </p:spPr>
      </p:sp>
      <p:sp>
        <p:nvSpPr>
          <p:cNvPr id="18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US" sz="2000" spc="-1" strike="noStrike">
                <a:latin typeface="Arial"/>
              </a:rPr>
              <a:t>This is our very rudimentary decision-making algorithm.  For performance reasons we are only handling a random subset of the frames for performance reasons.  As performance increases, we can raise the probability that we will act on a frame slowly until it reaches 1.  Our trained model is used to determine if it is safe to move left, right and forward and once we know this we choose the direction of travel based on a priority system.  If nothing is safe, the car will attempt to go backwards to safety but not in a straight line.  In the future, we will make this far more robust and also allow for different model and algorithm choices.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Our experience showed that cars frequently backed themselves up into the wall.  As I mentioned before, I think the lighting difference impacts the model accuracy.  We can also limit the distance each camera can see, which would cut down on the number of obstacles and cars that a car would see.  This comes at the cost of being less and less like a real-world scenario however.  We probably need a larger arena and a more complicated model that considers the distance to obstacles and cars.</a:t>
            </a:r>
            <a:endParaRPr b="0" lang="en-US" sz="2000" spc="-1" strike="noStrike">
              <a:latin typeface="Arial"/>
            </a:endParaRPr>
          </a:p>
        </p:txBody>
      </p:sp>
      <p:sp>
        <p:nvSpPr>
          <p:cNvPr id="187" name="TextShape 3"/>
          <p:cNvSpPr txBox="1"/>
          <p:nvPr/>
        </p:nvSpPr>
        <p:spPr>
          <a:xfrm>
            <a:off x="3884760" y="8685360"/>
            <a:ext cx="2971440" cy="458280"/>
          </a:xfrm>
          <a:prstGeom prst="rect">
            <a:avLst/>
          </a:prstGeom>
          <a:noFill/>
          <a:ln>
            <a:noFill/>
          </a:ln>
        </p:spPr>
        <p:txBody>
          <a:bodyPr anchor="b"/>
          <a:p>
            <a:pPr algn="r">
              <a:lnSpc>
                <a:spcPct val="100000"/>
              </a:lnSpc>
            </a:pPr>
            <a:fld id="{347C8D9F-487C-4E0D-8A47-D53DB5343C02}"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7360" y="182520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736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164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592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736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164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592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7360" y="1825200"/>
            <a:ext cx="1051236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7360" y="1825200"/>
            <a:ext cx="1051236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7360" y="364680"/>
            <a:ext cx="1051236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7360" y="1825200"/>
            <a:ext cx="1051236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7360" y="182520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736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164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592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736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164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592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7360" y="1825200"/>
            <a:ext cx="1051236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837360" y="1825200"/>
            <a:ext cx="1051236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7360" y="1825200"/>
            <a:ext cx="1051236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7360" y="364680"/>
            <a:ext cx="1051236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837360" y="182520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83736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164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5920" y="182520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736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164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5920" y="4097880"/>
            <a:ext cx="338472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7360" y="364680"/>
            <a:ext cx="1051236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440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736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7360" y="1825200"/>
            <a:ext cx="513000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4400" y="409788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7360" y="364680"/>
            <a:ext cx="1051236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736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4400" y="1825200"/>
            <a:ext cx="51300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7360" y="4097880"/>
            <a:ext cx="1051236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160" y="1122120"/>
            <a:ext cx="914148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7360" y="6356160"/>
            <a:ext cx="2742480" cy="364680"/>
          </a:xfrm>
          <a:prstGeom prst="rect">
            <a:avLst/>
          </a:prstGeom>
        </p:spPr>
        <p:txBody>
          <a:bodyPr anchor="ctr"/>
          <a:p>
            <a:pPr>
              <a:lnSpc>
                <a:spcPct val="100000"/>
              </a:lnSpc>
            </a:pPr>
            <a:fld id="{605BF6C6-2478-4681-A8E2-81135FD4A853}" type="datetime">
              <a:rPr b="0" lang="en-US" sz="1200" spc="-1" strike="noStrike">
                <a:solidFill>
                  <a:srgbClr val="8b8b8b"/>
                </a:solidFill>
                <a:latin typeface="Calibri"/>
              </a:rPr>
              <a:t>5/10/21</a:t>
            </a:fld>
            <a:endParaRPr b="0" lang="en-US" sz="1200" spc="-1" strike="noStrike">
              <a:latin typeface="Times New Roman"/>
            </a:endParaRPr>
          </a:p>
        </p:txBody>
      </p:sp>
      <p:sp>
        <p:nvSpPr>
          <p:cNvPr id="2" name="PlaceHolder 3"/>
          <p:cNvSpPr>
            <a:spLocks noGrp="1"/>
          </p:cNvSpPr>
          <p:nvPr>
            <p:ph type="ftr"/>
          </p:nvPr>
        </p:nvSpPr>
        <p:spPr>
          <a:xfrm>
            <a:off x="4037040" y="6356160"/>
            <a:ext cx="411336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07600" y="6356160"/>
            <a:ext cx="2742480" cy="364680"/>
          </a:xfrm>
          <a:prstGeom prst="rect">
            <a:avLst/>
          </a:prstGeom>
        </p:spPr>
        <p:txBody>
          <a:bodyPr anchor="ctr"/>
          <a:p>
            <a:pPr algn="r">
              <a:lnSpc>
                <a:spcPct val="100000"/>
              </a:lnSpc>
            </a:pPr>
            <a:fld id="{F19C8F6C-6B31-474A-917E-3A896C43D68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120" y="1604160"/>
            <a:ext cx="10969200" cy="39772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2800" spc="-1" strike="noStrike">
                <a:solidFill>
                  <a:srgbClr val="000000"/>
                </a:solidFill>
                <a:latin typeface="Calibri"/>
              </a:rPr>
              <a:t>Click to edit the outline </a:t>
            </a:r>
            <a:r>
              <a:rPr b="0" lang="en-US" sz="2800" spc="-1" strike="noStrike">
                <a:solidFill>
                  <a:srgbClr val="000000"/>
                </a:solidFill>
                <a:latin typeface="Calibri"/>
              </a:rPr>
              <a:t>text format</a:t>
            </a:r>
            <a:endParaRPr b="0" lang="en-US" sz="2800" spc="-1" strike="noStrike">
              <a:solidFill>
                <a:srgbClr val="000000"/>
              </a:solidFill>
              <a:latin typeface="Calibri"/>
            </a:endParaRPr>
          </a:p>
          <a:p>
            <a:pPr lvl="1" marL="864000" indent="-324000">
              <a:spcBef>
                <a:spcPts val="1131"/>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48"/>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4"/>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1"/>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1"/>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1"/>
              </a:spcBef>
              <a:buClr>
                <a:srgbClr val="000000"/>
              </a:buClr>
              <a:buSzPct val="45000"/>
              <a:buFont typeface="Wingdings" charset="2"/>
              <a:buChar char=""/>
            </a:pPr>
            <a:r>
              <a:rPr b="0" lang="en-US" sz="2000" spc="-1" strike="noStrike">
                <a:solidFill>
                  <a:srgbClr val="000000"/>
                </a:solidFill>
                <a:latin typeface="Calibri"/>
              </a:rPr>
              <a:t>Seventh Outline </a:t>
            </a:r>
            <a:r>
              <a:rPr b="0" lang="en-US" sz="2000" spc="-1" strike="noStrike">
                <a:solidFill>
                  <a:srgbClr val="000000"/>
                </a:solidFill>
                <a:latin typeface="Calibri"/>
              </a:rPr>
              <a:t>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7360" y="364680"/>
            <a:ext cx="1051236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7360" y="1825200"/>
            <a:ext cx="1051236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7360" y="6356160"/>
            <a:ext cx="2742480" cy="364680"/>
          </a:xfrm>
          <a:prstGeom prst="rect">
            <a:avLst/>
          </a:prstGeom>
        </p:spPr>
        <p:txBody>
          <a:bodyPr anchor="ctr"/>
          <a:p>
            <a:pPr>
              <a:lnSpc>
                <a:spcPct val="100000"/>
              </a:lnSpc>
            </a:pPr>
            <a:fld id="{8C431FDB-0B56-4771-A819-C71F4BE75624}" type="datetime">
              <a:rPr b="0" lang="en-US" sz="1200" spc="-1" strike="noStrike">
                <a:solidFill>
                  <a:srgbClr val="8b8b8b"/>
                </a:solidFill>
                <a:latin typeface="Calibri"/>
              </a:rPr>
              <a:t>5/10/21</a:t>
            </a:fld>
            <a:endParaRPr b="0" lang="en-US" sz="1200" spc="-1" strike="noStrike">
              <a:latin typeface="Times New Roman"/>
            </a:endParaRPr>
          </a:p>
        </p:txBody>
      </p:sp>
      <p:sp>
        <p:nvSpPr>
          <p:cNvPr id="44" name="PlaceHolder 4"/>
          <p:cNvSpPr>
            <a:spLocks noGrp="1"/>
          </p:cNvSpPr>
          <p:nvPr>
            <p:ph type="ftr"/>
          </p:nvPr>
        </p:nvSpPr>
        <p:spPr>
          <a:xfrm>
            <a:off x="4037040" y="6356160"/>
            <a:ext cx="411336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07600" y="6356160"/>
            <a:ext cx="2742480" cy="364680"/>
          </a:xfrm>
          <a:prstGeom prst="rect">
            <a:avLst/>
          </a:prstGeom>
        </p:spPr>
        <p:txBody>
          <a:bodyPr anchor="ctr"/>
          <a:p>
            <a:pPr algn="r">
              <a:lnSpc>
                <a:spcPct val="100000"/>
              </a:lnSpc>
            </a:pPr>
            <a:fld id="{0B1B150A-F73C-478B-AC8C-D48FF1549EDF}"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7360" y="6356160"/>
            <a:ext cx="2742480" cy="364680"/>
          </a:xfrm>
          <a:prstGeom prst="rect">
            <a:avLst/>
          </a:prstGeom>
        </p:spPr>
        <p:txBody>
          <a:bodyPr anchor="ctr"/>
          <a:p>
            <a:pPr>
              <a:lnSpc>
                <a:spcPct val="100000"/>
              </a:lnSpc>
            </a:pPr>
            <a:fld id="{1A21DD82-15A4-468A-8BC0-B606BE8BD8CA}" type="datetime">
              <a:rPr b="0" lang="en-US" sz="1200" spc="-1" strike="noStrike">
                <a:solidFill>
                  <a:srgbClr val="8b8b8b"/>
                </a:solidFill>
                <a:latin typeface="Calibri"/>
              </a:rPr>
              <a:t>5/10/21</a:t>
            </a:fld>
            <a:endParaRPr b="0" lang="en-US" sz="1200" spc="-1" strike="noStrike">
              <a:latin typeface="Times New Roman"/>
            </a:endParaRPr>
          </a:p>
        </p:txBody>
      </p:sp>
      <p:sp>
        <p:nvSpPr>
          <p:cNvPr id="83" name="PlaceHolder 2"/>
          <p:cNvSpPr>
            <a:spLocks noGrp="1"/>
          </p:cNvSpPr>
          <p:nvPr>
            <p:ph type="ftr"/>
          </p:nvPr>
        </p:nvSpPr>
        <p:spPr>
          <a:xfrm>
            <a:off x="4037040" y="6356160"/>
            <a:ext cx="4113360" cy="364680"/>
          </a:xfrm>
          <a:prstGeom prst="rect">
            <a:avLst/>
          </a:prstGeom>
        </p:spPr>
        <p:txBody>
          <a:bodyPr anchor="ctr"/>
          <a:p>
            <a:endParaRPr b="0" lang="en-US" sz="2400" spc="-1" strike="noStrike">
              <a:latin typeface="Times New Roman"/>
            </a:endParaRPr>
          </a:p>
        </p:txBody>
      </p:sp>
      <p:sp>
        <p:nvSpPr>
          <p:cNvPr id="84" name="PlaceHolder 3"/>
          <p:cNvSpPr>
            <a:spLocks noGrp="1"/>
          </p:cNvSpPr>
          <p:nvPr>
            <p:ph type="sldNum"/>
          </p:nvPr>
        </p:nvSpPr>
        <p:spPr>
          <a:xfrm>
            <a:off x="8607600" y="6356160"/>
            <a:ext cx="2742480" cy="364680"/>
          </a:xfrm>
          <a:prstGeom prst="rect">
            <a:avLst/>
          </a:prstGeom>
        </p:spPr>
        <p:txBody>
          <a:bodyPr anchor="ctr"/>
          <a:p>
            <a:pPr algn="r">
              <a:lnSpc>
                <a:spcPct val="100000"/>
              </a:lnSpc>
            </a:pPr>
            <a:fld id="{C28AE41A-C311-4BDE-B920-C98E9BA98496}" type="slidenum">
              <a:rPr b="0" lang="en-US" sz="1200" spc="-1" strike="noStrike">
                <a:solidFill>
                  <a:srgbClr val="8b8b8b"/>
                </a:solidFill>
                <a:latin typeface="Calibri"/>
              </a:rPr>
              <a:t>1</a:t>
            </a:fld>
            <a:endParaRPr b="0" lang="en-US" sz="1200" spc="-1" strike="noStrike">
              <a:latin typeface="Times New Roman"/>
            </a:endParaRPr>
          </a:p>
        </p:txBody>
      </p:sp>
      <p:sp>
        <p:nvSpPr>
          <p:cNvPr id="85" name="PlaceHolder 4"/>
          <p:cNvSpPr>
            <a:spLocks noGrp="1"/>
          </p:cNvSpPr>
          <p:nvPr>
            <p:ph type="title"/>
          </p:nvPr>
        </p:nvSpPr>
        <p:spPr>
          <a:xfrm>
            <a:off x="609120" y="273240"/>
            <a:ext cx="1096920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120" y="1604160"/>
            <a:ext cx="10969200" cy="39772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1"/>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48"/>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4"/>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1"/>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1"/>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1"/>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2.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2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github.com/dfki-ric/phobos"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523160" y="1122120"/>
            <a:ext cx="914148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Autonomous Bumper Cars</a:t>
            </a:r>
            <a:endParaRPr b="0" lang="en-US" sz="6000" spc="-1" strike="noStrike">
              <a:solidFill>
                <a:srgbClr val="000000"/>
              </a:solidFill>
              <a:latin typeface="Calibri"/>
            </a:endParaRPr>
          </a:p>
        </p:txBody>
      </p:sp>
      <p:sp>
        <p:nvSpPr>
          <p:cNvPr id="130" name="TextShape 2"/>
          <p:cNvSpPr txBox="1"/>
          <p:nvPr/>
        </p:nvSpPr>
        <p:spPr>
          <a:xfrm>
            <a:off x="1523160" y="3601800"/>
            <a:ext cx="914148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DGMD E-17</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Spring 2021</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Brian Bauer, David Kalbfleisch, Iman Ismail</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50" name="TextShape 2"/>
          <p:cNvSpPr txBox="1"/>
          <p:nvPr/>
        </p:nvSpPr>
        <p:spPr>
          <a:xfrm>
            <a:off x="821880" y="1765080"/>
            <a:ext cx="10512360" cy="9777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800" spc="-1" strike="noStrike">
                <a:solidFill>
                  <a:srgbClr val="000000"/>
                </a:solidFill>
                <a:latin typeface="Calibri"/>
              </a:rPr>
              <a:t>The world in Blender: 4 carts, an arena with obstacles, and a light.</a:t>
            </a:r>
            <a:endParaRPr b="0" lang="en-US" sz="2800" spc="-1" strike="noStrike">
              <a:solidFill>
                <a:srgbClr val="000000"/>
              </a:solidFill>
              <a:latin typeface="Calibri"/>
            </a:endParaRPr>
          </a:p>
        </p:txBody>
      </p:sp>
      <p:pic>
        <p:nvPicPr>
          <p:cNvPr id="151" name="" descr=""/>
          <p:cNvPicPr/>
          <p:nvPr/>
        </p:nvPicPr>
        <p:blipFill>
          <a:blip r:embed="rId1"/>
          <a:stretch/>
        </p:blipFill>
        <p:spPr>
          <a:xfrm>
            <a:off x="2531160" y="2742840"/>
            <a:ext cx="6701760" cy="38404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53" name="TextShape 2"/>
          <p:cNvSpPr txBox="1"/>
          <p:nvPr/>
        </p:nvSpPr>
        <p:spPr>
          <a:xfrm>
            <a:off x="837360" y="1825200"/>
            <a:ext cx="10512360" cy="20750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800" spc="-1" strike="noStrike">
                <a:solidFill>
                  <a:srgbClr val="000000"/>
                </a:solidFill>
                <a:latin typeface="Calibri"/>
                <a:ea typeface="Noto Sans CJK SC"/>
              </a:rPr>
              <a:t>This is the same world </a:t>
            </a:r>
            <a:r>
              <a:rPr b="0" lang="en-US" sz="2800" spc="-1" strike="noStrike">
                <a:solidFill>
                  <a:srgbClr val="000000"/>
                </a:solidFill>
                <a:latin typeface="Calibri"/>
              </a:rPr>
              <a:t>in </a:t>
            </a:r>
            <a:r>
              <a:rPr b="0" lang="en-US" sz="2800" spc="-1" strike="noStrike">
                <a:solidFill>
                  <a:srgbClr val="000000"/>
                </a:solidFill>
                <a:latin typeface="Calibri"/>
              </a:rPr>
              <a:t>Gazebo.  It has been </a:t>
            </a:r>
            <a:r>
              <a:rPr b="0" lang="en-US" sz="2800" spc="-1" strike="noStrike">
                <a:solidFill>
                  <a:srgbClr val="000000"/>
                </a:solidFill>
                <a:latin typeface="Calibri"/>
              </a:rPr>
              <a:t>augmented in SDF with </a:t>
            </a:r>
            <a:r>
              <a:rPr b="0" lang="en-US" sz="2800" spc="-1" strike="noStrike">
                <a:solidFill>
                  <a:srgbClr val="000000"/>
                </a:solidFill>
                <a:latin typeface="Calibri"/>
              </a:rPr>
              <a:t>sensors and collision </a:t>
            </a:r>
            <a:r>
              <a:rPr b="0" lang="en-US" sz="2800" spc="-1" strike="noStrike">
                <a:solidFill>
                  <a:srgbClr val="000000"/>
                </a:solidFill>
                <a:latin typeface="Calibri"/>
              </a:rPr>
              <a:t>boundaries.</a:t>
            </a:r>
            <a:endParaRPr b="0" lang="en-US" sz="2800" spc="-1" strike="noStrike">
              <a:solidFill>
                <a:srgbClr val="000000"/>
              </a:solidFill>
              <a:latin typeface="Calibri"/>
            </a:endParaRPr>
          </a:p>
        </p:txBody>
      </p:sp>
      <p:pic>
        <p:nvPicPr>
          <p:cNvPr id="154" name="" descr=""/>
          <p:cNvPicPr/>
          <p:nvPr/>
        </p:nvPicPr>
        <p:blipFill>
          <a:blip r:embed="rId1"/>
          <a:stretch/>
        </p:blipFill>
        <p:spPr>
          <a:xfrm>
            <a:off x="3688560" y="2742840"/>
            <a:ext cx="6915240" cy="38404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56" name="TextShape 2"/>
          <p:cNvSpPr txBox="1"/>
          <p:nvPr/>
        </p:nvSpPr>
        <p:spPr>
          <a:xfrm>
            <a:off x="837360" y="1825200"/>
            <a:ext cx="10512360" cy="43509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&lt;sdf version="1.7"&gt;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&lt;model name="camera_array"&gt;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&lt;link name="camera_front"&gt;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&lt;pose&gt;0 0 0 0 0.17 0&lt;/pose&gt;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&lt;gravity&gt;0&lt;/gravity&gt;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&lt;sensor name="camera_front_sensor" type="camera"&gt;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&lt;always_on&gt;1&lt;/always_on&gt;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&lt;update_rate&gt;6&lt;/update_rate&gt;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&lt;camera&gt;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&lt;horizontal_fov&gt;0.69&lt;/horizontal_fov&gt;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&lt;image&gt;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&lt;width&gt;800&lt;/width&gt;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&lt;height&gt;600&lt;/height&gt;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&lt;format&gt;R8G8B8&lt;/format&gt;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&lt;/image&gt;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&lt;clip&gt;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&lt;near&gt;0.1&lt;/near&gt;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&lt;far&gt;4&lt;/far&gt;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&lt;/clip&gt;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&lt;noise&gt;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&lt;type&gt;gaussian&lt;/type&gt;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&lt;mean&gt;0.0&lt;/mean&gt;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&lt;stddev&gt;0.007&lt;/stddev&gt;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&lt;/noise&gt;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&lt;/camera&gt;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&lt;plugin name="front_camera_controller" filename="libgazebo_ros_camera.so"&gt;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&lt;/plugin&gt;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&lt;/sensor&gt;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&lt;/link&gt;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    </a:t>
            </a:r>
            <a:r>
              <a:rPr b="0" lang="en-US" sz="6600" spc="-1" strike="noStrike">
                <a:solidFill>
                  <a:srgbClr val="000000"/>
                </a:solidFill>
                <a:latin typeface="Calibri"/>
              </a:rPr>
              <a:t>&lt;/model&gt;</a:t>
            </a:r>
            <a:endParaRPr b="0" lang="en-US" sz="6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6600" spc="-1" strike="noStrike">
                <a:solidFill>
                  <a:srgbClr val="000000"/>
                </a:solidFill>
                <a:latin typeface="Calibri"/>
              </a:rPr>
              <a:t>&lt;/sdf&gt;</a:t>
            </a:r>
            <a:endParaRPr b="0" lang="en-US" sz="66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58" name="TextShape 2"/>
          <p:cNvSpPr txBox="1"/>
          <p:nvPr/>
        </p:nvSpPr>
        <p:spPr>
          <a:xfrm>
            <a:off x="837360" y="1825200"/>
            <a:ext cx="10512360" cy="43509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&lt;sdf version="1.7"&gt;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&lt;model name="TorusCart lightblue red"&gt;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&lt;link name="cart"&gt;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&lt;pose&gt;0 0 0.02 0 -0 0&lt;/pose&gt;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&lt;gravity&gt;0&lt;/gravity&gt;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&lt;visual name="visual cart"&gt;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&lt;geometry&gt;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&lt;mesh&gt;&lt;uri&gt;meshes/TorusCart_lightblue_red.dae&lt;/uri&gt;&lt;/mesh&gt;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&lt;/geometry&gt;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&lt;/visual&gt;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&lt;collision name="collision cart"&gt;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&lt;pose&gt;0 0 0.313281 0 -0 0&lt;/pose&gt;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&lt;geometry&gt;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&lt;cylinder&gt;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&lt;radius&gt;0.65&lt;/radius&gt;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&lt;length&gt;0.626562&lt;/length&gt;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&lt;/cylinder&gt;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&lt;/geometry&gt;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&lt;/collision&gt;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&lt;/link&gt;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 Include cameras. --&gt;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&lt;include&gt;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&lt;uri&gt;model://camera_array&lt;/uri&gt;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&lt;name&gt;cameras&lt;/name&gt;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&lt;pose&gt;0 0 0.64574 0 -0 0&lt;/pose&gt;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&lt;/include&gt;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    </a:t>
            </a:r>
            <a:r>
              <a:rPr b="0" lang="en-US" sz="3600" spc="-1" strike="noStrike">
                <a:solidFill>
                  <a:srgbClr val="000000"/>
                </a:solidFill>
                <a:latin typeface="Calibri"/>
              </a:rPr>
              <a:t>&lt;/model&gt;</a:t>
            </a:r>
            <a:endParaRPr b="0" lang="en-US" sz="3600" spc="-1" strike="noStrike">
              <a:solidFill>
                <a:srgbClr val="000000"/>
              </a:solidFill>
              <a:latin typeface="Calibri"/>
            </a:endParaRPr>
          </a:p>
          <a:p>
            <a:pPr marL="432000" indent="-324000">
              <a:spcBef>
                <a:spcPts val="1414"/>
              </a:spcBef>
              <a:buClr>
                <a:srgbClr val="000000"/>
              </a:buClr>
              <a:buSzPct val="45000"/>
              <a:buFont typeface="Wingdings" charset="2"/>
              <a:buChar char=""/>
            </a:pPr>
            <a:r>
              <a:rPr b="0" lang="en-US" sz="3600" spc="-1" strike="noStrike">
                <a:solidFill>
                  <a:srgbClr val="000000"/>
                </a:solidFill>
                <a:latin typeface="Calibri"/>
              </a:rPr>
              <a:t>&lt;/sdf&gt;</a:t>
            </a:r>
            <a:endParaRPr b="0" lang="en-US" sz="36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pic>
        <p:nvPicPr>
          <p:cNvPr id="160" name="" descr=""/>
          <p:cNvPicPr/>
          <p:nvPr/>
        </p:nvPicPr>
        <p:blipFill>
          <a:blip r:embed="rId1"/>
          <a:stretch/>
        </p:blipFill>
        <p:spPr>
          <a:xfrm>
            <a:off x="2018880" y="1825200"/>
            <a:ext cx="3540240" cy="2655360"/>
          </a:xfrm>
          <a:prstGeom prst="rect">
            <a:avLst/>
          </a:prstGeom>
          <a:ln>
            <a:noFill/>
          </a:ln>
        </p:spPr>
      </p:pic>
      <p:pic>
        <p:nvPicPr>
          <p:cNvPr id="161" name="" descr=""/>
          <p:cNvPicPr/>
          <p:nvPr/>
        </p:nvPicPr>
        <p:blipFill>
          <a:blip r:embed="rId2"/>
          <a:stretch/>
        </p:blipFill>
        <p:spPr>
          <a:xfrm>
            <a:off x="6583680" y="1825200"/>
            <a:ext cx="3588840" cy="2691720"/>
          </a:xfrm>
          <a:prstGeom prst="rect">
            <a:avLst/>
          </a:prstGeom>
          <a:ln>
            <a:noFill/>
          </a:ln>
        </p:spPr>
      </p:pic>
      <p:sp>
        <p:nvSpPr>
          <p:cNvPr id="162" name="TextShape 2"/>
          <p:cNvSpPr txBox="1"/>
          <p:nvPr/>
        </p:nvSpPr>
        <p:spPr>
          <a:xfrm>
            <a:off x="837360" y="4754880"/>
            <a:ext cx="10512360" cy="14180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800" spc="-1" strike="noStrike">
                <a:solidFill>
                  <a:srgbClr val="000000"/>
                </a:solidFill>
                <a:latin typeface="Calibri"/>
              </a:rPr>
              <a:t>We created training </a:t>
            </a:r>
            <a:r>
              <a:rPr b="0" lang="en-US" sz="2800" spc="-1" strike="noStrike">
                <a:solidFill>
                  <a:srgbClr val="000000"/>
                </a:solidFill>
                <a:latin typeface="Calibri"/>
              </a:rPr>
              <a:t>images manually by </a:t>
            </a:r>
            <a:r>
              <a:rPr b="0" lang="en-US" sz="2800" spc="-1" strike="noStrike">
                <a:solidFill>
                  <a:srgbClr val="000000"/>
                </a:solidFill>
                <a:latin typeface="Calibri"/>
              </a:rPr>
              <a:t>moving the camera </a:t>
            </a:r>
            <a:r>
              <a:rPr b="0" lang="en-US" sz="2800" spc="-1" strike="noStrike">
                <a:solidFill>
                  <a:srgbClr val="000000"/>
                </a:solidFill>
                <a:latin typeface="Calibri"/>
              </a:rPr>
              <a:t>around the scene and </a:t>
            </a:r>
            <a:r>
              <a:rPr b="0" lang="en-US" sz="2800" spc="-1" strike="noStrike">
                <a:solidFill>
                  <a:srgbClr val="000000"/>
                </a:solidFill>
                <a:latin typeface="Calibri"/>
              </a:rPr>
              <a:t>rendering stills.  We also </a:t>
            </a:r>
            <a:r>
              <a:rPr b="0" lang="en-US" sz="2800" spc="-1" strike="noStrike">
                <a:solidFill>
                  <a:srgbClr val="000000"/>
                </a:solidFill>
                <a:latin typeface="Calibri"/>
              </a:rPr>
              <a:t>created a training video to </a:t>
            </a:r>
            <a:r>
              <a:rPr b="0" lang="en-US" sz="2800" spc="-1" strike="noStrike">
                <a:solidFill>
                  <a:srgbClr val="000000"/>
                </a:solidFill>
                <a:latin typeface="Calibri"/>
              </a:rPr>
              <a:t>test the classifier.</a:t>
            </a:r>
            <a:endParaRPr b="0" lang="en-US" sz="28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Neural Network Development and Training</a:t>
            </a:r>
            <a:endParaRPr b="0" lang="en-US" sz="4400" spc="-1" strike="noStrike">
              <a:solidFill>
                <a:srgbClr val="000000"/>
              </a:solidFill>
              <a:latin typeface="Calibri"/>
            </a:endParaRPr>
          </a:p>
        </p:txBody>
      </p:sp>
      <p:sp>
        <p:nvSpPr>
          <p:cNvPr id="164"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Presented by Iman Ismail</a:t>
            </a:r>
            <a:endParaRPr b="0" lang="en-US" sz="28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Project Infrastructure &amp; Software</a:t>
            </a:r>
            <a:endParaRPr b="0" lang="en-US" sz="4400" spc="-1" strike="noStrike">
              <a:solidFill>
                <a:srgbClr val="000000"/>
              </a:solidFill>
              <a:latin typeface="Calibri"/>
            </a:endParaRPr>
          </a:p>
        </p:txBody>
      </p:sp>
      <p:sp>
        <p:nvSpPr>
          <p:cNvPr id="166"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Presented by Brian Bauer</a:t>
            </a:r>
            <a:endParaRPr b="0" lang="en-US" sz="28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2" descr=""/>
          <p:cNvPicPr/>
          <p:nvPr/>
        </p:nvPicPr>
        <p:blipFill>
          <a:blip r:embed="rId1"/>
          <a:stretch/>
        </p:blipFill>
        <p:spPr>
          <a:xfrm>
            <a:off x="1901880" y="0"/>
            <a:ext cx="8383680" cy="68576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2" descr=""/>
          <p:cNvPicPr/>
          <p:nvPr/>
        </p:nvPicPr>
        <p:blipFill>
          <a:blip r:embed="rId1"/>
          <a:stretch/>
        </p:blipFill>
        <p:spPr>
          <a:xfrm>
            <a:off x="2613600" y="0"/>
            <a:ext cx="6959520" cy="685764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sp>
        <p:nvSpPr>
          <p:cNvPr id="132" name="TextShape 2"/>
          <p:cNvSpPr txBox="1"/>
          <p:nvPr/>
        </p:nvSpPr>
        <p:spPr>
          <a:xfrm>
            <a:off x="837360" y="1825200"/>
            <a:ext cx="10512360" cy="435096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We bring bumper cars into the 21st century by simulating the carnival game with autonomous vehicles in a closed arena. The challenges include friend-or-foe determination, path planning, obstacle avoidance, and score maximization strategies. Vehicles shall receive points for hitting other vehicles and lose points for being hit. Head-to-head collisions won't score. The best-case outcome will include the ability for humans to challenge the AIs.</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
          <p:cNvPicPr/>
          <p:nvPr/>
        </p:nvPicPr>
        <p:blipFill>
          <a:blip r:embed="rId1"/>
          <a:stretch/>
        </p:blipFill>
        <p:spPr>
          <a:xfrm>
            <a:off x="780480" y="533160"/>
            <a:ext cx="10627200" cy="57909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2" descr=""/>
          <p:cNvPicPr/>
          <p:nvPr/>
        </p:nvPicPr>
        <p:blipFill>
          <a:blip r:embed="rId1"/>
          <a:stretch/>
        </p:blipFill>
        <p:spPr>
          <a:xfrm>
            <a:off x="1937880" y="0"/>
            <a:ext cx="8312040" cy="6857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Conclusion and Final Remarks</a:t>
            </a:r>
            <a:endParaRPr b="0" lang="en-US" sz="4400" spc="-1" strike="noStrike">
              <a:solidFill>
                <a:srgbClr val="000000"/>
              </a:solidFill>
              <a:latin typeface="Calibri"/>
            </a:endParaRPr>
          </a:p>
        </p:txBody>
      </p:sp>
      <p:sp>
        <p:nvSpPr>
          <p:cNvPr id="172"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Stuff…</a:t>
            </a:r>
            <a:endParaRPr b="0" lang="en-US" sz="28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Basic Goals</a:t>
            </a:r>
            <a:endParaRPr b="0" lang="en-US" sz="4400" spc="-1" strike="noStrike">
              <a:solidFill>
                <a:srgbClr val="000000"/>
              </a:solidFill>
              <a:latin typeface="Calibri"/>
            </a:endParaRPr>
          </a:p>
        </p:txBody>
      </p:sp>
      <p:sp>
        <p:nvSpPr>
          <p:cNvPr id="134" name="TextShape 2"/>
          <p:cNvSpPr txBox="1"/>
          <p:nvPr/>
        </p:nvSpPr>
        <p:spPr>
          <a:xfrm>
            <a:off x="837360" y="1825200"/>
            <a:ext cx="1051236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bumper car arena shall be rectangular with rounded corners to prevent cars from getting stuck, and the arena shall contain 2 or more bumper cars that start at random locations and headings. (Yes!)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Each game lasts for a predetermined length of time. (Yes!)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arena shall contain various obstacles (polls, boxes, etc.) to make the game more interesting. (Yes!)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All cars are a team of one. Each car attempts to maximize its score, and the car with the highest score wins.(Partially)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any moment, a given car is in the "attack" state or the "defend" state. (Not quite)</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Extended Goals</a:t>
            </a:r>
            <a:endParaRPr b="0" lang="en-US" sz="4400" spc="-1" strike="noStrike">
              <a:solidFill>
                <a:srgbClr val="000000"/>
              </a:solidFill>
              <a:latin typeface="Calibri"/>
            </a:endParaRPr>
          </a:p>
        </p:txBody>
      </p:sp>
      <p:sp>
        <p:nvSpPr>
          <p:cNvPr id="136" name="TextShape 2"/>
          <p:cNvSpPr txBox="1"/>
          <p:nvPr/>
        </p:nvSpPr>
        <p:spPr>
          <a:xfrm>
            <a:off x="837360" y="1825200"/>
            <a:ext cx="1051236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Target motion or target angle analysis to determine foe position and velocity. This enables intercepting the foe at its future position rather than just pointing its current position. (Started, very early)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Human interaction – allow people to play against the bots (Can be done, but not a good user experience)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Bot teams – carts should not attach members of their own team (Nope!)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Real robots, such as the JetBot (Nope!)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Reinforcement learning to create Ais that execute the given strategy with maximum effect. (Nope!)</a:t>
            </a: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Software and Development Tools</a:t>
            </a:r>
            <a:endParaRPr b="0" lang="en-US" sz="4400" spc="-1" strike="noStrike">
              <a:solidFill>
                <a:srgbClr val="000000"/>
              </a:solidFill>
              <a:latin typeface="Calibri"/>
            </a:endParaRPr>
          </a:p>
        </p:txBody>
      </p:sp>
      <p:sp>
        <p:nvSpPr>
          <p:cNvPr id="138"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Gazebo 11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ROS2 Foxy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Blender 2.92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Python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GitHub</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pic>
        <p:nvPicPr>
          <p:cNvPr id="140" name="" descr=""/>
          <p:cNvPicPr/>
          <p:nvPr/>
        </p:nvPicPr>
        <p:blipFill>
          <a:blip r:embed="rId1"/>
          <a:stretch/>
        </p:blipFill>
        <p:spPr>
          <a:xfrm>
            <a:off x="1888200" y="1825200"/>
            <a:ext cx="3027960" cy="4350960"/>
          </a:xfrm>
          <a:prstGeom prst="rect">
            <a:avLst/>
          </a:prstGeom>
          <a:ln>
            <a:noFill/>
          </a:ln>
        </p:spPr>
      </p:pic>
      <p:pic>
        <p:nvPicPr>
          <p:cNvPr id="141" name="" descr=""/>
          <p:cNvPicPr/>
          <p:nvPr/>
        </p:nvPicPr>
        <p:blipFill>
          <a:blip r:embed="rId2"/>
          <a:stretch/>
        </p:blipFill>
        <p:spPr>
          <a:xfrm>
            <a:off x="7107480" y="1825200"/>
            <a:ext cx="3363840" cy="43509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43"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Gazebo is a FOSS robotics simulator with native support for Simulation Description Format (SDF), an XML specification for defining a simulation.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Gazebo, and other robotics simulators, are basically high-precision game engines.  Gazebo displays visual elements and handles physics (collisions,etc.).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Gazebo, through SDF, also simulates real world sensors robots are likely to have: cameras, LIDAR, RADAR, GPS, etc.</a:t>
            </a: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7360" y="364680"/>
            <a:ext cx="10512360" cy="1325160"/>
          </a:xfrm>
          <a:prstGeom prst="rect">
            <a:avLst/>
          </a:prstGeom>
          <a:noFill/>
          <a:ln>
            <a:noFill/>
          </a:ln>
        </p:spPr>
        <p:txBody>
          <a:bodyPr anchor="ctr"/>
          <a:p>
            <a:pPr>
              <a:lnSpc>
                <a:spcPct val="90000"/>
              </a:lnSpc>
            </a:pPr>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sp>
        <p:nvSpPr>
          <p:cNvPr id="145" name="TextShape 2"/>
          <p:cNvSpPr txBox="1"/>
          <p:nvPr/>
        </p:nvSpPr>
        <p:spPr>
          <a:xfrm>
            <a:off x="837360" y="1825200"/>
            <a:ext cx="1051236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Blender is a FOSS 3D </a:t>
            </a:r>
            <a:r>
              <a:rPr b="0" lang="en-US" sz="2800" spc="-1" strike="noStrike">
                <a:solidFill>
                  <a:srgbClr val="000000"/>
                </a:solidFill>
                <a:latin typeface="Calibri"/>
              </a:rPr>
              <a:t>digital content creation </a:t>
            </a:r>
            <a:r>
              <a:rPr b="0" lang="en-US" sz="2800" spc="-1" strike="noStrike">
                <a:solidFill>
                  <a:srgbClr val="000000"/>
                </a:solidFill>
                <a:latin typeface="Calibri"/>
              </a:rPr>
              <a:t>(DCC) suite.  It is </a:t>
            </a:r>
            <a:r>
              <a:rPr b="0" lang="en-US" sz="2800" spc="-1" strike="noStrike">
                <a:solidFill>
                  <a:srgbClr val="000000"/>
                </a:solidFill>
                <a:latin typeface="Calibri"/>
              </a:rPr>
              <a:t>commonly used to make </a:t>
            </a:r>
            <a:r>
              <a:rPr b="0" lang="en-US" sz="2800" spc="-1" strike="noStrike">
                <a:solidFill>
                  <a:srgbClr val="000000"/>
                </a:solidFill>
                <a:latin typeface="Calibri"/>
              </a:rPr>
              <a:t>3D meshes, and it can </a:t>
            </a:r>
            <a:r>
              <a:rPr b="0" lang="en-US" sz="2800" spc="-1" strike="noStrike">
                <a:solidFill>
                  <a:srgbClr val="000000"/>
                </a:solidFill>
                <a:latin typeface="Calibri"/>
              </a:rPr>
              <a:t>export content in many </a:t>
            </a:r>
            <a:r>
              <a:rPr b="0" lang="en-US" sz="2800" spc="-1" strike="noStrike">
                <a:solidFill>
                  <a:srgbClr val="000000"/>
                </a:solidFill>
                <a:latin typeface="Calibri"/>
              </a:rPr>
              <a:t>standard file formats, </a:t>
            </a:r>
            <a:r>
              <a:rPr b="0" lang="en-US" sz="2800" spc="-1" strike="noStrike">
                <a:solidFill>
                  <a:srgbClr val="000000"/>
                </a:solidFill>
                <a:latin typeface="Calibri"/>
              </a:rPr>
              <a:t>including Collada.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Gazebo works with the </a:t>
            </a:r>
            <a:r>
              <a:rPr b="0" lang="en-US" sz="2800" spc="-1" strike="noStrike">
                <a:solidFill>
                  <a:srgbClr val="000000"/>
                </a:solidFill>
                <a:latin typeface="Calibri"/>
              </a:rPr>
              <a:t>Collada format.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Blender can export directly </a:t>
            </a:r>
            <a:r>
              <a:rPr b="0" lang="en-US" sz="2800" spc="-1" strike="noStrike">
                <a:solidFill>
                  <a:srgbClr val="000000"/>
                </a:solidFill>
                <a:latin typeface="Calibri"/>
              </a:rPr>
              <a:t>to SDF via the </a:t>
            </a:r>
            <a:r>
              <a:rPr b="0" lang="en-US" sz="2800" spc="-1" strike="noStrike">
                <a:solidFill>
                  <a:srgbClr val="000000"/>
                </a:solidFill>
                <a:latin typeface="Calibri"/>
                <a:hlinkClick r:id="rId1"/>
              </a:rPr>
              <a:t>Phobos</a:t>
            </a:r>
            <a:r>
              <a:rPr b="0" lang="en-US" sz="2800" spc="-1" strike="noStrike">
                <a:solidFill>
                  <a:srgbClr val="000000"/>
                </a:solidFill>
                <a:latin typeface="Calibri"/>
              </a:rPr>
              <a:t> add-</a:t>
            </a:r>
            <a:r>
              <a:rPr b="0" lang="en-US" sz="2800" spc="-1" strike="noStrike">
                <a:solidFill>
                  <a:srgbClr val="000000"/>
                </a:solidFill>
                <a:latin typeface="Calibri"/>
              </a:rPr>
              <a:t>on, but Phobos has not </a:t>
            </a:r>
            <a:r>
              <a:rPr b="0" lang="en-US" sz="2800" spc="-1" strike="noStrike">
                <a:solidFill>
                  <a:srgbClr val="000000"/>
                </a:solidFill>
                <a:latin typeface="Calibri"/>
              </a:rPr>
              <a:t>been updated to work with </a:t>
            </a:r>
            <a:r>
              <a:rPr b="0" lang="en-US" sz="2800" spc="-1" strike="noStrike">
                <a:solidFill>
                  <a:srgbClr val="000000"/>
                </a:solidFill>
                <a:latin typeface="Calibri"/>
              </a:rPr>
              <a:t>Blender versions after </a:t>
            </a:r>
            <a:r>
              <a:rPr b="0" lang="en-US" sz="2800" spc="-1" strike="noStrike">
                <a:solidFill>
                  <a:srgbClr val="000000"/>
                </a:solidFill>
                <a:latin typeface="Calibri"/>
              </a:rPr>
              <a:t>2.79b.  This project used </a:t>
            </a:r>
            <a:r>
              <a:rPr b="0" lang="en-US" sz="2800" spc="-1" strike="noStrike">
                <a:solidFill>
                  <a:srgbClr val="000000"/>
                </a:solidFill>
                <a:latin typeface="Calibri"/>
              </a:rPr>
              <a:t>Blender 2.92 (current </a:t>
            </a:r>
            <a:r>
              <a:rPr b="0" lang="en-US" sz="2800" spc="-1" strike="noStrike">
                <a:solidFill>
                  <a:srgbClr val="000000"/>
                </a:solidFill>
                <a:latin typeface="Calibri"/>
              </a:rPr>
              <a:t>stable release).</a:t>
            </a: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7360" y="364680"/>
            <a:ext cx="10512360" cy="1325160"/>
          </a:xfrm>
          <a:prstGeom prst="rect">
            <a:avLst/>
          </a:prstGeom>
          <a:noFill/>
          <a:ln>
            <a:noFill/>
          </a:ln>
        </p:spPr>
        <p:txBody>
          <a:bodyPr lIns="0" rIns="0" tIns="0" bIns="0" anchor="ctr"/>
          <a:p>
            <a:r>
              <a:rPr b="0" lang="en-US" sz="4400" spc="-1" strike="noStrike">
                <a:solidFill>
                  <a:srgbClr val="000000"/>
                </a:solidFill>
                <a:latin typeface="Calibri Light"/>
              </a:rPr>
              <a:t>Graphics and Visual Modeling</a:t>
            </a:r>
            <a:endParaRPr b="0" lang="en-US" sz="4400" spc="-1" strike="noStrike">
              <a:solidFill>
                <a:srgbClr val="000000"/>
              </a:solidFill>
              <a:latin typeface="Calibri"/>
            </a:endParaRPr>
          </a:p>
        </p:txBody>
      </p:sp>
      <p:pic>
        <p:nvPicPr>
          <p:cNvPr id="147" name="" descr=""/>
          <p:cNvPicPr/>
          <p:nvPr/>
        </p:nvPicPr>
        <p:blipFill>
          <a:blip r:embed="rId1"/>
          <a:stretch/>
        </p:blipFill>
        <p:spPr>
          <a:xfrm>
            <a:off x="837360" y="2259720"/>
            <a:ext cx="5130000" cy="3481560"/>
          </a:xfrm>
          <a:prstGeom prst="rect">
            <a:avLst/>
          </a:prstGeom>
          <a:ln>
            <a:noFill/>
          </a:ln>
        </p:spPr>
      </p:pic>
      <p:pic>
        <p:nvPicPr>
          <p:cNvPr id="148" name="" descr=""/>
          <p:cNvPicPr/>
          <p:nvPr/>
        </p:nvPicPr>
        <p:blipFill>
          <a:blip r:embed="rId2"/>
          <a:stretch/>
        </p:blipFill>
        <p:spPr>
          <a:xfrm>
            <a:off x="6509520" y="1825200"/>
            <a:ext cx="4559760" cy="4350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TotalTime>
  <Application>LibreOffice/6.0.7.3$Linux_X86_64 LibreOffice_project/00m0$Build-3</Application>
  <Words>1199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2021-05-07T01:57:35Z</dcterms:created>
  <dc:creator>Brian Bauer</dc:creator>
  <dc:description/>
  <dc:language>en-US</dc:language>
  <cp:lastModifiedBy/>
  <dcterms:modified xsi:type="dcterms:W3CDTF">2021-05-10T17:55:32Z</dcterms:modified>
  <cp:revision>26</cp:revision>
  <dc:subject/>
  <dc:title>Autonomous Bumper Cars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