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5" r:id="rId7"/>
    <p:sldId id="262" r:id="rId8"/>
    <p:sldId id="263" r:id="rId9"/>
    <p:sldId id="261" r:id="rId10"/>
    <p:sldId id="266" r:id="rId11"/>
    <p:sldId id="267" r:id="rId12"/>
    <p:sldId id="268" r:id="rId13"/>
    <p:sldId id="269" r:id="rId14"/>
    <p:sldId id="270"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9" autoAdjust="0"/>
    <p:restoredTop sz="82977" autoAdjust="0"/>
  </p:normalViewPr>
  <p:slideViewPr>
    <p:cSldViewPr snapToGrid="0">
      <p:cViewPr varScale="1">
        <p:scale>
          <a:sx n="136" d="100"/>
          <a:sy n="136" d="100"/>
        </p:scale>
        <p:origin x="20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AF793E-324A-4EE1-8CCE-F34286378BCB}" type="datetimeFigureOut">
              <a:rPr lang="en-US" smtClean="0"/>
              <a:t>5/9/2021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1D21A-986E-4A40-A239-C10C67A7E9EA}" type="slidenum">
              <a:rPr lang="en-US" smtClean="0"/>
              <a:t>‹#›</a:t>
            </a:fld>
            <a:endParaRPr lang="en-US"/>
          </a:p>
        </p:txBody>
      </p:sp>
    </p:spTree>
    <p:extLst>
      <p:ext uri="{BB962C8B-B14F-4D97-AF65-F5344CB8AC3E}">
        <p14:creationId xmlns:p14="http://schemas.microsoft.com/office/powerpoint/2010/main" val="1382672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all created by executing a single command</a:t>
            </a:r>
          </a:p>
          <a:p>
            <a:pPr marL="171450" indent="-171450">
              <a:buFont typeface="Arial" panose="020B0604020202020204" pitchFamily="34" charset="0"/>
              <a:buChar char="•"/>
            </a:pPr>
            <a:r>
              <a:rPr lang="en-US" dirty="0"/>
              <a:t>All of this runs on one computer, but it is designed such that each blue box can become a physical cart – or an independent computer.</a:t>
            </a:r>
          </a:p>
          <a:p>
            <a:pPr marL="171450" indent="-171450">
              <a:buFont typeface="Arial" panose="020B0604020202020204" pitchFamily="34" charset="0"/>
              <a:buChar char="•"/>
            </a:pPr>
            <a:r>
              <a:rPr lang="en-US" dirty="0"/>
              <a:t>Each python program (called bumper_car_controller.py) loads its own copy of the trained model used for classification</a:t>
            </a:r>
          </a:p>
          <a:p>
            <a:pPr marL="171450" indent="-171450">
              <a:buFont typeface="Arial" panose="020B0604020202020204" pitchFamily="34" charset="0"/>
              <a:buChar char="•"/>
            </a:pPr>
            <a:r>
              <a:rPr lang="en-US" dirty="0"/>
              <a:t>Each instance of bumper_car_controller.py makes decisions independently and only for the cart that it is attached to.</a:t>
            </a:r>
          </a:p>
          <a:p>
            <a:pPr marL="628650" lvl="1" indent="-171450">
              <a:buFont typeface="Arial" panose="020B0604020202020204" pitchFamily="34" charset="0"/>
              <a:buChar char="•"/>
            </a:pPr>
            <a:r>
              <a:rPr lang="en-US" dirty="0"/>
              <a:t>This allows us to extend the functionality in the future</a:t>
            </a:r>
          </a:p>
          <a:p>
            <a:pPr marL="1085850" lvl="2" indent="-171450">
              <a:buFont typeface="Arial" panose="020B0604020202020204" pitchFamily="34" charset="0"/>
              <a:buChar char="•"/>
            </a:pPr>
            <a:r>
              <a:rPr lang="en-US" dirty="0"/>
              <a:t>Each cart can be instructed to load a different model</a:t>
            </a:r>
          </a:p>
          <a:p>
            <a:pPr marL="1085850" lvl="2" indent="-171450">
              <a:buFont typeface="Arial" panose="020B0604020202020204" pitchFamily="34" charset="0"/>
              <a:buChar char="•"/>
            </a:pPr>
            <a:r>
              <a:rPr lang="en-US" dirty="0"/>
              <a:t>Each cart can be instructed to run a different decision-making algorithm</a:t>
            </a:r>
          </a:p>
          <a:p>
            <a:pPr marL="628650" lvl="1" indent="-171450">
              <a:buFont typeface="Arial" panose="020B0604020202020204" pitchFamily="34" charset="0"/>
              <a:buChar char="•"/>
            </a:pPr>
            <a:r>
              <a:rPr lang="en-US" dirty="0"/>
              <a:t>We can test different options by running them against each other</a:t>
            </a:r>
          </a:p>
        </p:txBody>
      </p:sp>
      <p:sp>
        <p:nvSpPr>
          <p:cNvPr id="4" name="Slide Number Placeholder 3"/>
          <p:cNvSpPr>
            <a:spLocks noGrp="1"/>
          </p:cNvSpPr>
          <p:nvPr>
            <p:ph type="sldNum" sz="quarter" idx="5"/>
          </p:nvPr>
        </p:nvSpPr>
        <p:spPr/>
        <p:txBody>
          <a:bodyPr/>
          <a:lstStyle/>
          <a:p>
            <a:fld id="{41E1D21A-986E-4A40-A239-C10C67A7E9EA}" type="slidenum">
              <a:rPr lang="en-US" smtClean="0"/>
              <a:t>10</a:t>
            </a:fld>
            <a:endParaRPr lang="en-US"/>
          </a:p>
        </p:txBody>
      </p:sp>
    </p:spTree>
    <p:extLst>
      <p:ext uri="{BB962C8B-B14F-4D97-AF65-F5344CB8AC3E}">
        <p14:creationId xmlns:p14="http://schemas.microsoft.com/office/powerpoint/2010/main" val="168854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approach follows the recommended style for launching multiple entities using ROS2.  First, we create an empty world, place the arena inside of it, create each cart, and then launch the python controller for it.</a:t>
            </a:r>
          </a:p>
          <a:p>
            <a:endParaRPr lang="en-US" dirty="0"/>
          </a:p>
          <a:p>
            <a:r>
              <a:rPr lang="en-US" dirty="0"/>
              <a:t>There are tradeoffs involved with using the approach.  It is technically possible to issue commands to Gazebo via ROS2 that can set an exact placement of the sun (our light source) as well as intensity and color balance.  Unfortunately, I never figured this part out and I believe that this caused our trained model to have a reduced accuracy level.</a:t>
            </a:r>
          </a:p>
          <a:p>
            <a:endParaRPr lang="en-US" dirty="0"/>
          </a:p>
          <a:p>
            <a:r>
              <a:rPr lang="en-US" dirty="0"/>
              <a:t>The opposite approach is to create a Gazebo world file.  This makes the placement of entities in Gazebo simple with plenty of configuration ability.  Unfortunately, that configuration ability didn’t extend to reusing our cart model code while maintaining unique ROS2 namespaces.  It appears that in ROS1 this was possible.  Based on documentation, a future version of ROS2 may restore this.</a:t>
            </a:r>
          </a:p>
          <a:p>
            <a:endParaRPr lang="en-US" dirty="0"/>
          </a:p>
          <a:p>
            <a:r>
              <a:rPr lang="en-US" dirty="0"/>
              <a:t>Additionally, the python controller code can’t be launched automatically via a Gazebo world file.  What you would have to do is create a custom gazebo plugin.  This is possible but not anywhere near as easy as writing a plain vanilla python program that includes </a:t>
            </a:r>
            <a:r>
              <a:rPr lang="en-US" dirty="0" err="1"/>
              <a:t>rclpy</a:t>
            </a:r>
            <a:r>
              <a:rPr lang="en-US" dirty="0"/>
              <a:t> (the ROS2 interface).  To make matters worse, that custom plugin would be useless if you wanted to transfer to a physical bumper car.</a:t>
            </a:r>
          </a:p>
        </p:txBody>
      </p:sp>
      <p:sp>
        <p:nvSpPr>
          <p:cNvPr id="4" name="Slide Number Placeholder 3"/>
          <p:cNvSpPr>
            <a:spLocks noGrp="1"/>
          </p:cNvSpPr>
          <p:nvPr>
            <p:ph type="sldNum" sz="quarter" idx="5"/>
          </p:nvPr>
        </p:nvSpPr>
        <p:spPr/>
        <p:txBody>
          <a:bodyPr/>
          <a:lstStyle/>
          <a:p>
            <a:fld id="{41E1D21A-986E-4A40-A239-C10C67A7E9EA}" type="slidenum">
              <a:rPr lang="en-US" smtClean="0"/>
              <a:t>11</a:t>
            </a:fld>
            <a:endParaRPr lang="en-US"/>
          </a:p>
        </p:txBody>
      </p:sp>
    </p:spTree>
    <p:extLst>
      <p:ext uri="{BB962C8B-B14F-4D97-AF65-F5344CB8AC3E}">
        <p14:creationId xmlns:p14="http://schemas.microsoft.com/office/powerpoint/2010/main" val="4244274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our controlling “state machine” for our bumper car controller.  Each instance of the controller subscribes to a ROS2 notification channel.  This means that every cart receives all messages at approximately the same time.  The ideal situation is to tell the cars to prepare themselves by preloading their model, but if not they will load it when we tell the cars to start playing their game.  They will stop playing when they are told that the game is over.  We can start and stop games as many times as we wish, but when we are done we need to tell the controller software to shut down.  Quitting gazebo without telling the controllers to shutdown will cause them to become zombie processes that must be cleaned up using the </a:t>
            </a:r>
            <a:r>
              <a:rPr lang="en-US" dirty="0" err="1"/>
              <a:t>unix</a:t>
            </a:r>
            <a:r>
              <a:rPr lang="en-US" dirty="0"/>
              <a:t> kill command.  Letting AI bots battle each other and then killing zombies – who ever said school wasn’t fun???</a:t>
            </a:r>
          </a:p>
        </p:txBody>
      </p:sp>
      <p:sp>
        <p:nvSpPr>
          <p:cNvPr id="4" name="Slide Number Placeholder 3"/>
          <p:cNvSpPr>
            <a:spLocks noGrp="1"/>
          </p:cNvSpPr>
          <p:nvPr>
            <p:ph type="sldNum" sz="quarter" idx="5"/>
          </p:nvPr>
        </p:nvSpPr>
        <p:spPr/>
        <p:txBody>
          <a:bodyPr/>
          <a:lstStyle/>
          <a:p>
            <a:fld id="{41E1D21A-986E-4A40-A239-C10C67A7E9EA}" type="slidenum">
              <a:rPr lang="en-US" smtClean="0"/>
              <a:t>12</a:t>
            </a:fld>
            <a:endParaRPr lang="en-US"/>
          </a:p>
        </p:txBody>
      </p:sp>
    </p:spTree>
    <p:extLst>
      <p:ext uri="{BB962C8B-B14F-4D97-AF65-F5344CB8AC3E}">
        <p14:creationId xmlns:p14="http://schemas.microsoft.com/office/powerpoint/2010/main" val="2704035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camera is constantly publishing frames of video over ROS2.  Our controller has subscribed to received them.  We are only storing the most recent frame for each of the cameras and only doing our processing when a frontal frame arrives.  In the future, this will be more performant and we will be processing upon receiving any frame from any camera.  Notice that we are using the ROS-to-OpenCV bridge library to convert the frames.</a:t>
            </a:r>
          </a:p>
        </p:txBody>
      </p:sp>
      <p:sp>
        <p:nvSpPr>
          <p:cNvPr id="4" name="Slide Number Placeholder 3"/>
          <p:cNvSpPr>
            <a:spLocks noGrp="1"/>
          </p:cNvSpPr>
          <p:nvPr>
            <p:ph type="sldNum" sz="quarter" idx="5"/>
          </p:nvPr>
        </p:nvSpPr>
        <p:spPr/>
        <p:txBody>
          <a:bodyPr/>
          <a:lstStyle/>
          <a:p>
            <a:fld id="{41E1D21A-986E-4A40-A239-C10C67A7E9EA}" type="slidenum">
              <a:rPr lang="en-US" smtClean="0"/>
              <a:t>13</a:t>
            </a:fld>
            <a:endParaRPr lang="en-US"/>
          </a:p>
        </p:txBody>
      </p:sp>
    </p:spTree>
    <p:extLst>
      <p:ext uri="{BB962C8B-B14F-4D97-AF65-F5344CB8AC3E}">
        <p14:creationId xmlns:p14="http://schemas.microsoft.com/office/powerpoint/2010/main" val="276100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our very rudimentary decision-making algorithm.  For performance reasons we are only handling a random subset of the frames for performance reasons.  As performance increases, we can raise the probability that we will act on a frame slowly until it reaches 1.  Our trained model is used to determine if it is safe to move left, right and forward and once we know this we choose the direction of travel based on a priority system.  If nothing is safe, the car will attempt to go backwards to safety but not in a straight line.  In the future, we will make this far more robust and also allow for different model and algorithm choices.</a:t>
            </a:r>
          </a:p>
          <a:p>
            <a:endParaRPr lang="en-US" dirty="0"/>
          </a:p>
          <a:p>
            <a:r>
              <a:rPr lang="en-US" dirty="0"/>
              <a:t>Our experience showed that cars frequently backed themselves up into the wall.  As I mentioned before, I think the lighting difference impacts the model accuracy.  We can also limit the distance each camera can see, which would cut down on the number of obstacles and cars that a car would see.  This comes at the cost of being less and less like a real-world scenario however.  We probably need a larger arena and a more complicated model that considers the distance </a:t>
            </a:r>
            <a:r>
              <a:rPr lang="en-US"/>
              <a:t>to obstacles and cars.</a:t>
            </a:r>
            <a:endParaRPr lang="en-US" dirty="0"/>
          </a:p>
        </p:txBody>
      </p:sp>
      <p:sp>
        <p:nvSpPr>
          <p:cNvPr id="4" name="Slide Number Placeholder 3"/>
          <p:cNvSpPr>
            <a:spLocks noGrp="1"/>
          </p:cNvSpPr>
          <p:nvPr>
            <p:ph type="sldNum" sz="quarter" idx="5"/>
          </p:nvPr>
        </p:nvSpPr>
        <p:spPr/>
        <p:txBody>
          <a:bodyPr/>
          <a:lstStyle/>
          <a:p>
            <a:fld id="{41E1D21A-986E-4A40-A239-C10C67A7E9EA}" type="slidenum">
              <a:rPr lang="en-US" smtClean="0"/>
              <a:t>14</a:t>
            </a:fld>
            <a:endParaRPr lang="en-US"/>
          </a:p>
        </p:txBody>
      </p:sp>
    </p:spTree>
    <p:extLst>
      <p:ext uri="{BB962C8B-B14F-4D97-AF65-F5344CB8AC3E}">
        <p14:creationId xmlns:p14="http://schemas.microsoft.com/office/powerpoint/2010/main" val="2802122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E05B3-0908-43EE-A854-158B4043A0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81A53F-3E55-4705-A09F-D3EE25CD62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897D41-7DDA-4256-A0DB-E236C0E41385}"/>
              </a:ext>
            </a:extLst>
          </p:cNvPr>
          <p:cNvSpPr>
            <a:spLocks noGrp="1"/>
          </p:cNvSpPr>
          <p:nvPr>
            <p:ph type="dt" sz="half" idx="10"/>
          </p:nvPr>
        </p:nvSpPr>
        <p:spPr/>
        <p:txBody>
          <a:bodyPr/>
          <a:lstStyle/>
          <a:p>
            <a:fld id="{26A7EA1D-83B1-4829-AF6E-ECA8838C8D64}" type="datetimeFigureOut">
              <a:rPr lang="en-US" smtClean="0"/>
              <a:t>5/9/2021</a:t>
            </a:fld>
            <a:endParaRPr lang="en-US"/>
          </a:p>
        </p:txBody>
      </p:sp>
      <p:sp>
        <p:nvSpPr>
          <p:cNvPr id="5" name="Footer Placeholder 4">
            <a:extLst>
              <a:ext uri="{FF2B5EF4-FFF2-40B4-BE49-F238E27FC236}">
                <a16:creationId xmlns:a16="http://schemas.microsoft.com/office/drawing/2014/main" id="{A55682DC-FA1C-4374-9FE8-8149CFE9B9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9AF33-21DA-4DE6-84CB-C1BCA4E96BA0}"/>
              </a:ext>
            </a:extLst>
          </p:cNvPr>
          <p:cNvSpPr>
            <a:spLocks noGrp="1"/>
          </p:cNvSpPr>
          <p:nvPr>
            <p:ph type="sldNum" sz="quarter" idx="12"/>
          </p:nvPr>
        </p:nvSpPr>
        <p:spPr/>
        <p:txBody>
          <a:bodyPr/>
          <a:lstStyle/>
          <a:p>
            <a:fld id="{769C6840-4017-4597-B01C-AF4391FCC509}" type="slidenum">
              <a:rPr lang="en-US" smtClean="0"/>
              <a:t>‹#›</a:t>
            </a:fld>
            <a:endParaRPr lang="en-US"/>
          </a:p>
        </p:txBody>
      </p:sp>
    </p:spTree>
    <p:extLst>
      <p:ext uri="{BB962C8B-B14F-4D97-AF65-F5344CB8AC3E}">
        <p14:creationId xmlns:p14="http://schemas.microsoft.com/office/powerpoint/2010/main" val="1414284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02145-E6E0-4FAA-B53A-BA44484A3B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F54208-89E9-4916-BE08-8BFF8B3ADB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F1FCAA-D57C-4CFB-880B-EE9DADD642BD}"/>
              </a:ext>
            </a:extLst>
          </p:cNvPr>
          <p:cNvSpPr>
            <a:spLocks noGrp="1"/>
          </p:cNvSpPr>
          <p:nvPr>
            <p:ph type="dt" sz="half" idx="10"/>
          </p:nvPr>
        </p:nvSpPr>
        <p:spPr/>
        <p:txBody>
          <a:bodyPr/>
          <a:lstStyle/>
          <a:p>
            <a:fld id="{26A7EA1D-83B1-4829-AF6E-ECA8838C8D64}" type="datetimeFigureOut">
              <a:rPr lang="en-US" smtClean="0"/>
              <a:t>5/9/2021</a:t>
            </a:fld>
            <a:endParaRPr lang="en-US"/>
          </a:p>
        </p:txBody>
      </p:sp>
      <p:sp>
        <p:nvSpPr>
          <p:cNvPr id="5" name="Footer Placeholder 4">
            <a:extLst>
              <a:ext uri="{FF2B5EF4-FFF2-40B4-BE49-F238E27FC236}">
                <a16:creationId xmlns:a16="http://schemas.microsoft.com/office/drawing/2014/main" id="{893814CE-89EE-4531-B3E1-B33DE303DA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D67E61-17C8-4163-BC5A-4B354A57F206}"/>
              </a:ext>
            </a:extLst>
          </p:cNvPr>
          <p:cNvSpPr>
            <a:spLocks noGrp="1"/>
          </p:cNvSpPr>
          <p:nvPr>
            <p:ph type="sldNum" sz="quarter" idx="12"/>
          </p:nvPr>
        </p:nvSpPr>
        <p:spPr/>
        <p:txBody>
          <a:bodyPr/>
          <a:lstStyle/>
          <a:p>
            <a:fld id="{769C6840-4017-4597-B01C-AF4391FCC509}" type="slidenum">
              <a:rPr lang="en-US" smtClean="0"/>
              <a:t>‹#›</a:t>
            </a:fld>
            <a:endParaRPr lang="en-US"/>
          </a:p>
        </p:txBody>
      </p:sp>
    </p:spTree>
    <p:extLst>
      <p:ext uri="{BB962C8B-B14F-4D97-AF65-F5344CB8AC3E}">
        <p14:creationId xmlns:p14="http://schemas.microsoft.com/office/powerpoint/2010/main" val="4059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7167DB-36AA-4582-A3A9-7DCD972B64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F4285A-6D74-49EB-8B8E-C95EC4D9FF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C89F0C-3C28-4E89-8924-CCAE15FF76F4}"/>
              </a:ext>
            </a:extLst>
          </p:cNvPr>
          <p:cNvSpPr>
            <a:spLocks noGrp="1"/>
          </p:cNvSpPr>
          <p:nvPr>
            <p:ph type="dt" sz="half" idx="10"/>
          </p:nvPr>
        </p:nvSpPr>
        <p:spPr/>
        <p:txBody>
          <a:bodyPr/>
          <a:lstStyle/>
          <a:p>
            <a:fld id="{26A7EA1D-83B1-4829-AF6E-ECA8838C8D64}" type="datetimeFigureOut">
              <a:rPr lang="en-US" smtClean="0"/>
              <a:t>5/9/2021</a:t>
            </a:fld>
            <a:endParaRPr lang="en-US"/>
          </a:p>
        </p:txBody>
      </p:sp>
      <p:sp>
        <p:nvSpPr>
          <p:cNvPr id="5" name="Footer Placeholder 4">
            <a:extLst>
              <a:ext uri="{FF2B5EF4-FFF2-40B4-BE49-F238E27FC236}">
                <a16:creationId xmlns:a16="http://schemas.microsoft.com/office/drawing/2014/main" id="{CE591473-145C-466D-9BBA-2A132B1925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AA70D1-A4CE-4341-97C0-B44693C92C20}"/>
              </a:ext>
            </a:extLst>
          </p:cNvPr>
          <p:cNvSpPr>
            <a:spLocks noGrp="1"/>
          </p:cNvSpPr>
          <p:nvPr>
            <p:ph type="sldNum" sz="quarter" idx="12"/>
          </p:nvPr>
        </p:nvSpPr>
        <p:spPr/>
        <p:txBody>
          <a:bodyPr/>
          <a:lstStyle/>
          <a:p>
            <a:fld id="{769C6840-4017-4597-B01C-AF4391FCC509}" type="slidenum">
              <a:rPr lang="en-US" smtClean="0"/>
              <a:t>‹#›</a:t>
            </a:fld>
            <a:endParaRPr lang="en-US"/>
          </a:p>
        </p:txBody>
      </p:sp>
    </p:spTree>
    <p:extLst>
      <p:ext uri="{BB962C8B-B14F-4D97-AF65-F5344CB8AC3E}">
        <p14:creationId xmlns:p14="http://schemas.microsoft.com/office/powerpoint/2010/main" val="57411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85438-C731-4830-9A0C-3B038CAECD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46DA75-BDE3-49BF-AE86-2E060A3680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24181A-7438-464D-80C8-6560B8F9FC5A}"/>
              </a:ext>
            </a:extLst>
          </p:cNvPr>
          <p:cNvSpPr>
            <a:spLocks noGrp="1"/>
          </p:cNvSpPr>
          <p:nvPr>
            <p:ph type="dt" sz="half" idx="10"/>
          </p:nvPr>
        </p:nvSpPr>
        <p:spPr/>
        <p:txBody>
          <a:bodyPr/>
          <a:lstStyle/>
          <a:p>
            <a:fld id="{26A7EA1D-83B1-4829-AF6E-ECA8838C8D64}" type="datetimeFigureOut">
              <a:rPr lang="en-US" smtClean="0"/>
              <a:t>5/9/2021</a:t>
            </a:fld>
            <a:endParaRPr lang="en-US"/>
          </a:p>
        </p:txBody>
      </p:sp>
      <p:sp>
        <p:nvSpPr>
          <p:cNvPr id="5" name="Footer Placeholder 4">
            <a:extLst>
              <a:ext uri="{FF2B5EF4-FFF2-40B4-BE49-F238E27FC236}">
                <a16:creationId xmlns:a16="http://schemas.microsoft.com/office/drawing/2014/main" id="{5071DEE8-BFBF-4AEC-BD8D-D88DBBD268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193C64-DBBE-4BB9-9493-C08EDE26FA25}"/>
              </a:ext>
            </a:extLst>
          </p:cNvPr>
          <p:cNvSpPr>
            <a:spLocks noGrp="1"/>
          </p:cNvSpPr>
          <p:nvPr>
            <p:ph type="sldNum" sz="quarter" idx="12"/>
          </p:nvPr>
        </p:nvSpPr>
        <p:spPr/>
        <p:txBody>
          <a:bodyPr/>
          <a:lstStyle/>
          <a:p>
            <a:fld id="{769C6840-4017-4597-B01C-AF4391FCC509}" type="slidenum">
              <a:rPr lang="en-US" smtClean="0"/>
              <a:t>‹#›</a:t>
            </a:fld>
            <a:endParaRPr lang="en-US"/>
          </a:p>
        </p:txBody>
      </p:sp>
    </p:spTree>
    <p:extLst>
      <p:ext uri="{BB962C8B-B14F-4D97-AF65-F5344CB8AC3E}">
        <p14:creationId xmlns:p14="http://schemas.microsoft.com/office/powerpoint/2010/main" val="909201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9BDCB-EF0F-4D92-AC98-6470A32B44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2D5B99-1083-4604-9C3F-25053DD323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A44543-80FC-412B-ADFB-FF29AE4DA6AF}"/>
              </a:ext>
            </a:extLst>
          </p:cNvPr>
          <p:cNvSpPr>
            <a:spLocks noGrp="1"/>
          </p:cNvSpPr>
          <p:nvPr>
            <p:ph type="dt" sz="half" idx="10"/>
          </p:nvPr>
        </p:nvSpPr>
        <p:spPr/>
        <p:txBody>
          <a:bodyPr/>
          <a:lstStyle/>
          <a:p>
            <a:fld id="{26A7EA1D-83B1-4829-AF6E-ECA8838C8D64}" type="datetimeFigureOut">
              <a:rPr lang="en-US" smtClean="0"/>
              <a:t>5/9/2021</a:t>
            </a:fld>
            <a:endParaRPr lang="en-US"/>
          </a:p>
        </p:txBody>
      </p:sp>
      <p:sp>
        <p:nvSpPr>
          <p:cNvPr id="5" name="Footer Placeholder 4">
            <a:extLst>
              <a:ext uri="{FF2B5EF4-FFF2-40B4-BE49-F238E27FC236}">
                <a16:creationId xmlns:a16="http://schemas.microsoft.com/office/drawing/2014/main" id="{B5EFED57-F613-4DE4-87C0-6ECAD39397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E0F5E8-8B77-4EE4-B0D0-B4C145E5A7F1}"/>
              </a:ext>
            </a:extLst>
          </p:cNvPr>
          <p:cNvSpPr>
            <a:spLocks noGrp="1"/>
          </p:cNvSpPr>
          <p:nvPr>
            <p:ph type="sldNum" sz="quarter" idx="12"/>
          </p:nvPr>
        </p:nvSpPr>
        <p:spPr/>
        <p:txBody>
          <a:bodyPr/>
          <a:lstStyle/>
          <a:p>
            <a:fld id="{769C6840-4017-4597-B01C-AF4391FCC509}" type="slidenum">
              <a:rPr lang="en-US" smtClean="0"/>
              <a:t>‹#›</a:t>
            </a:fld>
            <a:endParaRPr lang="en-US"/>
          </a:p>
        </p:txBody>
      </p:sp>
    </p:spTree>
    <p:extLst>
      <p:ext uri="{BB962C8B-B14F-4D97-AF65-F5344CB8AC3E}">
        <p14:creationId xmlns:p14="http://schemas.microsoft.com/office/powerpoint/2010/main" val="2018069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39344-5C29-4A2F-8853-AB4BAB49E6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88DB0C-DFEC-43E8-A812-89B642B414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61DA33-5F24-4E41-B963-D647915A87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ADD475-943E-4B8E-9465-1ADC33A753C9}"/>
              </a:ext>
            </a:extLst>
          </p:cNvPr>
          <p:cNvSpPr>
            <a:spLocks noGrp="1"/>
          </p:cNvSpPr>
          <p:nvPr>
            <p:ph type="dt" sz="half" idx="10"/>
          </p:nvPr>
        </p:nvSpPr>
        <p:spPr/>
        <p:txBody>
          <a:bodyPr/>
          <a:lstStyle/>
          <a:p>
            <a:fld id="{26A7EA1D-83B1-4829-AF6E-ECA8838C8D64}" type="datetimeFigureOut">
              <a:rPr lang="en-US" smtClean="0"/>
              <a:t>5/9/2021</a:t>
            </a:fld>
            <a:endParaRPr lang="en-US"/>
          </a:p>
        </p:txBody>
      </p:sp>
      <p:sp>
        <p:nvSpPr>
          <p:cNvPr id="6" name="Footer Placeholder 5">
            <a:extLst>
              <a:ext uri="{FF2B5EF4-FFF2-40B4-BE49-F238E27FC236}">
                <a16:creationId xmlns:a16="http://schemas.microsoft.com/office/drawing/2014/main" id="{519425B9-EA4B-42C7-8A05-CB19616BCD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14472-234A-465D-8CEC-0799D30F0576}"/>
              </a:ext>
            </a:extLst>
          </p:cNvPr>
          <p:cNvSpPr>
            <a:spLocks noGrp="1"/>
          </p:cNvSpPr>
          <p:nvPr>
            <p:ph type="sldNum" sz="quarter" idx="12"/>
          </p:nvPr>
        </p:nvSpPr>
        <p:spPr/>
        <p:txBody>
          <a:bodyPr/>
          <a:lstStyle/>
          <a:p>
            <a:fld id="{769C6840-4017-4597-B01C-AF4391FCC509}" type="slidenum">
              <a:rPr lang="en-US" smtClean="0"/>
              <a:t>‹#›</a:t>
            </a:fld>
            <a:endParaRPr lang="en-US"/>
          </a:p>
        </p:txBody>
      </p:sp>
    </p:spTree>
    <p:extLst>
      <p:ext uri="{BB962C8B-B14F-4D97-AF65-F5344CB8AC3E}">
        <p14:creationId xmlns:p14="http://schemas.microsoft.com/office/powerpoint/2010/main" val="471896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E3E89-6D55-4C48-A70F-385B66F77F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0F4489-8640-4184-B1CE-CF5C79E61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B8AB00-F99A-4CC6-8B7B-77F5BF6FD3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7C9EB2-B7D3-405E-AA92-834DF8D99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3DC180-A48A-4CC0-AF71-E7C69D46F2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D05B4B-73CD-4165-A750-C075BC2E6ADE}"/>
              </a:ext>
            </a:extLst>
          </p:cNvPr>
          <p:cNvSpPr>
            <a:spLocks noGrp="1"/>
          </p:cNvSpPr>
          <p:nvPr>
            <p:ph type="dt" sz="half" idx="10"/>
          </p:nvPr>
        </p:nvSpPr>
        <p:spPr/>
        <p:txBody>
          <a:bodyPr/>
          <a:lstStyle/>
          <a:p>
            <a:fld id="{26A7EA1D-83B1-4829-AF6E-ECA8838C8D64}" type="datetimeFigureOut">
              <a:rPr lang="en-US" smtClean="0"/>
              <a:t>5/9/2021</a:t>
            </a:fld>
            <a:endParaRPr lang="en-US"/>
          </a:p>
        </p:txBody>
      </p:sp>
      <p:sp>
        <p:nvSpPr>
          <p:cNvPr id="8" name="Footer Placeholder 7">
            <a:extLst>
              <a:ext uri="{FF2B5EF4-FFF2-40B4-BE49-F238E27FC236}">
                <a16:creationId xmlns:a16="http://schemas.microsoft.com/office/drawing/2014/main" id="{BEB730CD-46D2-4502-BAB5-3196B5300B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A08EDC-F036-4954-B6F0-0F4E5F4FF008}"/>
              </a:ext>
            </a:extLst>
          </p:cNvPr>
          <p:cNvSpPr>
            <a:spLocks noGrp="1"/>
          </p:cNvSpPr>
          <p:nvPr>
            <p:ph type="sldNum" sz="quarter" idx="12"/>
          </p:nvPr>
        </p:nvSpPr>
        <p:spPr/>
        <p:txBody>
          <a:bodyPr/>
          <a:lstStyle/>
          <a:p>
            <a:fld id="{769C6840-4017-4597-B01C-AF4391FCC509}" type="slidenum">
              <a:rPr lang="en-US" smtClean="0"/>
              <a:t>‹#›</a:t>
            </a:fld>
            <a:endParaRPr lang="en-US"/>
          </a:p>
        </p:txBody>
      </p:sp>
    </p:spTree>
    <p:extLst>
      <p:ext uri="{BB962C8B-B14F-4D97-AF65-F5344CB8AC3E}">
        <p14:creationId xmlns:p14="http://schemas.microsoft.com/office/powerpoint/2010/main" val="3472684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AB4B1-C24F-4C2B-96A4-2B526A56B6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E3C941-8BFE-48CD-A387-B5790041CBAF}"/>
              </a:ext>
            </a:extLst>
          </p:cNvPr>
          <p:cNvSpPr>
            <a:spLocks noGrp="1"/>
          </p:cNvSpPr>
          <p:nvPr>
            <p:ph type="dt" sz="half" idx="10"/>
          </p:nvPr>
        </p:nvSpPr>
        <p:spPr/>
        <p:txBody>
          <a:bodyPr/>
          <a:lstStyle/>
          <a:p>
            <a:fld id="{26A7EA1D-83B1-4829-AF6E-ECA8838C8D64}" type="datetimeFigureOut">
              <a:rPr lang="en-US" smtClean="0"/>
              <a:t>5/9/2021</a:t>
            </a:fld>
            <a:endParaRPr lang="en-US"/>
          </a:p>
        </p:txBody>
      </p:sp>
      <p:sp>
        <p:nvSpPr>
          <p:cNvPr id="4" name="Footer Placeholder 3">
            <a:extLst>
              <a:ext uri="{FF2B5EF4-FFF2-40B4-BE49-F238E27FC236}">
                <a16:creationId xmlns:a16="http://schemas.microsoft.com/office/drawing/2014/main" id="{3531ADD1-9CB9-4817-920D-B9021C8F2C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C530DD-2A9F-4B7B-A84D-9F73F65522C0}"/>
              </a:ext>
            </a:extLst>
          </p:cNvPr>
          <p:cNvSpPr>
            <a:spLocks noGrp="1"/>
          </p:cNvSpPr>
          <p:nvPr>
            <p:ph type="sldNum" sz="quarter" idx="12"/>
          </p:nvPr>
        </p:nvSpPr>
        <p:spPr/>
        <p:txBody>
          <a:bodyPr/>
          <a:lstStyle/>
          <a:p>
            <a:fld id="{769C6840-4017-4597-B01C-AF4391FCC509}" type="slidenum">
              <a:rPr lang="en-US" smtClean="0"/>
              <a:t>‹#›</a:t>
            </a:fld>
            <a:endParaRPr lang="en-US"/>
          </a:p>
        </p:txBody>
      </p:sp>
    </p:spTree>
    <p:extLst>
      <p:ext uri="{BB962C8B-B14F-4D97-AF65-F5344CB8AC3E}">
        <p14:creationId xmlns:p14="http://schemas.microsoft.com/office/powerpoint/2010/main" val="2286525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266103-DC7C-40EE-9C54-2AA26D3A8BEB}"/>
              </a:ext>
            </a:extLst>
          </p:cNvPr>
          <p:cNvSpPr>
            <a:spLocks noGrp="1"/>
          </p:cNvSpPr>
          <p:nvPr>
            <p:ph type="dt" sz="half" idx="10"/>
          </p:nvPr>
        </p:nvSpPr>
        <p:spPr/>
        <p:txBody>
          <a:bodyPr/>
          <a:lstStyle/>
          <a:p>
            <a:fld id="{26A7EA1D-83B1-4829-AF6E-ECA8838C8D64}" type="datetimeFigureOut">
              <a:rPr lang="en-US" smtClean="0"/>
              <a:t>5/9/2021</a:t>
            </a:fld>
            <a:endParaRPr lang="en-US"/>
          </a:p>
        </p:txBody>
      </p:sp>
      <p:sp>
        <p:nvSpPr>
          <p:cNvPr id="3" name="Footer Placeholder 2">
            <a:extLst>
              <a:ext uri="{FF2B5EF4-FFF2-40B4-BE49-F238E27FC236}">
                <a16:creationId xmlns:a16="http://schemas.microsoft.com/office/drawing/2014/main" id="{C84C61D8-86B6-4863-8682-8F24878A3C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4085F5-38A3-4E56-BAA3-4B1ADECC432A}"/>
              </a:ext>
            </a:extLst>
          </p:cNvPr>
          <p:cNvSpPr>
            <a:spLocks noGrp="1"/>
          </p:cNvSpPr>
          <p:nvPr>
            <p:ph type="sldNum" sz="quarter" idx="12"/>
          </p:nvPr>
        </p:nvSpPr>
        <p:spPr/>
        <p:txBody>
          <a:bodyPr/>
          <a:lstStyle/>
          <a:p>
            <a:fld id="{769C6840-4017-4597-B01C-AF4391FCC509}" type="slidenum">
              <a:rPr lang="en-US" smtClean="0"/>
              <a:t>‹#›</a:t>
            </a:fld>
            <a:endParaRPr lang="en-US"/>
          </a:p>
        </p:txBody>
      </p:sp>
    </p:spTree>
    <p:extLst>
      <p:ext uri="{BB962C8B-B14F-4D97-AF65-F5344CB8AC3E}">
        <p14:creationId xmlns:p14="http://schemas.microsoft.com/office/powerpoint/2010/main" val="2024051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42F92-7827-4793-90F0-49B4FD863A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349371-8931-460B-B42A-ADB51575BF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461845-2FC2-44D3-B75C-3BEDD0E011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1FCFB3-B8E6-4D78-8289-B639DDF23A32}"/>
              </a:ext>
            </a:extLst>
          </p:cNvPr>
          <p:cNvSpPr>
            <a:spLocks noGrp="1"/>
          </p:cNvSpPr>
          <p:nvPr>
            <p:ph type="dt" sz="half" idx="10"/>
          </p:nvPr>
        </p:nvSpPr>
        <p:spPr/>
        <p:txBody>
          <a:bodyPr/>
          <a:lstStyle/>
          <a:p>
            <a:fld id="{26A7EA1D-83B1-4829-AF6E-ECA8838C8D64}" type="datetimeFigureOut">
              <a:rPr lang="en-US" smtClean="0"/>
              <a:t>5/9/2021</a:t>
            </a:fld>
            <a:endParaRPr lang="en-US"/>
          </a:p>
        </p:txBody>
      </p:sp>
      <p:sp>
        <p:nvSpPr>
          <p:cNvPr id="6" name="Footer Placeholder 5">
            <a:extLst>
              <a:ext uri="{FF2B5EF4-FFF2-40B4-BE49-F238E27FC236}">
                <a16:creationId xmlns:a16="http://schemas.microsoft.com/office/drawing/2014/main" id="{76ECB809-3791-46DB-B192-986B7BA699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7CC6B0-AAD8-498F-8B19-30042B4E587D}"/>
              </a:ext>
            </a:extLst>
          </p:cNvPr>
          <p:cNvSpPr>
            <a:spLocks noGrp="1"/>
          </p:cNvSpPr>
          <p:nvPr>
            <p:ph type="sldNum" sz="quarter" idx="12"/>
          </p:nvPr>
        </p:nvSpPr>
        <p:spPr/>
        <p:txBody>
          <a:bodyPr/>
          <a:lstStyle/>
          <a:p>
            <a:fld id="{769C6840-4017-4597-B01C-AF4391FCC509}" type="slidenum">
              <a:rPr lang="en-US" smtClean="0"/>
              <a:t>‹#›</a:t>
            </a:fld>
            <a:endParaRPr lang="en-US"/>
          </a:p>
        </p:txBody>
      </p:sp>
    </p:spTree>
    <p:extLst>
      <p:ext uri="{BB962C8B-B14F-4D97-AF65-F5344CB8AC3E}">
        <p14:creationId xmlns:p14="http://schemas.microsoft.com/office/powerpoint/2010/main" val="798660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9C42C-5F94-4A75-9071-D76E144C7E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71EF0D-99F1-402D-9340-2CE544F76E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96798A-2B74-470E-AFDA-0ACD50A4BF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929539-0EEB-4665-843C-EB1A4D369DDD}"/>
              </a:ext>
            </a:extLst>
          </p:cNvPr>
          <p:cNvSpPr>
            <a:spLocks noGrp="1"/>
          </p:cNvSpPr>
          <p:nvPr>
            <p:ph type="dt" sz="half" idx="10"/>
          </p:nvPr>
        </p:nvSpPr>
        <p:spPr/>
        <p:txBody>
          <a:bodyPr/>
          <a:lstStyle/>
          <a:p>
            <a:fld id="{26A7EA1D-83B1-4829-AF6E-ECA8838C8D64}" type="datetimeFigureOut">
              <a:rPr lang="en-US" smtClean="0"/>
              <a:t>5/9/2021</a:t>
            </a:fld>
            <a:endParaRPr lang="en-US"/>
          </a:p>
        </p:txBody>
      </p:sp>
      <p:sp>
        <p:nvSpPr>
          <p:cNvPr id="6" name="Footer Placeholder 5">
            <a:extLst>
              <a:ext uri="{FF2B5EF4-FFF2-40B4-BE49-F238E27FC236}">
                <a16:creationId xmlns:a16="http://schemas.microsoft.com/office/drawing/2014/main" id="{2B9D9C37-FEB0-47C3-A0E6-A3DCD5D3DE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88600F-41B0-4FA1-8864-0AF2CB41E95C}"/>
              </a:ext>
            </a:extLst>
          </p:cNvPr>
          <p:cNvSpPr>
            <a:spLocks noGrp="1"/>
          </p:cNvSpPr>
          <p:nvPr>
            <p:ph type="sldNum" sz="quarter" idx="12"/>
          </p:nvPr>
        </p:nvSpPr>
        <p:spPr/>
        <p:txBody>
          <a:bodyPr/>
          <a:lstStyle/>
          <a:p>
            <a:fld id="{769C6840-4017-4597-B01C-AF4391FCC509}" type="slidenum">
              <a:rPr lang="en-US" smtClean="0"/>
              <a:t>‹#›</a:t>
            </a:fld>
            <a:endParaRPr lang="en-US"/>
          </a:p>
        </p:txBody>
      </p:sp>
    </p:spTree>
    <p:extLst>
      <p:ext uri="{BB962C8B-B14F-4D97-AF65-F5344CB8AC3E}">
        <p14:creationId xmlns:p14="http://schemas.microsoft.com/office/powerpoint/2010/main" val="3913055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59A90E-89C4-47BF-85C2-41388262BC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9487A3-A401-41F3-887F-B031E74A9C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363A7B-F255-4B5F-9E25-570BA2CD45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A7EA1D-83B1-4829-AF6E-ECA8838C8D64}" type="datetimeFigureOut">
              <a:rPr lang="en-US" smtClean="0"/>
              <a:t>5/9/2021</a:t>
            </a:fld>
            <a:endParaRPr lang="en-US"/>
          </a:p>
        </p:txBody>
      </p:sp>
      <p:sp>
        <p:nvSpPr>
          <p:cNvPr id="5" name="Footer Placeholder 4">
            <a:extLst>
              <a:ext uri="{FF2B5EF4-FFF2-40B4-BE49-F238E27FC236}">
                <a16:creationId xmlns:a16="http://schemas.microsoft.com/office/drawing/2014/main" id="{5AD60222-5287-440E-8D6D-4D64E9D9D7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940FEC-9BAE-4029-9966-09AE23B3FD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9C6840-4017-4597-B01C-AF4391FCC509}" type="slidenum">
              <a:rPr lang="en-US" smtClean="0"/>
              <a:t>‹#›</a:t>
            </a:fld>
            <a:endParaRPr lang="en-US"/>
          </a:p>
        </p:txBody>
      </p:sp>
    </p:spTree>
    <p:extLst>
      <p:ext uri="{BB962C8B-B14F-4D97-AF65-F5344CB8AC3E}">
        <p14:creationId xmlns:p14="http://schemas.microsoft.com/office/powerpoint/2010/main" val="2228509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wmf"/></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7679A-6229-4D7D-ADF4-C3FD715CBAB4}"/>
              </a:ext>
            </a:extLst>
          </p:cNvPr>
          <p:cNvSpPr>
            <a:spLocks noGrp="1"/>
          </p:cNvSpPr>
          <p:nvPr>
            <p:ph type="ctrTitle"/>
          </p:nvPr>
        </p:nvSpPr>
        <p:spPr/>
        <p:txBody>
          <a:bodyPr/>
          <a:lstStyle/>
          <a:p>
            <a:r>
              <a:rPr lang="en-US" dirty="0"/>
              <a:t>Autonomous Bumper Cars</a:t>
            </a:r>
          </a:p>
        </p:txBody>
      </p:sp>
      <p:sp>
        <p:nvSpPr>
          <p:cNvPr id="3" name="Subtitle 2">
            <a:extLst>
              <a:ext uri="{FF2B5EF4-FFF2-40B4-BE49-F238E27FC236}">
                <a16:creationId xmlns:a16="http://schemas.microsoft.com/office/drawing/2014/main" id="{DCCF5357-5318-42DC-A84E-BFBD356C03AC}"/>
              </a:ext>
            </a:extLst>
          </p:cNvPr>
          <p:cNvSpPr>
            <a:spLocks noGrp="1"/>
          </p:cNvSpPr>
          <p:nvPr>
            <p:ph type="subTitle" idx="1"/>
          </p:nvPr>
        </p:nvSpPr>
        <p:spPr/>
        <p:txBody>
          <a:bodyPr/>
          <a:lstStyle/>
          <a:p>
            <a:r>
              <a:rPr lang="en-US" dirty="0"/>
              <a:t>DGMD E-17</a:t>
            </a:r>
          </a:p>
          <a:p>
            <a:r>
              <a:rPr lang="en-US" dirty="0"/>
              <a:t>Spring 2021</a:t>
            </a:r>
          </a:p>
          <a:p>
            <a:r>
              <a:rPr lang="en-US" dirty="0"/>
              <a:t>Brian Bauer, David </a:t>
            </a:r>
            <a:r>
              <a:rPr lang="en-US" dirty="0" err="1"/>
              <a:t>Kalbfleisch</a:t>
            </a:r>
            <a:r>
              <a:rPr lang="en-US" dirty="0"/>
              <a:t>, Iman Ismail</a:t>
            </a:r>
          </a:p>
        </p:txBody>
      </p:sp>
    </p:spTree>
    <p:extLst>
      <p:ext uri="{BB962C8B-B14F-4D97-AF65-F5344CB8AC3E}">
        <p14:creationId xmlns:p14="http://schemas.microsoft.com/office/powerpoint/2010/main" val="3856018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D77BEFA0-37B1-4A58-BD4F-B69E94950126}"/>
              </a:ext>
            </a:extLst>
          </p:cNvPr>
          <p:cNvGraphicFramePr>
            <a:graphicFrameLocks noChangeAspect="1"/>
          </p:cNvGraphicFramePr>
          <p:nvPr>
            <p:extLst>
              <p:ext uri="{D42A27DB-BD31-4B8C-83A1-F6EECF244321}">
                <p14:modId xmlns:p14="http://schemas.microsoft.com/office/powerpoint/2010/main" val="4039860574"/>
              </p:ext>
            </p:extLst>
          </p:nvPr>
        </p:nvGraphicFramePr>
        <p:xfrm>
          <a:off x="2175535" y="151286"/>
          <a:ext cx="7840930" cy="6555427"/>
        </p:xfrm>
        <a:graphic>
          <a:graphicData uri="http://schemas.openxmlformats.org/presentationml/2006/ole">
            <mc:AlternateContent xmlns:mc="http://schemas.openxmlformats.org/markup-compatibility/2006">
              <mc:Choice xmlns:v="urn:schemas-microsoft-com:vml" Requires="v">
                <p:oleObj name="ms-resource:Resources/OleClassShortDisplayName" r:id="rId3" imgW="9334440" imgH="7804080" progId="Paint.Picture.1">
                  <p:embed/>
                </p:oleObj>
              </mc:Choice>
              <mc:Fallback>
                <p:oleObj name="ms-resource:Resources/OleClassShortDisplayName" r:id="rId3" imgW="9334440" imgH="7804080" progId="Paint.Picture.1">
                  <p:embed/>
                  <p:pic>
                    <p:nvPicPr>
                      <p:cNvPr id="0" name=""/>
                      <p:cNvPicPr/>
                      <p:nvPr/>
                    </p:nvPicPr>
                    <p:blipFill>
                      <a:blip r:embed="rId4"/>
                      <a:stretch>
                        <a:fillRect/>
                      </a:stretch>
                    </p:blipFill>
                    <p:spPr>
                      <a:xfrm>
                        <a:off x="2175535" y="151286"/>
                        <a:ext cx="7840930" cy="6555427"/>
                      </a:xfrm>
                      <a:prstGeom prst="rect">
                        <a:avLst/>
                      </a:prstGeom>
                    </p:spPr>
                  </p:pic>
                </p:oleObj>
              </mc:Fallback>
            </mc:AlternateContent>
          </a:graphicData>
        </a:graphic>
      </p:graphicFrame>
    </p:spTree>
    <p:extLst>
      <p:ext uri="{BB962C8B-B14F-4D97-AF65-F5344CB8AC3E}">
        <p14:creationId xmlns:p14="http://schemas.microsoft.com/office/powerpoint/2010/main" val="2305694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8279D1-C2CE-4986-86B0-3881A8D62A1E}"/>
              </a:ext>
            </a:extLst>
          </p:cNvPr>
          <p:cNvPicPr>
            <a:picLocks noChangeAspect="1"/>
          </p:cNvPicPr>
          <p:nvPr/>
        </p:nvPicPr>
        <p:blipFill>
          <a:blip r:embed="rId3"/>
          <a:stretch>
            <a:fillRect/>
          </a:stretch>
        </p:blipFill>
        <p:spPr>
          <a:xfrm>
            <a:off x="1902988" y="0"/>
            <a:ext cx="8386023" cy="6858000"/>
          </a:xfrm>
          <a:prstGeom prst="rect">
            <a:avLst/>
          </a:prstGeom>
        </p:spPr>
      </p:pic>
    </p:spTree>
    <p:extLst>
      <p:ext uri="{BB962C8B-B14F-4D97-AF65-F5344CB8AC3E}">
        <p14:creationId xmlns:p14="http://schemas.microsoft.com/office/powerpoint/2010/main" val="3652833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10722D-20D3-46C7-853D-C4A546FEF4A7}"/>
              </a:ext>
            </a:extLst>
          </p:cNvPr>
          <p:cNvPicPr>
            <a:picLocks noChangeAspect="1"/>
          </p:cNvPicPr>
          <p:nvPr/>
        </p:nvPicPr>
        <p:blipFill>
          <a:blip r:embed="rId3"/>
          <a:stretch>
            <a:fillRect/>
          </a:stretch>
        </p:blipFill>
        <p:spPr>
          <a:xfrm>
            <a:off x="2615111" y="0"/>
            <a:ext cx="6961778" cy="6858000"/>
          </a:xfrm>
          <a:prstGeom prst="rect">
            <a:avLst/>
          </a:prstGeom>
        </p:spPr>
      </p:pic>
    </p:spTree>
    <p:extLst>
      <p:ext uri="{BB962C8B-B14F-4D97-AF65-F5344CB8AC3E}">
        <p14:creationId xmlns:p14="http://schemas.microsoft.com/office/powerpoint/2010/main" val="2153596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718B29-11E1-4E17-BD96-9C23B45C8C66}"/>
              </a:ext>
            </a:extLst>
          </p:cNvPr>
          <p:cNvPicPr>
            <a:picLocks noChangeAspect="1"/>
          </p:cNvPicPr>
          <p:nvPr/>
        </p:nvPicPr>
        <p:blipFill>
          <a:blip r:embed="rId3"/>
          <a:stretch>
            <a:fillRect/>
          </a:stretch>
        </p:blipFill>
        <p:spPr>
          <a:xfrm>
            <a:off x="781050" y="533400"/>
            <a:ext cx="10629900" cy="5791200"/>
          </a:xfrm>
          <a:prstGeom prst="rect">
            <a:avLst/>
          </a:prstGeom>
        </p:spPr>
      </p:pic>
    </p:spTree>
    <p:extLst>
      <p:ext uri="{BB962C8B-B14F-4D97-AF65-F5344CB8AC3E}">
        <p14:creationId xmlns:p14="http://schemas.microsoft.com/office/powerpoint/2010/main" val="255817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DE1965-7D09-4639-9D8D-FBE92FE865EA}"/>
              </a:ext>
            </a:extLst>
          </p:cNvPr>
          <p:cNvPicPr>
            <a:picLocks noChangeAspect="1"/>
          </p:cNvPicPr>
          <p:nvPr/>
        </p:nvPicPr>
        <p:blipFill>
          <a:blip r:embed="rId3"/>
          <a:stretch>
            <a:fillRect/>
          </a:stretch>
        </p:blipFill>
        <p:spPr>
          <a:xfrm>
            <a:off x="1938717" y="0"/>
            <a:ext cx="8314566" cy="6858000"/>
          </a:xfrm>
          <a:prstGeom prst="rect">
            <a:avLst/>
          </a:prstGeom>
        </p:spPr>
      </p:pic>
    </p:spTree>
    <p:extLst>
      <p:ext uri="{BB962C8B-B14F-4D97-AF65-F5344CB8AC3E}">
        <p14:creationId xmlns:p14="http://schemas.microsoft.com/office/powerpoint/2010/main" val="473839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B75CE-271D-48FB-82BD-3BADE505A17C}"/>
              </a:ext>
            </a:extLst>
          </p:cNvPr>
          <p:cNvSpPr>
            <a:spLocks noGrp="1"/>
          </p:cNvSpPr>
          <p:nvPr>
            <p:ph type="title"/>
          </p:nvPr>
        </p:nvSpPr>
        <p:spPr/>
        <p:txBody>
          <a:bodyPr/>
          <a:lstStyle/>
          <a:p>
            <a:r>
              <a:rPr lang="en-US" dirty="0"/>
              <a:t>Conclusion and Final Remarks</a:t>
            </a:r>
          </a:p>
        </p:txBody>
      </p:sp>
      <p:sp>
        <p:nvSpPr>
          <p:cNvPr id="3" name="Content Placeholder 2">
            <a:extLst>
              <a:ext uri="{FF2B5EF4-FFF2-40B4-BE49-F238E27FC236}">
                <a16:creationId xmlns:a16="http://schemas.microsoft.com/office/drawing/2014/main" id="{66D0B58D-CDE0-4DEF-9CDF-DF1D09AAB349}"/>
              </a:ext>
            </a:extLst>
          </p:cNvPr>
          <p:cNvSpPr>
            <a:spLocks noGrp="1"/>
          </p:cNvSpPr>
          <p:nvPr>
            <p:ph idx="1"/>
          </p:nvPr>
        </p:nvSpPr>
        <p:spPr/>
        <p:txBody>
          <a:bodyPr/>
          <a:lstStyle/>
          <a:p>
            <a:r>
              <a:rPr lang="en-US" dirty="0"/>
              <a:t>Stuff…</a:t>
            </a:r>
          </a:p>
        </p:txBody>
      </p:sp>
    </p:spTree>
    <p:extLst>
      <p:ext uri="{BB962C8B-B14F-4D97-AF65-F5344CB8AC3E}">
        <p14:creationId xmlns:p14="http://schemas.microsoft.com/office/powerpoint/2010/main" val="2558569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9C604-7B19-45E9-9C5B-769EEA02783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D93C63C-5B3E-494E-928C-1969A6A36C95}"/>
              </a:ext>
            </a:extLst>
          </p:cNvPr>
          <p:cNvSpPr>
            <a:spLocks noGrp="1"/>
          </p:cNvSpPr>
          <p:nvPr>
            <p:ph idx="1"/>
          </p:nvPr>
        </p:nvSpPr>
        <p:spPr/>
        <p:txBody>
          <a:bodyPr/>
          <a:lstStyle/>
          <a:p>
            <a:pPr marL="0" indent="0">
              <a:buNone/>
            </a:pPr>
            <a:r>
              <a:rPr lang="en-US" dirty="0"/>
              <a:t>We bring bumper cars into the 21st century by simulating the carnival game with autonomous vehicles in a closed arena. The challenges include friend-or-foe determination, path planning, obstacle avoidance, and score maximization strategies. Vehicles shall receive points for hitting other vehicles and lose points for being hit. Head-to-head collisions won't score. The best-case outcome will include the ability for humans to challenge the AIs.</a:t>
            </a:r>
          </a:p>
        </p:txBody>
      </p:sp>
    </p:spTree>
    <p:extLst>
      <p:ext uri="{BB962C8B-B14F-4D97-AF65-F5344CB8AC3E}">
        <p14:creationId xmlns:p14="http://schemas.microsoft.com/office/powerpoint/2010/main" val="3557415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7F0C5-59D3-48C7-B23D-3C4A3B9C8E0D}"/>
              </a:ext>
            </a:extLst>
          </p:cNvPr>
          <p:cNvSpPr>
            <a:spLocks noGrp="1"/>
          </p:cNvSpPr>
          <p:nvPr>
            <p:ph type="title"/>
          </p:nvPr>
        </p:nvSpPr>
        <p:spPr/>
        <p:txBody>
          <a:bodyPr/>
          <a:lstStyle/>
          <a:p>
            <a:r>
              <a:rPr lang="en-US" dirty="0"/>
              <a:t>Basic Goals</a:t>
            </a:r>
          </a:p>
        </p:txBody>
      </p:sp>
      <p:sp>
        <p:nvSpPr>
          <p:cNvPr id="3" name="Content Placeholder 2">
            <a:extLst>
              <a:ext uri="{FF2B5EF4-FFF2-40B4-BE49-F238E27FC236}">
                <a16:creationId xmlns:a16="http://schemas.microsoft.com/office/drawing/2014/main" id="{6B7FE384-9D51-4933-BE16-C33FEA5ADC6C}"/>
              </a:ext>
            </a:extLst>
          </p:cNvPr>
          <p:cNvSpPr>
            <a:spLocks noGrp="1"/>
          </p:cNvSpPr>
          <p:nvPr>
            <p:ph idx="1"/>
          </p:nvPr>
        </p:nvSpPr>
        <p:spPr/>
        <p:txBody>
          <a:bodyPr>
            <a:normAutofit lnSpcReduction="10000"/>
          </a:bodyPr>
          <a:lstStyle/>
          <a:p>
            <a:r>
              <a:rPr lang="en-US" dirty="0"/>
              <a:t>The bumper car arena shall be rectangular with rounded corners to prevent cars from getting stuck, and the arena shall contain 2 or more bumper cars that start at random locations and headings. (Yes!)</a:t>
            </a:r>
          </a:p>
          <a:p>
            <a:r>
              <a:rPr lang="en-US" dirty="0"/>
              <a:t>Each game lasts for a predetermined length of time. (Yes!)</a:t>
            </a:r>
          </a:p>
          <a:p>
            <a:r>
              <a:rPr lang="en-US" dirty="0"/>
              <a:t>The arena shall contain various obstacles (polls, boxes, etc.) to make the game more interesting. (Yes!)</a:t>
            </a:r>
          </a:p>
          <a:p>
            <a:r>
              <a:rPr lang="en-US" dirty="0"/>
              <a:t>All cars are a team of one. Each car attempts to maximize its score, and the car with the highest score wins.(Partially)</a:t>
            </a:r>
          </a:p>
          <a:p>
            <a:r>
              <a:rPr lang="en-US" dirty="0"/>
              <a:t>At any moment, a given car is in the "attack" state or the "defend" state. (Not quite)</a:t>
            </a:r>
          </a:p>
        </p:txBody>
      </p:sp>
    </p:spTree>
    <p:extLst>
      <p:ext uri="{BB962C8B-B14F-4D97-AF65-F5344CB8AC3E}">
        <p14:creationId xmlns:p14="http://schemas.microsoft.com/office/powerpoint/2010/main" val="4152882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F6742-D451-423F-814D-FBC43C48B1F7}"/>
              </a:ext>
            </a:extLst>
          </p:cNvPr>
          <p:cNvSpPr>
            <a:spLocks noGrp="1"/>
          </p:cNvSpPr>
          <p:nvPr>
            <p:ph type="title"/>
          </p:nvPr>
        </p:nvSpPr>
        <p:spPr/>
        <p:txBody>
          <a:bodyPr/>
          <a:lstStyle/>
          <a:p>
            <a:r>
              <a:rPr lang="en-US" dirty="0"/>
              <a:t>Extended Goals</a:t>
            </a:r>
          </a:p>
        </p:txBody>
      </p:sp>
      <p:sp>
        <p:nvSpPr>
          <p:cNvPr id="3" name="Content Placeholder 2">
            <a:extLst>
              <a:ext uri="{FF2B5EF4-FFF2-40B4-BE49-F238E27FC236}">
                <a16:creationId xmlns:a16="http://schemas.microsoft.com/office/drawing/2014/main" id="{5E4D3D6A-B953-4088-A790-22AE64DDB6E7}"/>
              </a:ext>
            </a:extLst>
          </p:cNvPr>
          <p:cNvSpPr>
            <a:spLocks noGrp="1"/>
          </p:cNvSpPr>
          <p:nvPr>
            <p:ph idx="1"/>
          </p:nvPr>
        </p:nvSpPr>
        <p:spPr/>
        <p:txBody>
          <a:bodyPr>
            <a:normAutofit lnSpcReduction="10000"/>
          </a:bodyPr>
          <a:lstStyle/>
          <a:p>
            <a:r>
              <a:rPr lang="en-US" dirty="0"/>
              <a:t>Target motion or target angle analysis to determine foe position and velocity. This enables intercepting the foe at its future position rather than just pointing its current position. (Started, very early)</a:t>
            </a:r>
          </a:p>
          <a:p>
            <a:r>
              <a:rPr lang="en-US" dirty="0"/>
              <a:t>Human interaction – allow people to play against the bots (Can be done, but not a good user experience)</a:t>
            </a:r>
          </a:p>
          <a:p>
            <a:r>
              <a:rPr lang="en-US" dirty="0"/>
              <a:t>Bot teams – carts should not attach members of their own team (Nope!)</a:t>
            </a:r>
          </a:p>
          <a:p>
            <a:r>
              <a:rPr lang="en-US" dirty="0"/>
              <a:t>Real robots, such as the </a:t>
            </a:r>
            <a:r>
              <a:rPr lang="en-US" dirty="0" err="1"/>
              <a:t>JetBot</a:t>
            </a:r>
            <a:r>
              <a:rPr lang="en-US" dirty="0"/>
              <a:t> (Nope!)</a:t>
            </a:r>
          </a:p>
          <a:p>
            <a:r>
              <a:rPr lang="en-US" dirty="0"/>
              <a:t>Reinforcement learning to create Ais that execute the given strategy with maximum effect. (Nope!)</a:t>
            </a:r>
          </a:p>
        </p:txBody>
      </p:sp>
    </p:spTree>
    <p:extLst>
      <p:ext uri="{BB962C8B-B14F-4D97-AF65-F5344CB8AC3E}">
        <p14:creationId xmlns:p14="http://schemas.microsoft.com/office/powerpoint/2010/main" val="1856736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48674-C1F5-488C-A272-34637A091BB2}"/>
              </a:ext>
            </a:extLst>
          </p:cNvPr>
          <p:cNvSpPr>
            <a:spLocks noGrp="1"/>
          </p:cNvSpPr>
          <p:nvPr>
            <p:ph type="title"/>
          </p:nvPr>
        </p:nvSpPr>
        <p:spPr/>
        <p:txBody>
          <a:bodyPr/>
          <a:lstStyle/>
          <a:p>
            <a:r>
              <a:rPr lang="en-US" dirty="0"/>
              <a:t>Software and Development Tools</a:t>
            </a:r>
          </a:p>
        </p:txBody>
      </p:sp>
      <p:sp>
        <p:nvSpPr>
          <p:cNvPr id="3" name="Content Placeholder 2">
            <a:extLst>
              <a:ext uri="{FF2B5EF4-FFF2-40B4-BE49-F238E27FC236}">
                <a16:creationId xmlns:a16="http://schemas.microsoft.com/office/drawing/2014/main" id="{A84B0D14-1A44-4842-AF9A-746AFC20FE36}"/>
              </a:ext>
            </a:extLst>
          </p:cNvPr>
          <p:cNvSpPr>
            <a:spLocks noGrp="1"/>
          </p:cNvSpPr>
          <p:nvPr>
            <p:ph idx="1"/>
          </p:nvPr>
        </p:nvSpPr>
        <p:spPr/>
        <p:txBody>
          <a:bodyPr/>
          <a:lstStyle/>
          <a:p>
            <a:r>
              <a:rPr lang="en-US" dirty="0"/>
              <a:t>Gazebo 11</a:t>
            </a:r>
          </a:p>
          <a:p>
            <a:r>
              <a:rPr lang="en-US" dirty="0"/>
              <a:t>ROS2 Foxy</a:t>
            </a:r>
          </a:p>
          <a:p>
            <a:r>
              <a:rPr lang="en-US" dirty="0"/>
              <a:t>Blender</a:t>
            </a:r>
          </a:p>
          <a:p>
            <a:r>
              <a:rPr lang="en-US" dirty="0"/>
              <a:t>Gimp</a:t>
            </a:r>
          </a:p>
          <a:p>
            <a:r>
              <a:rPr lang="en-US" dirty="0"/>
              <a:t>Python</a:t>
            </a:r>
          </a:p>
          <a:p>
            <a:r>
              <a:rPr lang="en-US" dirty="0"/>
              <a:t>GitHub</a:t>
            </a:r>
          </a:p>
        </p:txBody>
      </p:sp>
    </p:spTree>
    <p:extLst>
      <p:ext uri="{BB962C8B-B14F-4D97-AF65-F5344CB8AC3E}">
        <p14:creationId xmlns:p14="http://schemas.microsoft.com/office/powerpoint/2010/main" val="1197421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9BED7-C4E0-465E-85F1-97183C53B6D7}"/>
              </a:ext>
            </a:extLst>
          </p:cNvPr>
          <p:cNvSpPr>
            <a:spLocks noGrp="1"/>
          </p:cNvSpPr>
          <p:nvPr>
            <p:ph type="title"/>
          </p:nvPr>
        </p:nvSpPr>
        <p:spPr/>
        <p:txBody>
          <a:bodyPr/>
          <a:lstStyle/>
          <a:p>
            <a:r>
              <a:rPr lang="en-US" dirty="0"/>
              <a:t>Demonstration</a:t>
            </a:r>
          </a:p>
        </p:txBody>
      </p:sp>
      <p:sp>
        <p:nvSpPr>
          <p:cNvPr id="3" name="Content Placeholder 2">
            <a:extLst>
              <a:ext uri="{FF2B5EF4-FFF2-40B4-BE49-F238E27FC236}">
                <a16:creationId xmlns:a16="http://schemas.microsoft.com/office/drawing/2014/main" id="{6B0208A4-9D1D-499D-B39E-C939139216E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99053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D9A3-CD65-4467-85AD-5DF093AEA280}"/>
              </a:ext>
            </a:extLst>
          </p:cNvPr>
          <p:cNvSpPr>
            <a:spLocks noGrp="1"/>
          </p:cNvSpPr>
          <p:nvPr>
            <p:ph type="title"/>
          </p:nvPr>
        </p:nvSpPr>
        <p:spPr/>
        <p:txBody>
          <a:bodyPr/>
          <a:lstStyle/>
          <a:p>
            <a:r>
              <a:rPr lang="en-US" dirty="0"/>
              <a:t>Graphics and Visual Modeling</a:t>
            </a:r>
          </a:p>
        </p:txBody>
      </p:sp>
      <p:sp>
        <p:nvSpPr>
          <p:cNvPr id="3" name="Content Placeholder 2">
            <a:extLst>
              <a:ext uri="{FF2B5EF4-FFF2-40B4-BE49-F238E27FC236}">
                <a16:creationId xmlns:a16="http://schemas.microsoft.com/office/drawing/2014/main" id="{D00F8DF1-D999-4029-8302-EF8F881F0CE7}"/>
              </a:ext>
            </a:extLst>
          </p:cNvPr>
          <p:cNvSpPr>
            <a:spLocks noGrp="1"/>
          </p:cNvSpPr>
          <p:nvPr>
            <p:ph idx="1"/>
          </p:nvPr>
        </p:nvSpPr>
        <p:spPr/>
        <p:txBody>
          <a:bodyPr/>
          <a:lstStyle/>
          <a:p>
            <a:r>
              <a:rPr lang="en-US" dirty="0"/>
              <a:t>Presented by David </a:t>
            </a:r>
            <a:r>
              <a:rPr lang="en-US" dirty="0" err="1"/>
              <a:t>Kalbfleisch</a:t>
            </a:r>
            <a:endParaRPr lang="en-US" dirty="0"/>
          </a:p>
        </p:txBody>
      </p:sp>
    </p:spTree>
    <p:extLst>
      <p:ext uri="{BB962C8B-B14F-4D97-AF65-F5344CB8AC3E}">
        <p14:creationId xmlns:p14="http://schemas.microsoft.com/office/powerpoint/2010/main" val="2958682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E67D0-9E63-4B6D-B9FD-7C06AE2549D3}"/>
              </a:ext>
            </a:extLst>
          </p:cNvPr>
          <p:cNvSpPr>
            <a:spLocks noGrp="1"/>
          </p:cNvSpPr>
          <p:nvPr>
            <p:ph type="title"/>
          </p:nvPr>
        </p:nvSpPr>
        <p:spPr/>
        <p:txBody>
          <a:bodyPr/>
          <a:lstStyle/>
          <a:p>
            <a:r>
              <a:rPr lang="en-US" dirty="0"/>
              <a:t>Neural Network Development and Training</a:t>
            </a:r>
          </a:p>
        </p:txBody>
      </p:sp>
      <p:sp>
        <p:nvSpPr>
          <p:cNvPr id="3" name="Content Placeholder 2">
            <a:extLst>
              <a:ext uri="{FF2B5EF4-FFF2-40B4-BE49-F238E27FC236}">
                <a16:creationId xmlns:a16="http://schemas.microsoft.com/office/drawing/2014/main" id="{B8574E30-43AE-4F08-BB4A-46A7F6FC0A95}"/>
              </a:ext>
            </a:extLst>
          </p:cNvPr>
          <p:cNvSpPr>
            <a:spLocks noGrp="1"/>
          </p:cNvSpPr>
          <p:nvPr>
            <p:ph idx="1"/>
          </p:nvPr>
        </p:nvSpPr>
        <p:spPr/>
        <p:txBody>
          <a:bodyPr/>
          <a:lstStyle/>
          <a:p>
            <a:r>
              <a:rPr lang="en-US" dirty="0"/>
              <a:t>Presented by Iman Ismail</a:t>
            </a:r>
          </a:p>
        </p:txBody>
      </p:sp>
    </p:spTree>
    <p:extLst>
      <p:ext uri="{BB962C8B-B14F-4D97-AF65-F5344CB8AC3E}">
        <p14:creationId xmlns:p14="http://schemas.microsoft.com/office/powerpoint/2010/main" val="2380164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52B8C-8426-49F4-AC7E-2AD658F417D4}"/>
              </a:ext>
            </a:extLst>
          </p:cNvPr>
          <p:cNvSpPr>
            <a:spLocks noGrp="1"/>
          </p:cNvSpPr>
          <p:nvPr>
            <p:ph type="title"/>
          </p:nvPr>
        </p:nvSpPr>
        <p:spPr/>
        <p:txBody>
          <a:bodyPr/>
          <a:lstStyle/>
          <a:p>
            <a:r>
              <a:rPr lang="en-US" dirty="0"/>
              <a:t>Project Infrastructure &amp; Software</a:t>
            </a:r>
          </a:p>
        </p:txBody>
      </p:sp>
      <p:sp>
        <p:nvSpPr>
          <p:cNvPr id="3" name="Content Placeholder 2">
            <a:extLst>
              <a:ext uri="{FF2B5EF4-FFF2-40B4-BE49-F238E27FC236}">
                <a16:creationId xmlns:a16="http://schemas.microsoft.com/office/drawing/2014/main" id="{F23B04C2-FDA2-46BA-BB36-6F4198252183}"/>
              </a:ext>
            </a:extLst>
          </p:cNvPr>
          <p:cNvSpPr>
            <a:spLocks noGrp="1"/>
          </p:cNvSpPr>
          <p:nvPr>
            <p:ph idx="1"/>
          </p:nvPr>
        </p:nvSpPr>
        <p:spPr/>
        <p:txBody>
          <a:bodyPr/>
          <a:lstStyle/>
          <a:p>
            <a:r>
              <a:rPr lang="en-US" dirty="0"/>
              <a:t>Presented by Brian Bauer</a:t>
            </a:r>
          </a:p>
        </p:txBody>
      </p:sp>
    </p:spTree>
    <p:extLst>
      <p:ext uri="{BB962C8B-B14F-4D97-AF65-F5344CB8AC3E}">
        <p14:creationId xmlns:p14="http://schemas.microsoft.com/office/powerpoint/2010/main" val="4064571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1199</Words>
  <Application>Microsoft Office PowerPoint</Application>
  <PresentationFormat>Widescreen</PresentationFormat>
  <Paragraphs>59</Paragraphs>
  <Slides>15</Slides>
  <Notes>5</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0" baseType="lpstr">
      <vt:lpstr>Arial</vt:lpstr>
      <vt:lpstr>Calibri</vt:lpstr>
      <vt:lpstr>Calibri Light</vt:lpstr>
      <vt:lpstr>Office Theme</vt:lpstr>
      <vt:lpstr>Paintbush Picture</vt:lpstr>
      <vt:lpstr>Autonomous Bumper Cars</vt:lpstr>
      <vt:lpstr>Introduction</vt:lpstr>
      <vt:lpstr>Basic Goals</vt:lpstr>
      <vt:lpstr>Extended Goals</vt:lpstr>
      <vt:lpstr>Software and Development Tools</vt:lpstr>
      <vt:lpstr>Demonstration</vt:lpstr>
      <vt:lpstr>Graphics and Visual Modeling</vt:lpstr>
      <vt:lpstr>Neural Network Development and Training</vt:lpstr>
      <vt:lpstr>Project Infrastructure &amp; Software</vt:lpstr>
      <vt:lpstr>PowerPoint Presentation</vt:lpstr>
      <vt:lpstr>PowerPoint Presentation</vt:lpstr>
      <vt:lpstr>PowerPoint Presentation</vt:lpstr>
      <vt:lpstr>PowerPoint Presentation</vt:lpstr>
      <vt:lpstr>PowerPoint Presentation</vt:lpstr>
      <vt:lpstr>Conclusion and Final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Bumper Cars</dc:title>
  <dc:creator>Brian Bauer</dc:creator>
  <cp:lastModifiedBy>Brian Bauer</cp:lastModifiedBy>
  <cp:revision>15</cp:revision>
  <dcterms:created xsi:type="dcterms:W3CDTF">2021-05-07T01:57:35Z</dcterms:created>
  <dcterms:modified xsi:type="dcterms:W3CDTF">2021-05-09T19:59:27Z</dcterms:modified>
</cp:coreProperties>
</file>