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9.xml.rels" ContentType="application/vnd.openxmlformats-package.relationships+xml"/>
  <Override PartName="/ppt/notesSlides/_rels/notesSlide28.xml.rels" ContentType="application/vnd.openxmlformats-package.relationships+xml"/>
  <Override PartName="/ppt/notesSlides/_rels/notesSlide25.xml.rels" ContentType="application/vnd.openxmlformats-package.relationships+xml"/>
  <Override PartName="/ppt/notesSlides/_rels/notesSlide27.xml.rels" ContentType="application/vnd.openxmlformats-package.relationships+xml"/>
  <Override PartName="/ppt/notesSlides/_rels/notesSlide26.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media/image23.wmf" ContentType="image/x-wmf"/>
  <Override PartName="/ppt/media/image16.tif" ContentType="image/tiff"/>
  <Override PartName="/ppt/media/image14.jpeg" ContentType="image/jpeg"/>
  <Override PartName="/ppt/media/image13.jpeg" ContentType="image/jpeg"/>
  <Override PartName="/ppt/media/image6.png" ContentType="image/png"/>
  <Override PartName="/ppt/media/image5.png" ContentType="image/png"/>
  <Override PartName="/ppt/media/image4.png" ContentType="image/png"/>
  <Override PartName="/ppt/media/image1.png" ContentType="image/png"/>
  <Override PartName="/ppt/media/image2.png" ContentType="image/png"/>
  <Override PartName="/ppt/media/image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3.jpeg" ContentType="image/jpeg"/>
  <Override PartName="/ppt/media/image11.png" ContentType="image/png"/>
  <Override PartName="/ppt/media/image15.png" ContentType="image/png"/>
  <Override PartName="/ppt/media/image7.jpeg" ContentType="image/jpeg"/>
  <Override PartName="/ppt/media/image9.jpeg" ContentType="image/jpeg"/>
  <Override PartName="/ppt/media/image12.png" ContentType="image/png"/>
  <Override PartName="/ppt/media/image10.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9.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108.xml.rels" ContentType="application/vnd.openxmlformats-package.relationships+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105.xml.rels" ContentType="application/vnd.openxmlformats-package.relationships+xml"/>
  <Override PartName="/ppt/slideLayouts/_rels/slideLayout99.xml.rels" ContentType="application/vnd.openxmlformats-package.relationships+xml"/>
  <Override PartName="/ppt/slideLayouts/_rels/slideLayout104.xml.rels" ContentType="application/vnd.openxmlformats-package.relationships+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98.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97.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100.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101.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102.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01.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0.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107.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106.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02.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03.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04.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105.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40" Type="http://schemas.openxmlformats.org/officeDocument/2006/relationships/slide" Target="slides/slide29.xml"/><Relationship Id="rId41"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50"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351"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352"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353"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354" name="PlaceHolder 6"/>
          <p:cNvSpPr>
            <a:spLocks noGrp="1"/>
          </p:cNvSpPr>
          <p:nvPr>
            <p:ph type="sldNum"/>
          </p:nvPr>
        </p:nvSpPr>
        <p:spPr>
          <a:xfrm>
            <a:off x="4399200" y="9555480"/>
            <a:ext cx="3372840" cy="502560"/>
          </a:xfrm>
          <a:prstGeom prst="rect">
            <a:avLst/>
          </a:prstGeom>
        </p:spPr>
        <p:txBody>
          <a:bodyPr lIns="0" rIns="0" tIns="0" bIns="0" anchor="b"/>
          <a:p>
            <a:pPr algn="r"/>
            <a:fld id="{8E67B5C0-97DC-41D8-89BD-061D8D98F0B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685800" y="1143000"/>
            <a:ext cx="5486040" cy="3085920"/>
          </a:xfrm>
          <a:prstGeom prst="rect">
            <a:avLst/>
          </a:prstGeom>
        </p:spPr>
      </p:sp>
      <p:sp>
        <p:nvSpPr>
          <p:cNvPr id="436" name="PlaceHolder 2"/>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2000" spc="-1" strike="noStrike">
                <a:latin typeface="Arial"/>
              </a:rPr>
              <a:t>This is all created by executing a single command</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All of this runs on one computer, but it is designed such that each blue box can become a physical cart – or an independent computer.</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Each python program (called bumper_car_controller.py) loads its own copy of the trained model used for classification</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Each instance of bumper_car_controller.py makes decisions independently and only for the cart that it is attached to.</a:t>
            </a:r>
            <a:endParaRPr b="0" lang="en-US" sz="2000" spc="-1" strike="noStrike">
              <a:latin typeface="Arial"/>
            </a:endParaRPr>
          </a:p>
          <a:p>
            <a:pPr lvl="1" marL="628560" indent="-171000">
              <a:lnSpc>
                <a:spcPct val="100000"/>
              </a:lnSpc>
              <a:buClr>
                <a:srgbClr val="000000"/>
              </a:buClr>
              <a:buFont typeface="Arial"/>
              <a:buChar char="•"/>
            </a:pPr>
            <a:r>
              <a:rPr b="0" lang="en-US" sz="2000" spc="-1" strike="noStrike">
                <a:latin typeface="Arial"/>
              </a:rPr>
              <a:t>This allows us to extend the functionality in the future</a:t>
            </a:r>
            <a:endParaRPr b="0" lang="en-US" sz="2000" spc="-1" strike="noStrike">
              <a:latin typeface="Arial"/>
            </a:endParaRPr>
          </a:p>
          <a:p>
            <a:pPr lvl="2" marL="1085760" indent="-171000">
              <a:lnSpc>
                <a:spcPct val="100000"/>
              </a:lnSpc>
              <a:buClr>
                <a:srgbClr val="000000"/>
              </a:buClr>
              <a:buFont typeface="Arial"/>
              <a:buChar char="•"/>
            </a:pPr>
            <a:r>
              <a:rPr b="0" lang="en-US" sz="2000" spc="-1" strike="noStrike">
                <a:latin typeface="Arial"/>
              </a:rPr>
              <a:t>Each cart can be instructed to load a different model</a:t>
            </a:r>
            <a:endParaRPr b="0" lang="en-US" sz="2000" spc="-1" strike="noStrike">
              <a:latin typeface="Arial"/>
            </a:endParaRPr>
          </a:p>
          <a:p>
            <a:pPr lvl="2" marL="1085760" indent="-171000">
              <a:lnSpc>
                <a:spcPct val="100000"/>
              </a:lnSpc>
              <a:buClr>
                <a:srgbClr val="000000"/>
              </a:buClr>
              <a:buFont typeface="Arial"/>
              <a:buChar char="•"/>
            </a:pPr>
            <a:r>
              <a:rPr b="0" lang="en-US" sz="2000" spc="-1" strike="noStrike">
                <a:latin typeface="Arial"/>
              </a:rPr>
              <a:t>Each cart can be instructed to run a different decision-making algorithm</a:t>
            </a:r>
            <a:endParaRPr b="0" lang="en-US" sz="2000" spc="-1" strike="noStrike">
              <a:latin typeface="Arial"/>
            </a:endParaRPr>
          </a:p>
          <a:p>
            <a:pPr lvl="1" marL="628560" indent="-171000">
              <a:lnSpc>
                <a:spcPct val="100000"/>
              </a:lnSpc>
              <a:buClr>
                <a:srgbClr val="000000"/>
              </a:buClr>
              <a:buFont typeface="Arial"/>
              <a:buChar char="•"/>
            </a:pPr>
            <a:r>
              <a:rPr b="0" lang="en-US" sz="2000" spc="-1" strike="noStrike">
                <a:latin typeface="Arial"/>
              </a:rPr>
              <a:t>We can test different options by running them against each other</a:t>
            </a:r>
            <a:endParaRPr b="0" lang="en-US" sz="2000" spc="-1" strike="noStrike">
              <a:latin typeface="Arial"/>
            </a:endParaRPr>
          </a:p>
        </p:txBody>
      </p:sp>
      <p:sp>
        <p:nvSpPr>
          <p:cNvPr id="437" name="TextShape 3"/>
          <p:cNvSpPr txBox="1"/>
          <p:nvPr/>
        </p:nvSpPr>
        <p:spPr>
          <a:xfrm>
            <a:off x="3884760" y="8685360"/>
            <a:ext cx="2971440" cy="458280"/>
          </a:xfrm>
          <a:prstGeom prst="rect">
            <a:avLst/>
          </a:prstGeom>
          <a:noFill/>
          <a:ln>
            <a:noFill/>
          </a:ln>
        </p:spPr>
        <p:txBody>
          <a:bodyPr anchor="b"/>
          <a:p>
            <a:pPr algn="r">
              <a:lnSpc>
                <a:spcPct val="100000"/>
              </a:lnSpc>
            </a:pPr>
            <a:fld id="{3D29719C-619C-40A8-A6CD-AD2B5E38FFB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685800" y="1143000"/>
            <a:ext cx="5485320" cy="3085200"/>
          </a:xfrm>
          <a:prstGeom prst="rect">
            <a:avLst/>
          </a:prstGeom>
        </p:spPr>
      </p:sp>
      <p:sp>
        <p:nvSpPr>
          <p:cNvPr id="439"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Arial"/>
              </a:rPr>
              <a:t>This approach follows the recommended style for launching multiple entities using ROS2.  First, we create an empty world, place the arena inside of it, create each cart, and then launch the python controller for it.</a:t>
            </a:r>
            <a:endParaRPr b="0" lang="en-US" sz="2000" spc="-1" strike="noStrike">
              <a:latin typeface="Arial"/>
            </a:endParaRPr>
          </a:p>
          <a:p>
            <a:pPr marL="216000" indent="-215280">
              <a:lnSpc>
                <a:spcPct val="100000"/>
              </a:lnSpc>
            </a:pPr>
            <a:endParaRPr b="0" lang="en-US" sz="2000" spc="-1" strike="noStrike">
              <a:latin typeface="Arial"/>
            </a:endParaRPr>
          </a:p>
          <a:p>
            <a:pPr marL="216000" indent="-215280">
              <a:lnSpc>
                <a:spcPct val="100000"/>
              </a:lnSpc>
            </a:pPr>
            <a:r>
              <a:rPr b="0" lang="en-US" sz="2000" spc="-1" strike="noStrike">
                <a:latin typeface="Arial"/>
              </a:rPr>
              <a:t>There are tradeoffs involved with using the approach.  It is technically possible to issue commands to Gazebo via ROS2 that can set an exact placement of the sun (our light source) as well as intensity and color balance.  Unfortunately, I never figured this part out and I believe that this caused our trained model to have a reduced accuracy level.</a:t>
            </a:r>
            <a:endParaRPr b="0" lang="en-US" sz="2000" spc="-1" strike="noStrike">
              <a:latin typeface="Arial"/>
            </a:endParaRPr>
          </a:p>
          <a:p>
            <a:pPr marL="216000" indent="-215280">
              <a:lnSpc>
                <a:spcPct val="100000"/>
              </a:lnSpc>
            </a:pPr>
            <a:endParaRPr b="0" lang="en-US" sz="2000" spc="-1" strike="noStrike">
              <a:latin typeface="Arial"/>
            </a:endParaRPr>
          </a:p>
          <a:p>
            <a:pPr marL="216000" indent="-215280">
              <a:lnSpc>
                <a:spcPct val="100000"/>
              </a:lnSpc>
            </a:pPr>
            <a:r>
              <a:rPr b="0" lang="en-US" sz="2000" spc="-1" strike="noStrike">
                <a:latin typeface="Arial"/>
              </a:rPr>
              <a:t>The opposite approach is to create a Gazebo world file.  This makes the placement of entities in Gazebo simple with plenty of configuration ability.  Unfortunately, that configuration ability didn’t extend to reusing our cart model code while maintaining unique ROS2 namespaces.  It appears that in ROS1 this was possible.  Based on documentation, a future version of ROS2 may restore this.</a:t>
            </a:r>
            <a:endParaRPr b="0" lang="en-US" sz="2000" spc="-1" strike="noStrike">
              <a:latin typeface="Arial"/>
            </a:endParaRPr>
          </a:p>
          <a:p>
            <a:pPr marL="216000" indent="-215280">
              <a:lnSpc>
                <a:spcPct val="100000"/>
              </a:lnSpc>
            </a:pPr>
            <a:endParaRPr b="0" lang="en-US" sz="2000" spc="-1" strike="noStrike">
              <a:latin typeface="Arial"/>
            </a:endParaRPr>
          </a:p>
          <a:p>
            <a:pPr marL="216000" indent="-215280">
              <a:lnSpc>
                <a:spcPct val="100000"/>
              </a:lnSpc>
            </a:pPr>
            <a:r>
              <a:rPr b="0" lang="en-US" sz="2000" spc="-1" strike="noStrike">
                <a:latin typeface="Arial"/>
              </a:rPr>
              <a:t>Additionally, the python controller code can’t be launched automatically via a Gazebo world file.  What you would have to do is create a custom gazebo plugin.  This is possible but not anywhere near as easy as writing a plain vanilla python program that includes rclpy (the ROS2 interface).  To make matters worse, that custom plugin would be useless if you wanted to transfer to a physical bumper car.</a:t>
            </a:r>
            <a:endParaRPr b="0" lang="en-US" sz="2000" spc="-1" strike="noStrike">
              <a:latin typeface="Arial"/>
            </a:endParaRPr>
          </a:p>
        </p:txBody>
      </p:sp>
      <p:sp>
        <p:nvSpPr>
          <p:cNvPr id="440"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0BE3223C-11B7-43ED-B482-3D0B2A65838E}"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685800" y="1143000"/>
            <a:ext cx="5485320" cy="3085200"/>
          </a:xfrm>
          <a:prstGeom prst="rect">
            <a:avLst/>
          </a:prstGeom>
        </p:spPr>
      </p:sp>
      <p:sp>
        <p:nvSpPr>
          <p:cNvPr id="442"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Arial"/>
              </a:rPr>
              <a:t>This is our controlling “state machine” for our bumper car controller.  Each instance of the controller subscribes to a ROS2 notification channel.  This means that every cart receives all messages at approximately the same time.  The ideal situation is to tell the cars to prepare themselves by preloading their model, but if not they will load it when we tell the cars to start playing their game.  They will stop playing when they are told that the game is over.  We can start and stop games as many times as we wish, but when we are done we need to tell the controller software to shut down.  Quitting gazebo without telling the controllers to shutdown will cause them to become zombie processes that must be cleaned up using the unix kill command.  Letting AI bots battle each other and then killing zombies – who ever said school wasn’t fun???</a:t>
            </a:r>
            <a:endParaRPr b="0" lang="en-US" sz="2000" spc="-1" strike="noStrike">
              <a:latin typeface="Arial"/>
            </a:endParaRPr>
          </a:p>
        </p:txBody>
      </p:sp>
      <p:sp>
        <p:nvSpPr>
          <p:cNvPr id="443"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8C5378D-C573-4CB5-8B57-8589669BAC61}"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685800" y="1143000"/>
            <a:ext cx="5485320" cy="3085200"/>
          </a:xfrm>
          <a:prstGeom prst="rect">
            <a:avLst/>
          </a:prstGeom>
        </p:spPr>
      </p:sp>
      <p:sp>
        <p:nvSpPr>
          <p:cNvPr id="445"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Arial"/>
              </a:rPr>
              <a:t>Each camera is constantly publishing frames of video over ROS2.  Our controller has subscribed to received them.  We are only storing the most recent frame for each of the cameras and only doing our processing when a frontal frame arrives.  In the future, this will be more performant and we will be processing upon receiving any frame from any camera.  Notice that we are using the ROS-to-OpenCV bridge library to convert the frames.</a:t>
            </a:r>
            <a:endParaRPr b="0" lang="en-US" sz="2000" spc="-1" strike="noStrike">
              <a:latin typeface="Arial"/>
            </a:endParaRPr>
          </a:p>
        </p:txBody>
      </p:sp>
      <p:sp>
        <p:nvSpPr>
          <p:cNvPr id="446"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77B5D5A2-F1BA-4EB7-9F76-DB60FF141975}"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sldImg"/>
          </p:nvPr>
        </p:nvSpPr>
        <p:spPr>
          <a:xfrm>
            <a:off x="685800" y="1143000"/>
            <a:ext cx="5485320" cy="3085200"/>
          </a:xfrm>
          <a:prstGeom prst="rect">
            <a:avLst/>
          </a:prstGeom>
        </p:spPr>
      </p:sp>
      <p:sp>
        <p:nvSpPr>
          <p:cNvPr id="448"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Arial"/>
              </a:rPr>
              <a:t>This is our very rudimentary decision-making algorithm.  For performance reasons we are only handling a random subset of the frames for performance reasons.  As performance increases, we can raise the probability that we will act on a frame slowly until it reaches 1.  Our trained model is used to determine if it is safe to move left, right and forward and once we know this we choose the direction of travel based on a priority system.  If nothing is safe, the car will attempt to go backwards to safety but not in a straight line.  In the future, we will make this far more robust and also allow for different model and algorithm choices.</a:t>
            </a:r>
            <a:endParaRPr b="0" lang="en-US" sz="2000" spc="-1" strike="noStrike">
              <a:latin typeface="Arial"/>
            </a:endParaRPr>
          </a:p>
          <a:p>
            <a:pPr marL="216000" indent="-215280">
              <a:lnSpc>
                <a:spcPct val="100000"/>
              </a:lnSpc>
            </a:pPr>
            <a:endParaRPr b="0" lang="en-US" sz="2000" spc="-1" strike="noStrike">
              <a:latin typeface="Arial"/>
            </a:endParaRPr>
          </a:p>
          <a:p>
            <a:pPr marL="216000" indent="-215280">
              <a:lnSpc>
                <a:spcPct val="100000"/>
              </a:lnSpc>
            </a:pPr>
            <a:r>
              <a:rPr b="0" lang="en-US" sz="2000" spc="-1" strike="noStrike">
                <a:latin typeface="Arial"/>
              </a:rPr>
              <a:t>Our experience showed that cars frequently backed themselves up into the wall.  As I mentioned before, I think the lighting difference impacts the model accuracy.  We can also limit the distance each camera can see, which would cut down on the number of obstacles and cars that a car would see.  This comes at the cost of being less and less like a real-world scenario however.  We probably need a larger arena and a more complicated model that considers the distance to obstacles and cars.</a:t>
            </a:r>
            <a:endParaRPr b="0" lang="en-US" sz="2000" spc="-1" strike="noStrike">
              <a:latin typeface="Arial"/>
            </a:endParaRPr>
          </a:p>
        </p:txBody>
      </p:sp>
      <p:sp>
        <p:nvSpPr>
          <p:cNvPr id="449"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074A9F27-2ED7-4814-855C-84CC3AE2FCE3}" type="slidenum">
              <a:rPr b="0" lang="en-US" sz="1200" spc="-1" strike="noStrike">
                <a:solidFill>
                  <a:srgbClr val="000000"/>
                </a:solidFill>
                <a:latin typeface="Times New Roman"/>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18"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31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1"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2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324"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325"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27"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32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329"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31"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33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333"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35"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336"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3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33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340"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341"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43"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344"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345"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346"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347"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348"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18"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2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31"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3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39"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4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145"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47"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151"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152"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61"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62"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4"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6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67"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168"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70"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7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72"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7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75"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76"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78"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179"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81"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83"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184"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86"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187"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188"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189"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190"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191"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95"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97"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99"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200"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0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05"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206"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08"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20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10"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1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1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14"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16"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217"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19"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2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21"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222"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24"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225"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226"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227"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228"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229"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35"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37"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39"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240"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4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45"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246"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48"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24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50"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5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5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54"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56"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257"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59"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6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61"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262"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64"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265"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266"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267"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268"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269"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73"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75"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77"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278"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0"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8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83"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284"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86"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28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88"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90"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9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92"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94"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295"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9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29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299"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300"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02"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303"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304"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305"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306"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307"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14"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16"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120" y="273600"/>
            <a:ext cx="1096920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120" y="1604520"/>
            <a:ext cx="1096920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120" y="273600"/>
            <a:ext cx="1096920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15" name="PlaceHolder 2"/>
          <p:cNvSpPr>
            <a:spLocks noGrp="1"/>
          </p:cNvSpPr>
          <p:nvPr>
            <p:ph type="body"/>
          </p:nvPr>
        </p:nvSpPr>
        <p:spPr>
          <a:xfrm>
            <a:off x="609120" y="1604520"/>
            <a:ext cx="53524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16" name="PlaceHolder 3"/>
          <p:cNvSpPr>
            <a:spLocks noGrp="1"/>
          </p:cNvSpPr>
          <p:nvPr>
            <p:ph type="body"/>
          </p:nvPr>
        </p:nvSpPr>
        <p:spPr>
          <a:xfrm>
            <a:off x="6230160" y="1604520"/>
            <a:ext cx="53524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609120" y="273600"/>
            <a:ext cx="1096920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54" name="PlaceHolder 2"/>
          <p:cNvSpPr>
            <a:spLocks noGrp="1"/>
          </p:cNvSpPr>
          <p:nvPr>
            <p:ph type="body"/>
          </p:nvPr>
        </p:nvSpPr>
        <p:spPr>
          <a:xfrm>
            <a:off x="609120" y="1604520"/>
            <a:ext cx="10969200" cy="18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55" name="PlaceHolder 3"/>
          <p:cNvSpPr>
            <a:spLocks noGrp="1"/>
          </p:cNvSpPr>
          <p:nvPr>
            <p:ph type="body"/>
          </p:nvPr>
        </p:nvSpPr>
        <p:spPr>
          <a:xfrm>
            <a:off x="609120" y="3682080"/>
            <a:ext cx="10969200" cy="18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2" name="PlaceHolder 1"/>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93"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0" name="PlaceHolder 1"/>
          <p:cNvSpPr>
            <a:spLocks noGrp="1"/>
          </p:cNvSpPr>
          <p:nvPr>
            <p:ph type="title"/>
          </p:nvPr>
        </p:nvSpPr>
        <p:spPr>
          <a:xfrm>
            <a:off x="609120" y="273600"/>
            <a:ext cx="1096920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31" name="PlaceHolder 2"/>
          <p:cNvSpPr>
            <a:spLocks noGrp="1"/>
          </p:cNvSpPr>
          <p:nvPr>
            <p:ph type="body"/>
          </p:nvPr>
        </p:nvSpPr>
        <p:spPr>
          <a:xfrm>
            <a:off x="609120" y="1604520"/>
            <a:ext cx="5352480" cy="18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32" name="PlaceHolder 3"/>
          <p:cNvSpPr>
            <a:spLocks noGrp="1"/>
          </p:cNvSpPr>
          <p:nvPr>
            <p:ph type="body"/>
          </p:nvPr>
        </p:nvSpPr>
        <p:spPr>
          <a:xfrm>
            <a:off x="6230160" y="1604520"/>
            <a:ext cx="5352480" cy="18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33" name="PlaceHolder 4"/>
          <p:cNvSpPr>
            <a:spLocks noGrp="1"/>
          </p:cNvSpPr>
          <p:nvPr>
            <p:ph type="body"/>
          </p:nvPr>
        </p:nvSpPr>
        <p:spPr>
          <a:xfrm>
            <a:off x="609120" y="3682080"/>
            <a:ext cx="10969200" cy="1896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0" name="PlaceHolder 1"/>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71"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8" name="PlaceHolder 1"/>
          <p:cNvSpPr>
            <a:spLocks noGrp="1"/>
          </p:cNvSpPr>
          <p:nvPr>
            <p:ph type="dt"/>
          </p:nvPr>
        </p:nvSpPr>
        <p:spPr>
          <a:xfrm>
            <a:off x="837720" y="6356520"/>
            <a:ext cx="2742120" cy="364680"/>
          </a:xfrm>
          <a:prstGeom prst="rect">
            <a:avLst/>
          </a:prstGeom>
        </p:spPr>
        <p:txBody>
          <a:bodyPr anchor="ctr"/>
          <a:p>
            <a:pPr>
              <a:lnSpc>
                <a:spcPct val="100000"/>
              </a:lnSpc>
            </a:pPr>
            <a:fld id="{03B878BF-7515-4B11-9801-DDDCD659A6B0}" type="datetime">
              <a:rPr b="0" lang="en-US" sz="1200" spc="-1" strike="noStrike">
                <a:solidFill>
                  <a:srgbClr val="8b8b8b"/>
                </a:solidFill>
                <a:latin typeface="Calibri"/>
              </a:rPr>
              <a:t>5/10/21</a:t>
            </a:fld>
            <a:endParaRPr b="0" lang="en-US" sz="1200" spc="-1" strike="noStrike">
              <a:latin typeface="Times New Roman"/>
            </a:endParaRPr>
          </a:p>
        </p:txBody>
      </p:sp>
      <p:sp>
        <p:nvSpPr>
          <p:cNvPr id="309" name="PlaceHolder 2"/>
          <p:cNvSpPr>
            <a:spLocks noGrp="1"/>
          </p:cNvSpPr>
          <p:nvPr>
            <p:ph type="ftr"/>
          </p:nvPr>
        </p:nvSpPr>
        <p:spPr>
          <a:xfrm>
            <a:off x="4037400" y="6356520"/>
            <a:ext cx="4113360" cy="364680"/>
          </a:xfrm>
          <a:prstGeom prst="rect">
            <a:avLst/>
          </a:prstGeom>
        </p:spPr>
        <p:txBody>
          <a:bodyPr anchor="ctr"/>
          <a:p>
            <a:endParaRPr b="0" lang="en-US" sz="2400" spc="-1" strike="noStrike">
              <a:latin typeface="Times New Roman"/>
            </a:endParaRPr>
          </a:p>
        </p:txBody>
      </p:sp>
      <p:sp>
        <p:nvSpPr>
          <p:cNvPr id="310" name="PlaceHolder 3"/>
          <p:cNvSpPr>
            <a:spLocks noGrp="1"/>
          </p:cNvSpPr>
          <p:nvPr>
            <p:ph type="sldNum"/>
          </p:nvPr>
        </p:nvSpPr>
        <p:spPr>
          <a:xfrm>
            <a:off x="8607960" y="6356520"/>
            <a:ext cx="2742120" cy="364680"/>
          </a:xfrm>
          <a:prstGeom prst="rect">
            <a:avLst/>
          </a:prstGeom>
        </p:spPr>
        <p:txBody>
          <a:bodyPr anchor="ctr"/>
          <a:p>
            <a:pPr algn="r">
              <a:lnSpc>
                <a:spcPct val="100000"/>
              </a:lnSpc>
            </a:pPr>
            <a:fld id="{9A866811-6988-47CD-916F-1F18304E2DF1}" type="slidenum">
              <a:rPr b="0" lang="en-US" sz="1200" spc="-1" strike="noStrike">
                <a:solidFill>
                  <a:srgbClr val="8b8b8b"/>
                </a:solidFill>
                <a:latin typeface="Calibri"/>
              </a:rPr>
              <a:t>1</a:t>
            </a:fld>
            <a:endParaRPr b="0" lang="en-US" sz="1200" spc="-1" strike="noStrike">
              <a:latin typeface="Times New Roman"/>
            </a:endParaRPr>
          </a:p>
        </p:txBody>
      </p:sp>
      <p:sp>
        <p:nvSpPr>
          <p:cNvPr id="311" name="PlaceHolder 4"/>
          <p:cNvSpPr>
            <a:spLocks noGrp="1"/>
          </p:cNvSpPr>
          <p:nvPr>
            <p:ph type="title"/>
          </p:nvPr>
        </p:nvSpPr>
        <p:spPr>
          <a:xfrm>
            <a:off x="609120" y="273600"/>
            <a:ext cx="1096956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312" name="PlaceHolder 5"/>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8.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8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tif"/><Relationship Id="rId3"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3.wmf"/><Relationship Id="rId2" Type="http://schemas.openxmlformats.org/officeDocument/2006/relationships/slideLayout" Target="../slideLayouts/slideLayout97.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85.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85.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85.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85.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github.com/dfki-ric/phobos"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1523160" y="1122120"/>
            <a:ext cx="9140760" cy="238644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US" sz="6000" spc="-1" strike="noStrike">
                <a:solidFill>
                  <a:srgbClr val="000000"/>
                </a:solidFill>
                <a:latin typeface="Calibri Light"/>
                <a:ea typeface="DejaVu Sans"/>
              </a:rPr>
              <a:t>Autonomous Bumper Cars</a:t>
            </a:r>
            <a:endParaRPr b="0" lang="en-US" sz="6000" spc="-1" strike="noStrike">
              <a:latin typeface="Arial"/>
            </a:endParaRPr>
          </a:p>
        </p:txBody>
      </p:sp>
      <p:sp>
        <p:nvSpPr>
          <p:cNvPr id="356" name="CustomShape 2"/>
          <p:cNvSpPr/>
          <p:nvPr/>
        </p:nvSpPr>
        <p:spPr>
          <a:xfrm>
            <a:off x="1523160" y="3601800"/>
            <a:ext cx="9140760" cy="165456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0" lang="en-US" sz="2400" spc="-1" strike="noStrike">
                <a:solidFill>
                  <a:srgbClr val="000000"/>
                </a:solidFill>
                <a:latin typeface="Calibri"/>
                <a:ea typeface="DejaVu Sans"/>
              </a:rPr>
              <a:t>DGMD E-17</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ea typeface="DejaVu Sans"/>
              </a:rPr>
              <a:t>Spring 2021</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ea typeface="DejaVu Sans"/>
              </a:rPr>
              <a:t>Brian Bauer, David Kalbfleisch, Iman Ismail</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837360" y="364680"/>
            <a:ext cx="10511640" cy="132444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Calibri Light"/>
                <a:ea typeface="DejaVu Sans"/>
              </a:rPr>
              <a:t>Graphics and Visual Modeling</a:t>
            </a:r>
            <a:endParaRPr b="0" lang="en-US" sz="4400" spc="-1" strike="noStrike">
              <a:latin typeface="Arial"/>
            </a:endParaRPr>
          </a:p>
        </p:txBody>
      </p:sp>
      <p:pic>
        <p:nvPicPr>
          <p:cNvPr id="375" name="" descr=""/>
          <p:cNvPicPr/>
          <p:nvPr/>
        </p:nvPicPr>
        <p:blipFill>
          <a:blip r:embed="rId1"/>
          <a:stretch/>
        </p:blipFill>
        <p:spPr>
          <a:xfrm>
            <a:off x="837360" y="2259720"/>
            <a:ext cx="5129280" cy="3480840"/>
          </a:xfrm>
          <a:prstGeom prst="rect">
            <a:avLst/>
          </a:prstGeom>
          <a:ln>
            <a:noFill/>
          </a:ln>
        </p:spPr>
      </p:pic>
      <p:pic>
        <p:nvPicPr>
          <p:cNvPr id="376" name="" descr=""/>
          <p:cNvPicPr/>
          <p:nvPr/>
        </p:nvPicPr>
        <p:blipFill>
          <a:blip r:embed="rId2"/>
          <a:stretch/>
        </p:blipFill>
        <p:spPr>
          <a:xfrm>
            <a:off x="6509520" y="1825200"/>
            <a:ext cx="4559040" cy="43502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837360" y="364680"/>
            <a:ext cx="10511640" cy="132444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Calibri Light"/>
                <a:ea typeface="DejaVu Sans"/>
              </a:rPr>
              <a:t>Graphics and Visual Modeling</a:t>
            </a:r>
            <a:endParaRPr b="0" lang="en-US" sz="4400" spc="-1" strike="noStrike">
              <a:latin typeface="Arial"/>
            </a:endParaRPr>
          </a:p>
        </p:txBody>
      </p:sp>
      <p:sp>
        <p:nvSpPr>
          <p:cNvPr id="378" name="CustomShape 2"/>
          <p:cNvSpPr/>
          <p:nvPr/>
        </p:nvSpPr>
        <p:spPr>
          <a:xfrm>
            <a:off x="821880" y="1765080"/>
            <a:ext cx="10511640" cy="97704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The world in Blender: 4 carts, an arena with obstacles, and a light.</a:t>
            </a:r>
            <a:endParaRPr b="0" lang="en-US" sz="2800" spc="-1" strike="noStrike">
              <a:latin typeface="Arial"/>
            </a:endParaRPr>
          </a:p>
        </p:txBody>
      </p:sp>
      <p:pic>
        <p:nvPicPr>
          <p:cNvPr id="379" name="" descr=""/>
          <p:cNvPicPr/>
          <p:nvPr/>
        </p:nvPicPr>
        <p:blipFill>
          <a:blip r:embed="rId1"/>
          <a:stretch/>
        </p:blipFill>
        <p:spPr>
          <a:xfrm>
            <a:off x="2531160" y="2742840"/>
            <a:ext cx="6701040" cy="38397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837360" y="364680"/>
            <a:ext cx="10511640" cy="132444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Calibri Light"/>
                <a:ea typeface="DejaVu Sans"/>
              </a:rPr>
              <a:t>Graphics and Visual Modeling</a:t>
            </a:r>
            <a:endParaRPr b="0" lang="en-US" sz="4400" spc="-1" strike="noStrike">
              <a:latin typeface="Arial"/>
            </a:endParaRPr>
          </a:p>
        </p:txBody>
      </p:sp>
      <p:sp>
        <p:nvSpPr>
          <p:cNvPr id="381" name="CustomShape 2"/>
          <p:cNvSpPr/>
          <p:nvPr/>
        </p:nvSpPr>
        <p:spPr>
          <a:xfrm>
            <a:off x="837360" y="1825200"/>
            <a:ext cx="10511640" cy="20743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Noto Sans CJK SC"/>
              </a:rPr>
              <a:t>This is the same world in Gazebo.  It has been augmented in SDF with sensors and collision boundaries.</a:t>
            </a:r>
            <a:endParaRPr b="0" lang="en-US" sz="2800" spc="-1" strike="noStrike">
              <a:latin typeface="Arial"/>
            </a:endParaRPr>
          </a:p>
        </p:txBody>
      </p:sp>
      <p:pic>
        <p:nvPicPr>
          <p:cNvPr id="382" name="" descr=""/>
          <p:cNvPicPr/>
          <p:nvPr/>
        </p:nvPicPr>
        <p:blipFill>
          <a:blip r:embed="rId1"/>
          <a:stretch/>
        </p:blipFill>
        <p:spPr>
          <a:xfrm>
            <a:off x="3688560" y="2742840"/>
            <a:ext cx="6914520" cy="38397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837360" y="364680"/>
            <a:ext cx="10511640" cy="132444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Calibri Light"/>
                <a:ea typeface="DejaVu Sans"/>
              </a:rPr>
              <a:t>Graphics and Visual Modeling</a:t>
            </a:r>
            <a:endParaRPr b="0" lang="en-US" sz="4400" spc="-1" strike="noStrike">
              <a:latin typeface="Arial"/>
            </a:endParaRPr>
          </a:p>
        </p:txBody>
      </p:sp>
      <p:sp>
        <p:nvSpPr>
          <p:cNvPr id="384" name="CustomShape 2"/>
          <p:cNvSpPr/>
          <p:nvPr/>
        </p:nvSpPr>
        <p:spPr>
          <a:xfrm>
            <a:off x="837360" y="1825200"/>
            <a:ext cx="10511640" cy="435024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&lt;sdf version="1.7"&gt;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&lt;model name="camera_array"&gt;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&lt;link name="camera_front"&gt;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&lt;pose&gt;0 0 0 0 0.17 0&lt;/pose&gt;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&lt;gravity&gt;0&lt;/gravity&gt;</a:t>
            </a:r>
            <a:endParaRPr b="0" lang="en-US" sz="6600" spc="-1" strike="noStrike">
              <a:latin typeface="Arial"/>
            </a:endParaRPr>
          </a:p>
          <a:p>
            <a:pPr>
              <a:lnSpc>
                <a:spcPct val="100000"/>
              </a:lnSpc>
              <a:spcBef>
                <a:spcPts val="1414"/>
              </a:spcBef>
            </a:pP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&lt;sensor name="camera_front_sensor" type="camera"&gt;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&lt;always_on&gt;1&lt;/always_on&gt;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&lt;update_rate&gt;6&lt;/update_rate&gt;</a:t>
            </a:r>
            <a:endParaRPr b="0" lang="en-US" sz="6600" spc="-1" strike="noStrike">
              <a:latin typeface="Arial"/>
            </a:endParaRPr>
          </a:p>
          <a:p>
            <a:pPr>
              <a:lnSpc>
                <a:spcPct val="100000"/>
              </a:lnSpc>
              <a:spcBef>
                <a:spcPts val="1414"/>
              </a:spcBef>
            </a:pP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&lt;camera&gt;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&lt;horizontal_fov&gt;0.69&lt;/horizontal_fov&gt;</a:t>
            </a:r>
            <a:endParaRPr b="0" lang="en-US" sz="6600" spc="-1" strike="noStrike">
              <a:latin typeface="Arial"/>
            </a:endParaRPr>
          </a:p>
          <a:p>
            <a:pPr>
              <a:lnSpc>
                <a:spcPct val="100000"/>
              </a:lnSpc>
              <a:spcBef>
                <a:spcPts val="1414"/>
              </a:spcBef>
            </a:pP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&lt;image&gt;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&lt;width&gt;800&lt;/width&gt;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&lt;height&gt;600&lt;/height&gt;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&lt;format&gt;R8G8B8&lt;/format&gt;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&lt;/image&gt;</a:t>
            </a:r>
            <a:endParaRPr b="0" lang="en-US" sz="6600" spc="-1" strike="noStrike">
              <a:latin typeface="Arial"/>
            </a:endParaRPr>
          </a:p>
          <a:p>
            <a:pPr>
              <a:lnSpc>
                <a:spcPct val="100000"/>
              </a:lnSpc>
              <a:spcBef>
                <a:spcPts val="1414"/>
              </a:spcBef>
            </a:pP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&lt;clip&gt;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&lt;near&gt;0.1&lt;/near&gt;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&lt;far&gt;4&lt;/far&gt;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&lt;/clip&gt;</a:t>
            </a:r>
            <a:endParaRPr b="0" lang="en-US" sz="6600" spc="-1" strike="noStrike">
              <a:latin typeface="Arial"/>
            </a:endParaRPr>
          </a:p>
          <a:p>
            <a:pPr>
              <a:lnSpc>
                <a:spcPct val="100000"/>
              </a:lnSpc>
              <a:spcBef>
                <a:spcPts val="1414"/>
              </a:spcBef>
            </a:pP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&lt;noise&gt;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&lt;type&gt;gaussian&lt;/type&gt;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&lt;mean&gt;0.0&lt;/mean&gt;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&lt;stddev&gt;0.007&lt;/stddev&gt;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&lt;/noise&gt;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&lt;/camera&gt;</a:t>
            </a:r>
            <a:endParaRPr b="0" lang="en-US" sz="6600" spc="-1" strike="noStrike">
              <a:latin typeface="Arial"/>
            </a:endParaRPr>
          </a:p>
          <a:p>
            <a:pPr>
              <a:lnSpc>
                <a:spcPct val="100000"/>
              </a:lnSpc>
              <a:spcBef>
                <a:spcPts val="1414"/>
              </a:spcBef>
            </a:pP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&lt;plugin name="front_camera_controller" filename="libgazebo_ros_camera.so"&gt;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&lt;/plugin&gt;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&lt;/sensor&gt;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&lt;/link&gt;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    </a:t>
            </a:r>
            <a:r>
              <a:rPr b="0" lang="en-US" sz="6600" spc="-1" strike="noStrike">
                <a:solidFill>
                  <a:srgbClr val="000000"/>
                </a:solidFill>
                <a:latin typeface="Calibri"/>
                <a:ea typeface="DejaVu Sans"/>
              </a:rPr>
              <a:t>&lt;/model&gt;</a:t>
            </a:r>
            <a:endParaRPr b="0" lang="en-US" sz="6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6600" spc="-1" strike="noStrike">
                <a:solidFill>
                  <a:srgbClr val="000000"/>
                </a:solidFill>
                <a:latin typeface="Calibri"/>
                <a:ea typeface="DejaVu Sans"/>
              </a:rPr>
              <a:t>&lt;/sdf&gt;</a:t>
            </a:r>
            <a:endParaRPr b="0" lang="en-US" sz="6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837360" y="364680"/>
            <a:ext cx="10511640" cy="132444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Calibri Light"/>
                <a:ea typeface="DejaVu Sans"/>
              </a:rPr>
              <a:t>Graphics and Visual Modeling</a:t>
            </a:r>
            <a:endParaRPr b="0" lang="en-US" sz="4400" spc="-1" strike="noStrike">
              <a:latin typeface="Arial"/>
            </a:endParaRPr>
          </a:p>
        </p:txBody>
      </p:sp>
      <p:sp>
        <p:nvSpPr>
          <p:cNvPr id="386" name="CustomShape 2"/>
          <p:cNvSpPr/>
          <p:nvPr/>
        </p:nvSpPr>
        <p:spPr>
          <a:xfrm>
            <a:off x="837360" y="1825200"/>
            <a:ext cx="10511640" cy="435024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&lt;sdf version="1.7"&gt;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&lt;model name="TorusCart lightblue red"&gt;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&lt;link name="cart"&gt;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&lt;pose&gt;0 0 0.02 0 -0 0&lt;/pose&gt;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&lt;gravity&gt;0&lt;/gravity&gt;</a:t>
            </a:r>
            <a:endParaRPr b="0" lang="en-US" sz="3600" spc="-1" strike="noStrike">
              <a:latin typeface="Arial"/>
            </a:endParaRPr>
          </a:p>
          <a:p>
            <a:pPr>
              <a:lnSpc>
                <a:spcPct val="100000"/>
              </a:lnSpc>
              <a:spcBef>
                <a:spcPts val="1414"/>
              </a:spcBef>
            </a:pP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&lt;visual name="visual cart"&gt;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&lt;geometry&gt;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&lt;mesh&gt;&lt;uri&gt;meshes/TorusCart_lightblue_red.dae&lt;/uri&gt;&lt;/mesh&gt;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&lt;/geometry&gt;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&lt;/visual&gt;</a:t>
            </a:r>
            <a:endParaRPr b="0" lang="en-US" sz="3600" spc="-1" strike="noStrike">
              <a:latin typeface="Arial"/>
            </a:endParaRPr>
          </a:p>
          <a:p>
            <a:pPr>
              <a:lnSpc>
                <a:spcPct val="100000"/>
              </a:lnSpc>
              <a:spcBef>
                <a:spcPts val="1414"/>
              </a:spcBef>
            </a:pP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&lt;collision name="collision cart"&gt;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&lt;pose&gt;0 0 0.313281 0 -0 0&lt;/pose&gt;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&lt;geometry&gt;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&lt;cylinder&gt;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&lt;radius&gt;0.65&lt;/radius&gt;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&lt;length&gt;0.626562&lt;/length&gt;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&lt;/cylinder&gt;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&lt;/geometry&gt;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&lt;/collision&gt;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&lt;/link&gt;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 Include cameras. --&gt;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&lt;include&gt;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&lt;uri&gt;model://camera_array&lt;/uri&gt;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&lt;name&gt;cameras&lt;/name&gt;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&lt;pose&gt;0 0 0.64574 0 -0 0&lt;/pose&gt;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&lt;/include&gt;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&lt;/model&gt;</a:t>
            </a:r>
            <a:endParaRPr b="0" lang="en-US" sz="3600" spc="-1" strike="noStrike">
              <a:latin typeface="Arial"/>
            </a:endParaRPr>
          </a:p>
          <a:p>
            <a:pPr marL="432000" indent="-323280">
              <a:lnSpc>
                <a:spcPct val="100000"/>
              </a:lnSpc>
              <a:spcBef>
                <a:spcPts val="1414"/>
              </a:spcBef>
              <a:buClr>
                <a:srgbClr val="000000"/>
              </a:buClr>
              <a:buSzPct val="45000"/>
              <a:buFont typeface="Wingdings" charset="2"/>
              <a:buChar char=""/>
            </a:pPr>
            <a:r>
              <a:rPr b="0" lang="en-US" sz="3600" spc="-1" strike="noStrike">
                <a:solidFill>
                  <a:srgbClr val="000000"/>
                </a:solidFill>
                <a:latin typeface="Calibri"/>
                <a:ea typeface="DejaVu Sans"/>
              </a:rPr>
              <a:t>&lt;/sdf&gt;</a:t>
            </a:r>
            <a:endParaRPr b="0" lang="en-US" sz="36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837360" y="364680"/>
            <a:ext cx="10511640" cy="132444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Calibri Light"/>
                <a:ea typeface="DejaVu Sans"/>
              </a:rPr>
              <a:t>Graphics and Visual Modeling</a:t>
            </a:r>
            <a:endParaRPr b="0" lang="en-US" sz="4400" spc="-1" strike="noStrike">
              <a:latin typeface="Arial"/>
            </a:endParaRPr>
          </a:p>
        </p:txBody>
      </p:sp>
      <p:pic>
        <p:nvPicPr>
          <p:cNvPr id="388" name="" descr=""/>
          <p:cNvPicPr/>
          <p:nvPr/>
        </p:nvPicPr>
        <p:blipFill>
          <a:blip r:embed="rId1"/>
          <a:stretch/>
        </p:blipFill>
        <p:spPr>
          <a:xfrm>
            <a:off x="2018880" y="1825200"/>
            <a:ext cx="3539520" cy="2654640"/>
          </a:xfrm>
          <a:prstGeom prst="rect">
            <a:avLst/>
          </a:prstGeom>
          <a:ln>
            <a:noFill/>
          </a:ln>
        </p:spPr>
      </p:pic>
      <p:pic>
        <p:nvPicPr>
          <p:cNvPr id="389" name="" descr=""/>
          <p:cNvPicPr/>
          <p:nvPr/>
        </p:nvPicPr>
        <p:blipFill>
          <a:blip r:embed="rId2"/>
          <a:stretch/>
        </p:blipFill>
        <p:spPr>
          <a:xfrm>
            <a:off x="6583680" y="1825200"/>
            <a:ext cx="3588120" cy="2691000"/>
          </a:xfrm>
          <a:prstGeom prst="rect">
            <a:avLst/>
          </a:prstGeom>
          <a:ln>
            <a:noFill/>
          </a:ln>
        </p:spPr>
      </p:pic>
      <p:sp>
        <p:nvSpPr>
          <p:cNvPr id="390" name="CustomShape 2"/>
          <p:cNvSpPr/>
          <p:nvPr/>
        </p:nvSpPr>
        <p:spPr>
          <a:xfrm>
            <a:off x="837360" y="4754880"/>
            <a:ext cx="10511640" cy="14173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4"/>
              </a:spcBef>
              <a:buClr>
                <a:srgbClr val="000000"/>
              </a:buClr>
              <a:buSzPct val="45000"/>
              <a:buFont typeface="Wingdings" charset="2"/>
              <a:buChar char=""/>
            </a:pPr>
            <a:r>
              <a:rPr b="0" lang="en-US" sz="2800" spc="-1" strike="noStrike">
                <a:solidFill>
                  <a:srgbClr val="000000"/>
                </a:solidFill>
                <a:latin typeface="Calibri"/>
                <a:ea typeface="DejaVu Sans"/>
              </a:rPr>
              <a:t>We created training images manually by moving the camera around the scene and rendering stills.  We also created a training video to test the classifier.</a:t>
            </a:r>
            <a:endParaRPr b="0" lang="en-US" sz="2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837360" y="364680"/>
            <a:ext cx="1051164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Neural Network Development and Training</a:t>
            </a:r>
            <a:endParaRPr b="0" lang="en-US" sz="4400" spc="-1" strike="noStrike">
              <a:latin typeface="Arial"/>
            </a:endParaRPr>
          </a:p>
        </p:txBody>
      </p:sp>
      <p:sp>
        <p:nvSpPr>
          <p:cNvPr id="392" name="CustomShape 2"/>
          <p:cNvSpPr/>
          <p:nvPr/>
        </p:nvSpPr>
        <p:spPr>
          <a:xfrm>
            <a:off x="837360" y="1825200"/>
            <a:ext cx="1051164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Presented by Iman Ismail</a:t>
            </a:r>
            <a:endParaRPr b="0" lang="en-US" sz="2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3" name="CustomShape 1"/>
          <p:cNvSpPr/>
          <p:nvPr/>
        </p:nvSpPr>
        <p:spPr>
          <a:xfrm>
            <a:off x="2520" y="0"/>
            <a:ext cx="1218492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94" name="CustomShape 2"/>
          <p:cNvSpPr/>
          <p:nvPr/>
        </p:nvSpPr>
        <p:spPr>
          <a:xfrm>
            <a:off x="360" y="0"/>
            <a:ext cx="4165560" cy="6857280"/>
          </a:xfrm>
          <a:custGeom>
            <a:avLst/>
            <a:gdLst/>
            <a:ah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95" name="CustomShape 3"/>
          <p:cNvSpPr/>
          <p:nvPr/>
        </p:nvSpPr>
        <p:spPr>
          <a:xfrm>
            <a:off x="686520" y="1153440"/>
            <a:ext cx="3198960" cy="44604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100" spc="-1" strike="noStrike">
                <a:solidFill>
                  <a:srgbClr val="ffffff"/>
                </a:solidFill>
                <a:latin typeface="Calibri Light"/>
              </a:rPr>
              <a:t>Convolutional Neural Network Development and Training</a:t>
            </a:r>
            <a:endParaRPr b="0" lang="en-US" sz="4100" spc="-1" strike="noStrike">
              <a:latin typeface="Arial"/>
            </a:endParaRPr>
          </a:p>
        </p:txBody>
      </p:sp>
      <p:sp>
        <p:nvSpPr>
          <p:cNvPr id="396" name="CustomShape 4"/>
          <p:cNvSpPr/>
          <p:nvPr/>
        </p:nvSpPr>
        <p:spPr>
          <a:xfrm flipV="1">
            <a:off x="7548120" y="2454840"/>
            <a:ext cx="4081680" cy="4082760"/>
          </a:xfrm>
          <a:prstGeom prst="arc">
            <a:avLst>
              <a:gd name="adj1" fmla="val 16200000"/>
              <a:gd name="adj2" fmla="val 0"/>
            </a:avLst>
          </a:prstGeom>
          <a:noFill/>
          <a:ln cap="rnd" w="127080">
            <a:solidFill>
              <a:schemeClr val="accent4"/>
            </a:solidFill>
            <a:custDash>
              <a:ds d="400000" sp="300000"/>
            </a:custDash>
            <a:round/>
          </a:ln>
        </p:spPr>
        <p:style>
          <a:lnRef idx="1">
            <a:schemeClr val="accent1"/>
          </a:lnRef>
          <a:fillRef idx="0">
            <a:schemeClr val="accent1"/>
          </a:fillRef>
          <a:effectRef idx="0">
            <a:schemeClr val="accent1"/>
          </a:effectRef>
          <a:fontRef idx="minor"/>
        </p:style>
      </p:sp>
      <p:sp>
        <p:nvSpPr>
          <p:cNvPr id="397" name="CustomShape 5"/>
          <p:cNvSpPr/>
          <p:nvPr/>
        </p:nvSpPr>
        <p:spPr>
          <a:xfrm>
            <a:off x="4446000" y="591480"/>
            <a:ext cx="6904080" cy="5585040"/>
          </a:xfrm>
          <a:prstGeom prst="rect">
            <a:avLst/>
          </a:prstGeom>
          <a:noFill/>
          <a:ln>
            <a:noFill/>
          </a:ln>
        </p:spPr>
        <p:style>
          <a:lnRef idx="0"/>
          <a:fillRef idx="0"/>
          <a:effectRef idx="0"/>
          <a:fontRef idx="minor"/>
        </p:style>
        <p:txBody>
          <a:bodyPr lIns="90000" rIns="90000" tIns="45000" bIns="45000" anchor="ctr">
            <a:normAutofit/>
          </a:bodyPr>
          <a:p>
            <a:pPr marL="228600" indent="-227880">
              <a:lnSpc>
                <a:spcPct val="90000"/>
              </a:lnSpc>
              <a:spcBef>
                <a:spcPts val="1001"/>
              </a:spcBef>
              <a:buClr>
                <a:srgbClr val="000000"/>
              </a:buClr>
              <a:buFont typeface="Arial"/>
              <a:buChar char="•"/>
            </a:pPr>
            <a:r>
              <a:rPr b="1" lang="en-US" sz="2400" spc="-1" strike="noStrike">
                <a:solidFill>
                  <a:srgbClr val="000000"/>
                </a:solidFill>
                <a:latin typeface="Calibri"/>
              </a:rPr>
              <a:t>(ConvNet/CNN)</a:t>
            </a:r>
            <a:r>
              <a:rPr b="0" lang="en-US" sz="2400" spc="-1" strike="noStrike">
                <a:solidFill>
                  <a:srgbClr val="000000"/>
                </a:solidFill>
                <a:latin typeface="Calibri"/>
              </a:rPr>
              <a:t> is a Deep Learning algorithm which can take in an input image, assign importance (learnable weights and biases) to various aspects in the image and be able to classify one from the other.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The pre-processing of CNN is much lower as compared to other classification algorithms. </a:t>
            </a:r>
            <a:endParaRPr b="0" lang="en-US" sz="2400" spc="-1" strike="noStrike">
              <a:latin typeface="Arial"/>
            </a:endParaRPr>
          </a:p>
          <a:p>
            <a:pPr>
              <a:lnSpc>
                <a:spcPct val="90000"/>
              </a:lnSpc>
              <a:spcBef>
                <a:spcPts val="1001"/>
              </a:spcBef>
            </a:pPr>
            <a:endParaRPr b="0" lang="en-US" sz="2400" spc="-1" strike="noStrike">
              <a:latin typeface="Arial"/>
            </a:endParaRPr>
          </a:p>
          <a:p>
            <a:pPr marL="343080" indent="-342360">
              <a:lnSpc>
                <a:spcPct val="90000"/>
              </a:lnSpc>
              <a:spcBef>
                <a:spcPts val="641"/>
              </a:spcBef>
              <a:buClr>
                <a:srgbClr val="7f7f7f"/>
              </a:buClr>
              <a:buFont typeface="Courier New"/>
              <a:buChar char="o"/>
            </a:pPr>
            <a:r>
              <a:rPr b="0" lang="en-US" sz="3200" spc="-1" strike="noStrike">
                <a:solidFill>
                  <a:srgbClr val="000000"/>
                </a:solidFill>
                <a:latin typeface="Century Gothic"/>
                <a:ea typeface="Century Gothic"/>
              </a:rPr>
              <a:t>What is Neural Network?</a:t>
            </a:r>
            <a:endParaRPr b="0" lang="en-US" sz="3200" spc="-1" strike="noStrike">
              <a:latin typeface="Arial"/>
            </a:endParaRPr>
          </a:p>
          <a:p>
            <a:pPr lvl="1" marL="743040" indent="-285120">
              <a:lnSpc>
                <a:spcPct val="200000"/>
              </a:lnSpc>
              <a:spcBef>
                <a:spcPts val="479"/>
              </a:spcBef>
              <a:buClr>
                <a:srgbClr val="7f7f7f"/>
              </a:buClr>
              <a:buFont typeface="Arial"/>
              <a:buChar char="•"/>
            </a:pPr>
            <a:r>
              <a:rPr b="0" lang="en-US" sz="2400" spc="-1" strike="noStrike">
                <a:solidFill>
                  <a:srgbClr val="000000"/>
                </a:solidFill>
                <a:latin typeface="Century Gothic"/>
                <a:ea typeface="Century Gothic"/>
              </a:rPr>
              <a:t>Is a simulation for how the human brain thinks</a:t>
            </a:r>
            <a:endParaRPr b="0" lang="en-US" sz="2400" spc="-1" strike="noStrike">
              <a:latin typeface="Arial"/>
            </a:endParaRPr>
          </a:p>
          <a:p>
            <a:pPr lvl="1" marL="743040" indent="-285120">
              <a:lnSpc>
                <a:spcPct val="200000"/>
              </a:lnSpc>
              <a:spcBef>
                <a:spcPts val="479"/>
              </a:spcBef>
              <a:buClr>
                <a:srgbClr val="7f7f7f"/>
              </a:buClr>
              <a:buFont typeface="Arial"/>
              <a:buChar char="•"/>
            </a:pPr>
            <a:r>
              <a:rPr b="0" lang="en-US" sz="2400" spc="-1" strike="noStrike">
                <a:solidFill>
                  <a:srgbClr val="000000"/>
                </a:solidFill>
                <a:latin typeface="Century Gothic"/>
                <a:ea typeface="Century Gothic"/>
              </a:rPr>
              <a:t>It has many applications in the field of Artificial intelligence</a:t>
            </a:r>
            <a:endParaRPr b="0" lang="en-US" sz="2400" spc="-1" strike="noStrike">
              <a:latin typeface="Arial"/>
            </a:endParaRPr>
          </a:p>
          <a:p>
            <a:pPr lvl="1" marL="743040" indent="-285120">
              <a:lnSpc>
                <a:spcPct val="200000"/>
              </a:lnSpc>
              <a:spcBef>
                <a:spcPts val="479"/>
              </a:spcBef>
              <a:buClr>
                <a:srgbClr val="7f7f7f"/>
              </a:buClr>
              <a:buFont typeface="Arial"/>
              <a:buChar char="•"/>
            </a:pPr>
            <a:r>
              <a:rPr b="0" lang="en-US" sz="2400" spc="-1" strike="noStrike">
                <a:solidFill>
                  <a:srgbClr val="000000"/>
                </a:solidFill>
                <a:latin typeface="Century Gothic"/>
                <a:ea typeface="Century Gothic"/>
              </a:rPr>
              <a:t>Consists of neurons  that are connected to each other </a:t>
            </a:r>
            <a:endParaRPr b="0" lang="en-US" sz="2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8" name="CustomShape 1"/>
          <p:cNvSpPr/>
          <p:nvPr/>
        </p:nvSpPr>
        <p:spPr>
          <a:xfrm>
            <a:off x="0" y="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99" name="CustomShape 2"/>
          <p:cNvSpPr/>
          <p:nvPr/>
        </p:nvSpPr>
        <p:spPr>
          <a:xfrm>
            <a:off x="0" y="0"/>
            <a:ext cx="12188160" cy="2082960"/>
          </a:xfrm>
          <a:custGeom>
            <a:avLst/>
            <a:gdLst/>
            <a:ah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p:style>
      </p:sp>
      <p:sp>
        <p:nvSpPr>
          <p:cNvPr id="400" name="CustomShape 3"/>
          <p:cNvSpPr/>
          <p:nvPr/>
        </p:nvSpPr>
        <p:spPr>
          <a:xfrm>
            <a:off x="828360" y="494280"/>
            <a:ext cx="10531080" cy="81684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3600" spc="-1" strike="noStrike">
                <a:solidFill>
                  <a:srgbClr val="000000"/>
                </a:solidFill>
                <a:latin typeface="Calibri Light"/>
              </a:rPr>
              <a:t>Architecture of CNN</a:t>
            </a:r>
            <a:endParaRPr b="0" lang="en-US" sz="3600" spc="-1" strike="noStrike">
              <a:latin typeface="Arial"/>
            </a:endParaRPr>
          </a:p>
        </p:txBody>
      </p:sp>
      <p:pic>
        <p:nvPicPr>
          <p:cNvPr id="401" name="Content Placeholder 3" descr=""/>
          <p:cNvPicPr/>
          <p:nvPr/>
        </p:nvPicPr>
        <p:blipFill>
          <a:blip r:embed="rId1"/>
          <a:stretch/>
        </p:blipFill>
        <p:spPr>
          <a:xfrm>
            <a:off x="723600" y="2515320"/>
            <a:ext cx="10740600" cy="362556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2" name="Shape 294" descr=""/>
          <p:cNvPicPr/>
          <p:nvPr/>
        </p:nvPicPr>
        <p:blipFill>
          <a:blip r:embed="rId1"/>
          <a:stretch/>
        </p:blipFill>
        <p:spPr>
          <a:xfrm>
            <a:off x="626400" y="898560"/>
            <a:ext cx="3706200" cy="2956680"/>
          </a:xfrm>
          <a:prstGeom prst="rect">
            <a:avLst/>
          </a:prstGeom>
          <a:ln>
            <a:noFill/>
          </a:ln>
        </p:spPr>
      </p:pic>
      <p:pic>
        <p:nvPicPr>
          <p:cNvPr id="403" name="Shape 300" descr=""/>
          <p:cNvPicPr/>
          <p:nvPr/>
        </p:nvPicPr>
        <p:blipFill>
          <a:blip r:embed="rId2"/>
          <a:stretch/>
        </p:blipFill>
        <p:spPr>
          <a:xfrm>
            <a:off x="6332760" y="578520"/>
            <a:ext cx="4372560" cy="2956680"/>
          </a:xfrm>
          <a:prstGeom prst="rect">
            <a:avLst/>
          </a:prstGeom>
          <a:ln>
            <a:noFill/>
          </a:ln>
        </p:spPr>
      </p:pic>
      <p:pic>
        <p:nvPicPr>
          <p:cNvPr id="404" name="Picture 5" descr=""/>
          <p:cNvPicPr/>
          <p:nvPr/>
        </p:nvPicPr>
        <p:blipFill>
          <a:blip r:embed="rId3"/>
          <a:stretch/>
        </p:blipFill>
        <p:spPr>
          <a:xfrm>
            <a:off x="2395800" y="3928680"/>
            <a:ext cx="5366520" cy="3015720"/>
          </a:xfrm>
          <a:prstGeom prst="rect">
            <a:avLst/>
          </a:prstGeom>
          <a:ln>
            <a:noFill/>
          </a:ln>
        </p:spPr>
      </p:pic>
      <p:sp>
        <p:nvSpPr>
          <p:cNvPr id="405" name="CustomShape 1"/>
          <p:cNvSpPr/>
          <p:nvPr/>
        </p:nvSpPr>
        <p:spPr>
          <a:xfrm>
            <a:off x="837720" y="0"/>
            <a:ext cx="1051200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Convolutional Layer</a:t>
            </a:r>
            <a:endParaRPr b="0" lang="en-US" sz="4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837360" y="364680"/>
            <a:ext cx="1051164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Introduction</a:t>
            </a:r>
            <a:endParaRPr b="0" lang="en-US" sz="4400" spc="-1" strike="noStrike">
              <a:latin typeface="Arial"/>
            </a:endParaRPr>
          </a:p>
        </p:txBody>
      </p:sp>
      <p:sp>
        <p:nvSpPr>
          <p:cNvPr id="358" name="CustomShape 2"/>
          <p:cNvSpPr/>
          <p:nvPr/>
        </p:nvSpPr>
        <p:spPr>
          <a:xfrm>
            <a:off x="837360" y="1825200"/>
            <a:ext cx="10511640" cy="435024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r>
              <a:rPr b="0" lang="en-US" sz="2800" spc="-1" strike="noStrike">
                <a:solidFill>
                  <a:srgbClr val="000000"/>
                </a:solidFill>
                <a:latin typeface="Calibri"/>
                <a:ea typeface="DejaVu Sans"/>
              </a:rPr>
              <a:t>We bring bumper cars into the 21st century by simulating the carnival game with autonomous vehicles in a closed arena. The challenges include friend-or-foe determination, path planning, obstacle avoidance, and score maximization strategies. Vehicles shall receive points for hitting other vehicles and lose points for being hit. Head-to-head collisions won't score. The best-case outcome will include the ability for humans to challenge the AIs.</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837720" y="365040"/>
            <a:ext cx="1935360" cy="108468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rPr>
              <a:t>Pooling Layers</a:t>
            </a:r>
            <a:endParaRPr b="0" lang="en-US" sz="4400" spc="-1" strike="noStrike">
              <a:latin typeface="Arial"/>
            </a:endParaRPr>
          </a:p>
        </p:txBody>
      </p:sp>
      <p:pic>
        <p:nvPicPr>
          <p:cNvPr id="407" name="Shape 306" descr=""/>
          <p:cNvPicPr/>
          <p:nvPr/>
        </p:nvPicPr>
        <p:blipFill>
          <a:blip r:embed="rId1"/>
          <a:stretch/>
        </p:blipFill>
        <p:spPr>
          <a:xfrm>
            <a:off x="3611880" y="0"/>
            <a:ext cx="6207840" cy="2490120"/>
          </a:xfrm>
          <a:prstGeom prst="rect">
            <a:avLst/>
          </a:prstGeom>
          <a:ln>
            <a:noFill/>
          </a:ln>
        </p:spPr>
      </p:pic>
      <p:pic>
        <p:nvPicPr>
          <p:cNvPr id="408" name="Picture 4" descr=""/>
          <p:cNvPicPr/>
          <p:nvPr/>
        </p:nvPicPr>
        <p:blipFill>
          <a:blip r:embed="rId2"/>
          <a:stretch/>
        </p:blipFill>
        <p:spPr>
          <a:xfrm>
            <a:off x="609120" y="2707200"/>
            <a:ext cx="7986960" cy="331920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238680" y="636120"/>
            <a:ext cx="2628720" cy="7063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rPr>
              <a:t>Fully Connected Layer</a:t>
            </a:r>
            <a:endParaRPr b="0" lang="en-US" sz="4400" spc="-1" strike="noStrike">
              <a:latin typeface="Arial"/>
            </a:endParaRPr>
          </a:p>
        </p:txBody>
      </p:sp>
      <p:pic>
        <p:nvPicPr>
          <p:cNvPr id="410" name="Shape 312" descr=""/>
          <p:cNvPicPr/>
          <p:nvPr/>
        </p:nvPicPr>
        <p:blipFill>
          <a:blip r:embed="rId1"/>
          <a:stretch/>
        </p:blipFill>
        <p:spPr>
          <a:xfrm>
            <a:off x="2915640" y="283680"/>
            <a:ext cx="6890040" cy="3594240"/>
          </a:xfrm>
          <a:prstGeom prst="rect">
            <a:avLst/>
          </a:prstGeom>
          <a:ln>
            <a:noFill/>
          </a:ln>
        </p:spPr>
      </p:pic>
      <p:pic>
        <p:nvPicPr>
          <p:cNvPr id="411" name="Picture 4" descr=""/>
          <p:cNvPicPr/>
          <p:nvPr/>
        </p:nvPicPr>
        <p:blipFill>
          <a:blip r:embed="rId2"/>
          <a:stretch/>
        </p:blipFill>
        <p:spPr>
          <a:xfrm>
            <a:off x="2700360" y="3878640"/>
            <a:ext cx="6890040" cy="2739240"/>
          </a:xfrm>
          <a:prstGeom prst="rect">
            <a:avLst/>
          </a:prstGeom>
          <a:ln>
            <a:noFill/>
          </a:ln>
        </p:spPr>
      </p:pic>
      <p:sp>
        <p:nvSpPr>
          <p:cNvPr id="412" name="CustomShape 2"/>
          <p:cNvSpPr/>
          <p:nvPr/>
        </p:nvSpPr>
        <p:spPr>
          <a:xfrm>
            <a:off x="0" y="4492080"/>
            <a:ext cx="2341800" cy="15123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Softmax Layer</a:t>
            </a:r>
            <a:endParaRPr b="0" lang="en-US" sz="4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3" name="CustomShape 1"/>
          <p:cNvSpPr/>
          <p:nvPr/>
        </p:nvSpPr>
        <p:spPr>
          <a:xfrm>
            <a:off x="360" y="0"/>
            <a:ext cx="1218492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14" name="CustomShape 2"/>
          <p:cNvSpPr/>
          <p:nvPr/>
        </p:nvSpPr>
        <p:spPr>
          <a:xfrm>
            <a:off x="638640" y="73080"/>
            <a:ext cx="10906200" cy="17521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2800" spc="-1" strike="noStrike">
                <a:solidFill>
                  <a:srgbClr val="000000"/>
                </a:solidFill>
                <a:latin typeface="Calibri Light"/>
              </a:rPr>
              <a:t>CNN Model:</a:t>
            </a:r>
            <a:br/>
            <a:r>
              <a:rPr b="0" lang="en-US" sz="2000" spc="-1" strike="noStrike">
                <a:solidFill>
                  <a:srgbClr val="000000"/>
                </a:solidFill>
                <a:latin typeface="Calibri Light"/>
              </a:rPr>
              <a:t>Model: Resnet 34</a:t>
            </a:r>
            <a:br/>
            <a:r>
              <a:rPr b="0" lang="en-US" sz="2000" spc="-1" strike="noStrike">
                <a:solidFill>
                  <a:srgbClr val="000000"/>
                </a:solidFill>
                <a:latin typeface="Calibri Light"/>
              </a:rPr>
              <a:t>Number of Epochs: 16</a:t>
            </a:r>
            <a:br/>
            <a:r>
              <a:rPr b="0" lang="en-US" sz="2000" spc="-1" strike="noStrike">
                <a:solidFill>
                  <a:srgbClr val="000000"/>
                </a:solidFill>
                <a:latin typeface="Calibri Light"/>
              </a:rPr>
              <a:t>Accuracy: 95%</a:t>
            </a:r>
            <a:br/>
            <a:endParaRPr b="0" lang="en-US" sz="2000" spc="-1" strike="noStrike">
              <a:latin typeface="Arial"/>
            </a:endParaRPr>
          </a:p>
        </p:txBody>
      </p:sp>
      <p:sp>
        <p:nvSpPr>
          <p:cNvPr id="415" name="CustomShape 3"/>
          <p:cNvSpPr/>
          <p:nvPr/>
        </p:nvSpPr>
        <p:spPr>
          <a:xfrm>
            <a:off x="638640" y="1922400"/>
            <a:ext cx="10906200" cy="55188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spcBef>
                <a:spcPts val="1001"/>
              </a:spcBef>
            </a:pPr>
            <a:r>
              <a:rPr b="0" lang="en-US" sz="2400" spc="-1" strike="noStrike">
                <a:solidFill>
                  <a:srgbClr val="000000"/>
                </a:solidFill>
                <a:latin typeface="Calibri"/>
              </a:rPr>
              <a:t>Classification Results: Ok Class</a:t>
            </a:r>
            <a:endParaRPr b="0" lang="en-US" sz="2400" spc="-1" strike="noStrike">
              <a:latin typeface="Arial"/>
            </a:endParaRPr>
          </a:p>
        </p:txBody>
      </p:sp>
      <p:sp>
        <p:nvSpPr>
          <p:cNvPr id="416" name="CustomShape 4"/>
          <p:cNvSpPr/>
          <p:nvPr/>
        </p:nvSpPr>
        <p:spPr>
          <a:xfrm>
            <a:off x="4448520" y="1850760"/>
            <a:ext cx="3290400" cy="17640"/>
          </a:xfrm>
          <a:custGeom>
            <a:avLst/>
            <a:gdLst/>
            <a:ahLst/>
            <a:rect l="l" t="t" r="r" b="b"/>
            <a:pathLst>
              <a:path w="3291840" h="18288">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400">
            <a:solidFill>
              <a:schemeClr val="accent2"/>
            </a:solidFill>
            <a:round/>
          </a:ln>
        </p:spPr>
        <p:style>
          <a:lnRef idx="2">
            <a:schemeClr val="accent1">
              <a:shade val="50000"/>
            </a:schemeClr>
          </a:lnRef>
          <a:fillRef idx="1">
            <a:schemeClr val="accent1"/>
          </a:fillRef>
          <a:effectRef idx="0">
            <a:schemeClr val="accent1"/>
          </a:effectRef>
          <a:fontRef idx="minor"/>
        </p:style>
      </p:sp>
      <p:pic>
        <p:nvPicPr>
          <p:cNvPr id="417" name="Picture 10" descr=""/>
          <p:cNvPicPr/>
          <p:nvPr/>
        </p:nvPicPr>
        <p:blipFill>
          <a:blip r:embed="rId1"/>
          <a:stretch/>
        </p:blipFill>
        <p:spPr>
          <a:xfrm>
            <a:off x="1024560" y="2642760"/>
            <a:ext cx="4203360" cy="3605040"/>
          </a:xfrm>
          <a:prstGeom prst="rect">
            <a:avLst/>
          </a:prstGeom>
          <a:ln>
            <a:noFill/>
          </a:ln>
        </p:spPr>
      </p:pic>
      <p:pic>
        <p:nvPicPr>
          <p:cNvPr id="418" name="Picture 8" descr=""/>
          <p:cNvPicPr/>
          <p:nvPr/>
        </p:nvPicPr>
        <p:blipFill>
          <a:blip r:embed="rId2"/>
          <a:stretch/>
        </p:blipFill>
        <p:spPr>
          <a:xfrm>
            <a:off x="6894000" y="2642760"/>
            <a:ext cx="4329360" cy="360504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9" name="CustomShape 1"/>
          <p:cNvSpPr/>
          <p:nvPr/>
        </p:nvSpPr>
        <p:spPr>
          <a:xfrm>
            <a:off x="360" y="0"/>
            <a:ext cx="1218492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20" name="CustomShape 2"/>
          <p:cNvSpPr/>
          <p:nvPr/>
        </p:nvSpPr>
        <p:spPr>
          <a:xfrm>
            <a:off x="639720" y="667440"/>
            <a:ext cx="10905120" cy="106920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US" sz="5400" spc="-1" strike="noStrike">
                <a:solidFill>
                  <a:srgbClr val="000000"/>
                </a:solidFill>
                <a:latin typeface="Calibri Light"/>
              </a:rPr>
              <a:t>Not Ok Class:</a:t>
            </a:r>
            <a:endParaRPr b="0" lang="en-US" sz="5400" spc="-1" strike="noStrike">
              <a:latin typeface="Arial"/>
            </a:endParaRPr>
          </a:p>
        </p:txBody>
      </p:sp>
      <p:sp>
        <p:nvSpPr>
          <p:cNvPr id="421" name="CustomShape 3"/>
          <p:cNvSpPr/>
          <p:nvPr/>
        </p:nvSpPr>
        <p:spPr>
          <a:xfrm>
            <a:off x="3808800" y="1776960"/>
            <a:ext cx="4570200" cy="17640"/>
          </a:xfrm>
          <a:custGeom>
            <a:avLst/>
            <a:gdLst/>
            <a:ahLst/>
            <a:rect l="l" t="t" r="r" b="b"/>
            <a:pathLst>
              <a:path w="4572000" h="18288">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400">
            <a:solidFill>
              <a:schemeClr val="accent2"/>
            </a:solidFill>
            <a:round/>
          </a:ln>
        </p:spPr>
        <p:style>
          <a:lnRef idx="2">
            <a:schemeClr val="accent1">
              <a:shade val="50000"/>
            </a:schemeClr>
          </a:lnRef>
          <a:fillRef idx="1">
            <a:schemeClr val="accent1"/>
          </a:fillRef>
          <a:effectRef idx="0">
            <a:schemeClr val="accent1"/>
          </a:effectRef>
          <a:fontRef idx="minor"/>
        </p:style>
      </p:sp>
      <p:pic>
        <p:nvPicPr>
          <p:cNvPr id="422" name="Content Placeholder 4" descr=""/>
          <p:cNvPicPr/>
          <p:nvPr/>
        </p:nvPicPr>
        <p:blipFill>
          <a:blip r:embed="rId1"/>
          <a:stretch/>
        </p:blipFill>
        <p:spPr>
          <a:xfrm>
            <a:off x="197640" y="3579840"/>
            <a:ext cx="2830680" cy="1670040"/>
          </a:xfrm>
          <a:prstGeom prst="rect">
            <a:avLst/>
          </a:prstGeom>
          <a:ln>
            <a:noFill/>
          </a:ln>
        </p:spPr>
      </p:pic>
      <p:pic>
        <p:nvPicPr>
          <p:cNvPr id="423" name="Picture 6" descr=""/>
          <p:cNvPicPr/>
          <p:nvPr/>
        </p:nvPicPr>
        <p:blipFill>
          <a:blip r:embed="rId2"/>
          <a:stretch/>
        </p:blipFill>
        <p:spPr>
          <a:xfrm>
            <a:off x="3177720" y="3462840"/>
            <a:ext cx="2830680" cy="1903680"/>
          </a:xfrm>
          <a:prstGeom prst="rect">
            <a:avLst/>
          </a:prstGeom>
          <a:ln>
            <a:noFill/>
          </a:ln>
        </p:spPr>
      </p:pic>
      <p:pic>
        <p:nvPicPr>
          <p:cNvPr id="424" name="Picture 10" descr=""/>
          <p:cNvPicPr/>
          <p:nvPr/>
        </p:nvPicPr>
        <p:blipFill>
          <a:blip r:embed="rId3"/>
          <a:stretch/>
        </p:blipFill>
        <p:spPr>
          <a:xfrm>
            <a:off x="6179040" y="3434760"/>
            <a:ext cx="2830680" cy="1960560"/>
          </a:xfrm>
          <a:prstGeom prst="rect">
            <a:avLst/>
          </a:prstGeom>
          <a:ln>
            <a:noFill/>
          </a:ln>
        </p:spPr>
      </p:pic>
      <p:pic>
        <p:nvPicPr>
          <p:cNvPr id="425" name="Picture 14" descr=""/>
          <p:cNvPicPr/>
          <p:nvPr/>
        </p:nvPicPr>
        <p:blipFill>
          <a:blip r:embed="rId4"/>
          <a:stretch/>
        </p:blipFill>
        <p:spPr>
          <a:xfrm>
            <a:off x="9159120" y="3459240"/>
            <a:ext cx="2830680" cy="191088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837360" y="364680"/>
            <a:ext cx="1051164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Project Infrastructure &amp; Software</a:t>
            </a:r>
            <a:endParaRPr b="0" lang="en-US" sz="4400" spc="-1" strike="noStrike">
              <a:latin typeface="Arial"/>
            </a:endParaRPr>
          </a:p>
        </p:txBody>
      </p:sp>
      <p:sp>
        <p:nvSpPr>
          <p:cNvPr id="427" name="CustomShape 2"/>
          <p:cNvSpPr/>
          <p:nvPr/>
        </p:nvSpPr>
        <p:spPr>
          <a:xfrm>
            <a:off x="837360" y="1825200"/>
            <a:ext cx="1051164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Presented by Brian Bauer</a:t>
            </a:r>
            <a:endParaRPr b="0" lang="en-US" sz="2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8" name="" descr=""/>
          <p:cNvPicPr/>
          <p:nvPr/>
        </p:nvPicPr>
        <p:blipFill>
          <a:blip r:embed="rId1"/>
          <a:stretch/>
        </p:blipFill>
        <p:spPr>
          <a:xfrm>
            <a:off x="2171160" y="139680"/>
            <a:ext cx="7833600" cy="655308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9" name="Picture 2" descr=""/>
          <p:cNvPicPr/>
          <p:nvPr/>
        </p:nvPicPr>
        <p:blipFill>
          <a:blip r:embed="rId1"/>
          <a:stretch/>
        </p:blipFill>
        <p:spPr>
          <a:xfrm>
            <a:off x="1901880" y="0"/>
            <a:ext cx="8382960" cy="685692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0" name="Picture 2" descr=""/>
          <p:cNvPicPr/>
          <p:nvPr/>
        </p:nvPicPr>
        <p:blipFill>
          <a:blip r:embed="rId1"/>
          <a:stretch/>
        </p:blipFill>
        <p:spPr>
          <a:xfrm>
            <a:off x="2613600" y="0"/>
            <a:ext cx="6958800" cy="685692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1" name="Picture 2" descr=""/>
          <p:cNvPicPr/>
          <p:nvPr/>
        </p:nvPicPr>
        <p:blipFill>
          <a:blip r:embed="rId1"/>
          <a:stretch/>
        </p:blipFill>
        <p:spPr>
          <a:xfrm>
            <a:off x="780480" y="533160"/>
            <a:ext cx="10626480" cy="579024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2" name="Picture 2" descr=""/>
          <p:cNvPicPr/>
          <p:nvPr/>
        </p:nvPicPr>
        <p:blipFill>
          <a:blip r:embed="rId1"/>
          <a:stretch/>
        </p:blipFill>
        <p:spPr>
          <a:xfrm>
            <a:off x="1937880" y="0"/>
            <a:ext cx="8311320" cy="685692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837360" y="364680"/>
            <a:ext cx="1051164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Basic Goals</a:t>
            </a:r>
            <a:endParaRPr b="0" lang="en-US" sz="4400" spc="-1" strike="noStrike">
              <a:latin typeface="Arial"/>
            </a:endParaRPr>
          </a:p>
        </p:txBody>
      </p:sp>
      <p:sp>
        <p:nvSpPr>
          <p:cNvPr id="360" name="CustomShape 2"/>
          <p:cNvSpPr/>
          <p:nvPr/>
        </p:nvSpPr>
        <p:spPr>
          <a:xfrm>
            <a:off x="837360" y="1825200"/>
            <a:ext cx="1051164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bumper car arena shall be rectangular with rounded corners to prevent cars from getting stuck, and the arena shall contain 2 or more bumper cars that start at random locations and headings. (Yes!)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Each game lasts for a predetermined length of time. (Yes!)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arena shall contain various obstacles (polls, boxes, etc.) to make the game more interesting. (Yes!)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All cars are a team of one. Each car attempts to maximize its score, and the car with the highest score wins.(Partially)</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At any moment, a given car is in the "attack" state or the "defend" state. (Not quite)</a:t>
            </a:r>
            <a:endParaRPr b="0" lang="en-US"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837360" y="364680"/>
            <a:ext cx="1051164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Conclusion and Final Remarks</a:t>
            </a:r>
            <a:endParaRPr b="0" lang="en-US" sz="4400" spc="-1" strike="noStrike">
              <a:latin typeface="Arial"/>
            </a:endParaRPr>
          </a:p>
        </p:txBody>
      </p:sp>
      <p:sp>
        <p:nvSpPr>
          <p:cNvPr id="434" name="CustomShape 2"/>
          <p:cNvSpPr/>
          <p:nvPr/>
        </p:nvSpPr>
        <p:spPr>
          <a:xfrm>
            <a:off x="837360" y="1825200"/>
            <a:ext cx="1051164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We have created a framework that would support iterative improvements.</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real world implementation would replace Gazebo with a physical agent (robotic cart) running ROS2.</a:t>
            </a:r>
            <a:endParaRPr b="0" lang="en-US" sz="2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837360" y="364680"/>
            <a:ext cx="1051164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Extended Goals</a:t>
            </a:r>
            <a:endParaRPr b="0" lang="en-US" sz="4400" spc="-1" strike="noStrike">
              <a:latin typeface="Arial"/>
            </a:endParaRPr>
          </a:p>
        </p:txBody>
      </p:sp>
      <p:sp>
        <p:nvSpPr>
          <p:cNvPr id="362" name="CustomShape 2"/>
          <p:cNvSpPr/>
          <p:nvPr/>
        </p:nvSpPr>
        <p:spPr>
          <a:xfrm>
            <a:off x="837360" y="1825200"/>
            <a:ext cx="1051164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Target motion or target angle analysis to determine foe position and velocity. This enables intercepting the foe at its future position rather than just pointing its current position. (Started, very early)</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Human interaction – allow people to play against the bots (Can be done, but not a good user experience)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Bot teams – carts should not attach members of their own team (Nope!)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Real robots, such as the JetBot (Nope!)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Reinforcement learning to create Ais that execute the given strategy with maximum effect. (Nope!)</a:t>
            </a:r>
            <a:endParaRPr b="0" lang="en-US"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837360" y="364680"/>
            <a:ext cx="1051164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Software and Development Tools</a:t>
            </a:r>
            <a:endParaRPr b="0" lang="en-US" sz="4400" spc="-1" strike="noStrike">
              <a:latin typeface="Arial"/>
            </a:endParaRPr>
          </a:p>
        </p:txBody>
      </p:sp>
      <p:sp>
        <p:nvSpPr>
          <p:cNvPr id="364" name="CustomShape 2"/>
          <p:cNvSpPr/>
          <p:nvPr/>
        </p:nvSpPr>
        <p:spPr>
          <a:xfrm>
            <a:off x="837360" y="1825200"/>
            <a:ext cx="1051164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Gazebo 11</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ROS2 Foxy</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Blender 2.92</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Python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GitHub</a:t>
            </a:r>
            <a:endParaRPr b="0" lang="en-US"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837720" y="365040"/>
            <a:ext cx="1051200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Graphics and Visual Modeling</a:t>
            </a:r>
            <a:endParaRPr b="0" lang="en-US" sz="4400" spc="-1" strike="noStrike">
              <a:latin typeface="Arial"/>
            </a:endParaRPr>
          </a:p>
        </p:txBody>
      </p:sp>
      <p:sp>
        <p:nvSpPr>
          <p:cNvPr id="366" name="CustomShape 2"/>
          <p:cNvSpPr/>
          <p:nvPr/>
        </p:nvSpPr>
        <p:spPr>
          <a:xfrm>
            <a:off x="837720" y="1825560"/>
            <a:ext cx="1051200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Presented by David Kalbfleisch</a:t>
            </a:r>
            <a:endParaRPr b="0" lang="en-US"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837360" y="364680"/>
            <a:ext cx="10511640" cy="132444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latin typeface="Calibri Light"/>
                <a:ea typeface="DejaVu Sans"/>
              </a:rPr>
              <a:t>Graphics and Visual Modeling</a:t>
            </a:r>
            <a:endParaRPr b="0" lang="en-US" sz="4400" spc="-1" strike="noStrike">
              <a:latin typeface="Arial"/>
            </a:endParaRPr>
          </a:p>
        </p:txBody>
      </p:sp>
      <p:pic>
        <p:nvPicPr>
          <p:cNvPr id="368" name="" descr=""/>
          <p:cNvPicPr/>
          <p:nvPr/>
        </p:nvPicPr>
        <p:blipFill>
          <a:blip r:embed="rId1"/>
          <a:stretch/>
        </p:blipFill>
        <p:spPr>
          <a:xfrm>
            <a:off x="1888200" y="1825200"/>
            <a:ext cx="3027240" cy="4350240"/>
          </a:xfrm>
          <a:prstGeom prst="rect">
            <a:avLst/>
          </a:prstGeom>
          <a:ln>
            <a:noFill/>
          </a:ln>
        </p:spPr>
      </p:pic>
      <p:pic>
        <p:nvPicPr>
          <p:cNvPr id="369" name="" descr=""/>
          <p:cNvPicPr/>
          <p:nvPr/>
        </p:nvPicPr>
        <p:blipFill>
          <a:blip r:embed="rId2"/>
          <a:stretch/>
        </p:blipFill>
        <p:spPr>
          <a:xfrm>
            <a:off x="7107480" y="1825200"/>
            <a:ext cx="3363120" cy="43502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837360" y="364680"/>
            <a:ext cx="1051164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Graphics and Visual Modeling</a:t>
            </a:r>
            <a:endParaRPr b="0" lang="en-US" sz="4400" spc="-1" strike="noStrike">
              <a:latin typeface="Arial"/>
            </a:endParaRPr>
          </a:p>
        </p:txBody>
      </p:sp>
      <p:sp>
        <p:nvSpPr>
          <p:cNvPr id="371" name="CustomShape 2"/>
          <p:cNvSpPr/>
          <p:nvPr/>
        </p:nvSpPr>
        <p:spPr>
          <a:xfrm>
            <a:off x="837360" y="1825200"/>
            <a:ext cx="1051164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Gazebo is a FOSS robotics simulator with native support for Simulation Description Format (SDF), an XML specification for defining a simulation.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Gazebo, and other robotics simulators, are basically high-precision game engines.  Gazebo displays visual elements and handles physics (collisions,etc.).</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Gazebo, through SDF, also simulates real world sensors robots are likely to have: cameras, LIDAR, RADAR, GPS, etc.</a:t>
            </a:r>
            <a:endParaRPr b="0" lang="en-US" sz="2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837360" y="364680"/>
            <a:ext cx="1051164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Graphics and Visual Modeling</a:t>
            </a:r>
            <a:endParaRPr b="0" lang="en-US" sz="4400" spc="-1" strike="noStrike">
              <a:latin typeface="Arial"/>
            </a:endParaRPr>
          </a:p>
        </p:txBody>
      </p:sp>
      <p:sp>
        <p:nvSpPr>
          <p:cNvPr id="373" name="CustomShape 2"/>
          <p:cNvSpPr/>
          <p:nvPr/>
        </p:nvSpPr>
        <p:spPr>
          <a:xfrm>
            <a:off x="837360" y="1825200"/>
            <a:ext cx="1051164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Blender is a FOSS 3D digital content creation (DCC) suite.  It is commonly used to make 3D meshes, and it can export content in many standard file formats, including Collada.</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Gazebo works with the Collada format.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Blender can export directly to SDF via the </a:t>
            </a:r>
            <a:r>
              <a:rPr b="0" lang="en-US" sz="2800" spc="-1" strike="noStrike" u="sng">
                <a:solidFill>
                  <a:srgbClr val="0563c1"/>
                </a:solidFill>
                <a:uFillTx/>
                <a:latin typeface="Calibri"/>
                <a:ea typeface="DejaVu Sans"/>
                <a:hlinkClick r:id="rId1"/>
              </a:rPr>
              <a:t>Phobos</a:t>
            </a:r>
            <a:r>
              <a:rPr b="0" lang="en-US" sz="2800" spc="-1" strike="noStrike">
                <a:solidFill>
                  <a:srgbClr val="000000"/>
                </a:solidFill>
                <a:latin typeface="Calibri"/>
                <a:ea typeface="DejaVu Sans"/>
              </a:rPr>
              <a:t> add-on, but Phobos has not been updated to work with Blender versions after 2.79b.  This project used Blender 2.92 (current stable release).</a:t>
            </a:r>
            <a:endParaRPr b="0" lang="en-US" sz="2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175</TotalTime>
  <Application>LibreOffice/6.0.7.3$Linux_X86_64 LibreOffice_project/00m0$Build-3</Application>
  <Words>1199</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2021-05-07T01:57:35Z</dcterms:created>
  <dc:creator>Brian Bauer</dc:creator>
  <dc:description/>
  <dc:language>en-US</dc:language>
  <cp:lastModifiedBy/>
  <dcterms:modified xsi:type="dcterms:W3CDTF">2021-05-10T18:12:33Z</dcterms:modified>
  <cp:revision>30</cp:revision>
  <dc:subject/>
  <dc:title>Autonomous Bumper Cars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