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77" d="100"/>
          <a:sy n="77" d="100"/>
        </p:scale>
        <p:origin x="84"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05B3-0908-43EE-A854-158B4043A0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81A53F-3E55-4705-A09F-D3EE25CD62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897D41-7DDA-4256-A0DB-E236C0E41385}"/>
              </a:ext>
            </a:extLst>
          </p:cNvPr>
          <p:cNvSpPr>
            <a:spLocks noGrp="1"/>
          </p:cNvSpPr>
          <p:nvPr>
            <p:ph type="dt" sz="half" idx="10"/>
          </p:nvPr>
        </p:nvSpPr>
        <p:spPr/>
        <p:txBody>
          <a:bodyPr/>
          <a:lstStyle/>
          <a:p>
            <a:fld id="{26A7EA1D-83B1-4829-AF6E-ECA8838C8D64}" type="datetimeFigureOut">
              <a:rPr lang="en-US" smtClean="0"/>
              <a:t>5/6/2021</a:t>
            </a:fld>
            <a:endParaRPr lang="en-US"/>
          </a:p>
        </p:txBody>
      </p:sp>
      <p:sp>
        <p:nvSpPr>
          <p:cNvPr id="5" name="Footer Placeholder 4">
            <a:extLst>
              <a:ext uri="{FF2B5EF4-FFF2-40B4-BE49-F238E27FC236}">
                <a16:creationId xmlns:a16="http://schemas.microsoft.com/office/drawing/2014/main" id="{A55682DC-FA1C-4374-9FE8-8149CFE9B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9AF33-21DA-4DE6-84CB-C1BCA4E96BA0}"/>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1414284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2145-E6E0-4FAA-B53A-BA44484A3B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F54208-89E9-4916-BE08-8BFF8B3AD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1FCAA-D57C-4CFB-880B-EE9DADD642BD}"/>
              </a:ext>
            </a:extLst>
          </p:cNvPr>
          <p:cNvSpPr>
            <a:spLocks noGrp="1"/>
          </p:cNvSpPr>
          <p:nvPr>
            <p:ph type="dt" sz="half" idx="10"/>
          </p:nvPr>
        </p:nvSpPr>
        <p:spPr/>
        <p:txBody>
          <a:bodyPr/>
          <a:lstStyle/>
          <a:p>
            <a:fld id="{26A7EA1D-83B1-4829-AF6E-ECA8838C8D64}" type="datetimeFigureOut">
              <a:rPr lang="en-US" smtClean="0"/>
              <a:t>5/6/2021</a:t>
            </a:fld>
            <a:endParaRPr lang="en-US"/>
          </a:p>
        </p:txBody>
      </p:sp>
      <p:sp>
        <p:nvSpPr>
          <p:cNvPr id="5" name="Footer Placeholder 4">
            <a:extLst>
              <a:ext uri="{FF2B5EF4-FFF2-40B4-BE49-F238E27FC236}">
                <a16:creationId xmlns:a16="http://schemas.microsoft.com/office/drawing/2014/main" id="{893814CE-89EE-4531-B3E1-B33DE303D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67E61-17C8-4163-BC5A-4B354A57F206}"/>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405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167DB-36AA-4582-A3A9-7DCD972B64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F4285A-6D74-49EB-8B8E-C95EC4D9FF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89F0C-3C28-4E89-8924-CCAE15FF76F4}"/>
              </a:ext>
            </a:extLst>
          </p:cNvPr>
          <p:cNvSpPr>
            <a:spLocks noGrp="1"/>
          </p:cNvSpPr>
          <p:nvPr>
            <p:ph type="dt" sz="half" idx="10"/>
          </p:nvPr>
        </p:nvSpPr>
        <p:spPr/>
        <p:txBody>
          <a:bodyPr/>
          <a:lstStyle/>
          <a:p>
            <a:fld id="{26A7EA1D-83B1-4829-AF6E-ECA8838C8D64}" type="datetimeFigureOut">
              <a:rPr lang="en-US" smtClean="0"/>
              <a:t>5/6/2021</a:t>
            </a:fld>
            <a:endParaRPr lang="en-US"/>
          </a:p>
        </p:txBody>
      </p:sp>
      <p:sp>
        <p:nvSpPr>
          <p:cNvPr id="5" name="Footer Placeholder 4">
            <a:extLst>
              <a:ext uri="{FF2B5EF4-FFF2-40B4-BE49-F238E27FC236}">
                <a16:creationId xmlns:a16="http://schemas.microsoft.com/office/drawing/2014/main" id="{CE591473-145C-466D-9BBA-2A132B192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A70D1-A4CE-4341-97C0-B44693C92C20}"/>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57411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85438-C731-4830-9A0C-3B038CAECD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6DA75-BDE3-49BF-AE86-2E060A3680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4181A-7438-464D-80C8-6560B8F9FC5A}"/>
              </a:ext>
            </a:extLst>
          </p:cNvPr>
          <p:cNvSpPr>
            <a:spLocks noGrp="1"/>
          </p:cNvSpPr>
          <p:nvPr>
            <p:ph type="dt" sz="half" idx="10"/>
          </p:nvPr>
        </p:nvSpPr>
        <p:spPr/>
        <p:txBody>
          <a:bodyPr/>
          <a:lstStyle/>
          <a:p>
            <a:fld id="{26A7EA1D-83B1-4829-AF6E-ECA8838C8D64}" type="datetimeFigureOut">
              <a:rPr lang="en-US" smtClean="0"/>
              <a:t>5/6/2021</a:t>
            </a:fld>
            <a:endParaRPr lang="en-US"/>
          </a:p>
        </p:txBody>
      </p:sp>
      <p:sp>
        <p:nvSpPr>
          <p:cNvPr id="5" name="Footer Placeholder 4">
            <a:extLst>
              <a:ext uri="{FF2B5EF4-FFF2-40B4-BE49-F238E27FC236}">
                <a16:creationId xmlns:a16="http://schemas.microsoft.com/office/drawing/2014/main" id="{5071DEE8-BFBF-4AEC-BD8D-D88DBBD26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93C64-DBBE-4BB9-9493-C08EDE26FA25}"/>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90920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BDCB-EF0F-4D92-AC98-6470A32B44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2D5B99-1083-4604-9C3F-25053DD323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A44543-80FC-412B-ADFB-FF29AE4DA6AF}"/>
              </a:ext>
            </a:extLst>
          </p:cNvPr>
          <p:cNvSpPr>
            <a:spLocks noGrp="1"/>
          </p:cNvSpPr>
          <p:nvPr>
            <p:ph type="dt" sz="half" idx="10"/>
          </p:nvPr>
        </p:nvSpPr>
        <p:spPr/>
        <p:txBody>
          <a:bodyPr/>
          <a:lstStyle/>
          <a:p>
            <a:fld id="{26A7EA1D-83B1-4829-AF6E-ECA8838C8D64}" type="datetimeFigureOut">
              <a:rPr lang="en-US" smtClean="0"/>
              <a:t>5/6/2021</a:t>
            </a:fld>
            <a:endParaRPr lang="en-US"/>
          </a:p>
        </p:txBody>
      </p:sp>
      <p:sp>
        <p:nvSpPr>
          <p:cNvPr id="5" name="Footer Placeholder 4">
            <a:extLst>
              <a:ext uri="{FF2B5EF4-FFF2-40B4-BE49-F238E27FC236}">
                <a16:creationId xmlns:a16="http://schemas.microsoft.com/office/drawing/2014/main" id="{B5EFED57-F613-4DE4-87C0-6ECAD3939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0F5E8-8B77-4EE4-B0D0-B4C145E5A7F1}"/>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201806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9344-5C29-4A2F-8853-AB4BAB49E6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88DB0C-DFEC-43E8-A812-89B642B414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61DA33-5F24-4E41-B963-D647915A87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ADD475-943E-4B8E-9465-1ADC33A753C9}"/>
              </a:ext>
            </a:extLst>
          </p:cNvPr>
          <p:cNvSpPr>
            <a:spLocks noGrp="1"/>
          </p:cNvSpPr>
          <p:nvPr>
            <p:ph type="dt" sz="half" idx="10"/>
          </p:nvPr>
        </p:nvSpPr>
        <p:spPr/>
        <p:txBody>
          <a:bodyPr/>
          <a:lstStyle/>
          <a:p>
            <a:fld id="{26A7EA1D-83B1-4829-AF6E-ECA8838C8D64}" type="datetimeFigureOut">
              <a:rPr lang="en-US" smtClean="0"/>
              <a:t>5/6/2021</a:t>
            </a:fld>
            <a:endParaRPr lang="en-US"/>
          </a:p>
        </p:txBody>
      </p:sp>
      <p:sp>
        <p:nvSpPr>
          <p:cNvPr id="6" name="Footer Placeholder 5">
            <a:extLst>
              <a:ext uri="{FF2B5EF4-FFF2-40B4-BE49-F238E27FC236}">
                <a16:creationId xmlns:a16="http://schemas.microsoft.com/office/drawing/2014/main" id="{519425B9-EA4B-42C7-8A05-CB19616BCD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14472-234A-465D-8CEC-0799D30F0576}"/>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47189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3E89-6D55-4C48-A70F-385B66F77F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0F4489-8640-4184-B1CE-CF5C79E61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8AB00-F99A-4CC6-8B7B-77F5BF6FD3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7C9EB2-B7D3-405E-AA92-834DF8D99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3DC180-A48A-4CC0-AF71-E7C69D46F2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D05B4B-73CD-4165-A750-C075BC2E6ADE}"/>
              </a:ext>
            </a:extLst>
          </p:cNvPr>
          <p:cNvSpPr>
            <a:spLocks noGrp="1"/>
          </p:cNvSpPr>
          <p:nvPr>
            <p:ph type="dt" sz="half" idx="10"/>
          </p:nvPr>
        </p:nvSpPr>
        <p:spPr/>
        <p:txBody>
          <a:bodyPr/>
          <a:lstStyle/>
          <a:p>
            <a:fld id="{26A7EA1D-83B1-4829-AF6E-ECA8838C8D64}" type="datetimeFigureOut">
              <a:rPr lang="en-US" smtClean="0"/>
              <a:t>5/6/2021</a:t>
            </a:fld>
            <a:endParaRPr lang="en-US"/>
          </a:p>
        </p:txBody>
      </p:sp>
      <p:sp>
        <p:nvSpPr>
          <p:cNvPr id="8" name="Footer Placeholder 7">
            <a:extLst>
              <a:ext uri="{FF2B5EF4-FFF2-40B4-BE49-F238E27FC236}">
                <a16:creationId xmlns:a16="http://schemas.microsoft.com/office/drawing/2014/main" id="{BEB730CD-46D2-4502-BAB5-3196B5300B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A08EDC-F036-4954-B6F0-0F4E5F4FF008}"/>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347268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B4B1-C24F-4C2B-96A4-2B526A56B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E3C941-8BFE-48CD-A387-B5790041CBAF}"/>
              </a:ext>
            </a:extLst>
          </p:cNvPr>
          <p:cNvSpPr>
            <a:spLocks noGrp="1"/>
          </p:cNvSpPr>
          <p:nvPr>
            <p:ph type="dt" sz="half" idx="10"/>
          </p:nvPr>
        </p:nvSpPr>
        <p:spPr/>
        <p:txBody>
          <a:bodyPr/>
          <a:lstStyle/>
          <a:p>
            <a:fld id="{26A7EA1D-83B1-4829-AF6E-ECA8838C8D64}" type="datetimeFigureOut">
              <a:rPr lang="en-US" smtClean="0"/>
              <a:t>5/6/2021</a:t>
            </a:fld>
            <a:endParaRPr lang="en-US"/>
          </a:p>
        </p:txBody>
      </p:sp>
      <p:sp>
        <p:nvSpPr>
          <p:cNvPr id="4" name="Footer Placeholder 3">
            <a:extLst>
              <a:ext uri="{FF2B5EF4-FFF2-40B4-BE49-F238E27FC236}">
                <a16:creationId xmlns:a16="http://schemas.microsoft.com/office/drawing/2014/main" id="{3531ADD1-9CB9-4817-920D-B9021C8F2C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C530DD-2A9F-4B7B-A84D-9F73F65522C0}"/>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2286525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66103-DC7C-40EE-9C54-2AA26D3A8BEB}"/>
              </a:ext>
            </a:extLst>
          </p:cNvPr>
          <p:cNvSpPr>
            <a:spLocks noGrp="1"/>
          </p:cNvSpPr>
          <p:nvPr>
            <p:ph type="dt" sz="half" idx="10"/>
          </p:nvPr>
        </p:nvSpPr>
        <p:spPr/>
        <p:txBody>
          <a:bodyPr/>
          <a:lstStyle/>
          <a:p>
            <a:fld id="{26A7EA1D-83B1-4829-AF6E-ECA8838C8D64}" type="datetimeFigureOut">
              <a:rPr lang="en-US" smtClean="0"/>
              <a:t>5/6/2021</a:t>
            </a:fld>
            <a:endParaRPr lang="en-US"/>
          </a:p>
        </p:txBody>
      </p:sp>
      <p:sp>
        <p:nvSpPr>
          <p:cNvPr id="3" name="Footer Placeholder 2">
            <a:extLst>
              <a:ext uri="{FF2B5EF4-FFF2-40B4-BE49-F238E27FC236}">
                <a16:creationId xmlns:a16="http://schemas.microsoft.com/office/drawing/2014/main" id="{C84C61D8-86B6-4863-8682-8F24878A3C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4085F5-38A3-4E56-BAA3-4B1ADECC432A}"/>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202405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2F92-7827-4793-90F0-49B4FD863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349371-8931-460B-B42A-ADB51575BF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461845-2FC2-44D3-B75C-3BEDD0E01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1FCFB3-B8E6-4D78-8289-B639DDF23A32}"/>
              </a:ext>
            </a:extLst>
          </p:cNvPr>
          <p:cNvSpPr>
            <a:spLocks noGrp="1"/>
          </p:cNvSpPr>
          <p:nvPr>
            <p:ph type="dt" sz="half" idx="10"/>
          </p:nvPr>
        </p:nvSpPr>
        <p:spPr/>
        <p:txBody>
          <a:bodyPr/>
          <a:lstStyle/>
          <a:p>
            <a:fld id="{26A7EA1D-83B1-4829-AF6E-ECA8838C8D64}" type="datetimeFigureOut">
              <a:rPr lang="en-US" smtClean="0"/>
              <a:t>5/6/2021</a:t>
            </a:fld>
            <a:endParaRPr lang="en-US"/>
          </a:p>
        </p:txBody>
      </p:sp>
      <p:sp>
        <p:nvSpPr>
          <p:cNvPr id="6" name="Footer Placeholder 5">
            <a:extLst>
              <a:ext uri="{FF2B5EF4-FFF2-40B4-BE49-F238E27FC236}">
                <a16:creationId xmlns:a16="http://schemas.microsoft.com/office/drawing/2014/main" id="{76ECB809-3791-46DB-B192-986B7BA699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7CC6B0-AAD8-498F-8B19-30042B4E587D}"/>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798660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C42C-5F94-4A75-9071-D76E144C7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71EF0D-99F1-402D-9340-2CE544F76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96798A-2B74-470E-AFDA-0ACD50A4B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929539-0EEB-4665-843C-EB1A4D369DDD}"/>
              </a:ext>
            </a:extLst>
          </p:cNvPr>
          <p:cNvSpPr>
            <a:spLocks noGrp="1"/>
          </p:cNvSpPr>
          <p:nvPr>
            <p:ph type="dt" sz="half" idx="10"/>
          </p:nvPr>
        </p:nvSpPr>
        <p:spPr/>
        <p:txBody>
          <a:bodyPr/>
          <a:lstStyle/>
          <a:p>
            <a:fld id="{26A7EA1D-83B1-4829-AF6E-ECA8838C8D64}" type="datetimeFigureOut">
              <a:rPr lang="en-US" smtClean="0"/>
              <a:t>5/6/2021</a:t>
            </a:fld>
            <a:endParaRPr lang="en-US"/>
          </a:p>
        </p:txBody>
      </p:sp>
      <p:sp>
        <p:nvSpPr>
          <p:cNvPr id="6" name="Footer Placeholder 5">
            <a:extLst>
              <a:ext uri="{FF2B5EF4-FFF2-40B4-BE49-F238E27FC236}">
                <a16:creationId xmlns:a16="http://schemas.microsoft.com/office/drawing/2014/main" id="{2B9D9C37-FEB0-47C3-A0E6-A3DCD5D3DE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88600F-41B0-4FA1-8864-0AF2CB41E95C}"/>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391305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59A90E-89C4-47BF-85C2-41388262B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9487A3-A401-41F3-887F-B031E74A9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63A7B-F255-4B5F-9E25-570BA2CD45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A7EA1D-83B1-4829-AF6E-ECA8838C8D64}" type="datetimeFigureOut">
              <a:rPr lang="en-US" smtClean="0"/>
              <a:t>5/6/2021</a:t>
            </a:fld>
            <a:endParaRPr lang="en-US"/>
          </a:p>
        </p:txBody>
      </p:sp>
      <p:sp>
        <p:nvSpPr>
          <p:cNvPr id="5" name="Footer Placeholder 4">
            <a:extLst>
              <a:ext uri="{FF2B5EF4-FFF2-40B4-BE49-F238E27FC236}">
                <a16:creationId xmlns:a16="http://schemas.microsoft.com/office/drawing/2014/main" id="{5AD60222-5287-440E-8D6D-4D64E9D9D7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940FEC-9BAE-4029-9966-09AE23B3FD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C6840-4017-4597-B01C-AF4391FCC509}" type="slidenum">
              <a:rPr lang="en-US" smtClean="0"/>
              <a:t>‹#›</a:t>
            </a:fld>
            <a:endParaRPr lang="en-US"/>
          </a:p>
        </p:txBody>
      </p:sp>
    </p:spTree>
    <p:extLst>
      <p:ext uri="{BB962C8B-B14F-4D97-AF65-F5344CB8AC3E}">
        <p14:creationId xmlns:p14="http://schemas.microsoft.com/office/powerpoint/2010/main" val="2228509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679A-6229-4D7D-ADF4-C3FD715CBAB4}"/>
              </a:ext>
            </a:extLst>
          </p:cNvPr>
          <p:cNvSpPr>
            <a:spLocks noGrp="1"/>
          </p:cNvSpPr>
          <p:nvPr>
            <p:ph type="ctrTitle"/>
          </p:nvPr>
        </p:nvSpPr>
        <p:spPr/>
        <p:txBody>
          <a:bodyPr/>
          <a:lstStyle/>
          <a:p>
            <a:r>
              <a:rPr lang="en-US" dirty="0"/>
              <a:t>Autonomous Bumper Cars</a:t>
            </a:r>
          </a:p>
        </p:txBody>
      </p:sp>
      <p:sp>
        <p:nvSpPr>
          <p:cNvPr id="3" name="Subtitle 2">
            <a:extLst>
              <a:ext uri="{FF2B5EF4-FFF2-40B4-BE49-F238E27FC236}">
                <a16:creationId xmlns:a16="http://schemas.microsoft.com/office/drawing/2014/main" id="{DCCF5357-5318-42DC-A84E-BFBD356C03AC}"/>
              </a:ext>
            </a:extLst>
          </p:cNvPr>
          <p:cNvSpPr>
            <a:spLocks noGrp="1"/>
          </p:cNvSpPr>
          <p:nvPr>
            <p:ph type="subTitle" idx="1"/>
          </p:nvPr>
        </p:nvSpPr>
        <p:spPr/>
        <p:txBody>
          <a:bodyPr/>
          <a:lstStyle/>
          <a:p>
            <a:r>
              <a:rPr lang="en-US" dirty="0"/>
              <a:t>DGMD E-17</a:t>
            </a:r>
          </a:p>
          <a:p>
            <a:r>
              <a:rPr lang="en-US" dirty="0"/>
              <a:t>Spring 2021</a:t>
            </a:r>
          </a:p>
          <a:p>
            <a:r>
              <a:rPr lang="en-US" dirty="0"/>
              <a:t>Brian Bauer, David </a:t>
            </a:r>
            <a:r>
              <a:rPr lang="en-US" dirty="0" err="1"/>
              <a:t>Kalbfleisch</a:t>
            </a:r>
            <a:r>
              <a:rPr lang="en-US" dirty="0"/>
              <a:t>, Iman Ismail</a:t>
            </a:r>
          </a:p>
        </p:txBody>
      </p:sp>
    </p:spTree>
    <p:extLst>
      <p:ext uri="{BB962C8B-B14F-4D97-AF65-F5344CB8AC3E}">
        <p14:creationId xmlns:p14="http://schemas.microsoft.com/office/powerpoint/2010/main" val="385601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C604-7B19-45E9-9C5B-769EEA02783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D93C63C-5B3E-494E-928C-1969A6A36C95}"/>
              </a:ext>
            </a:extLst>
          </p:cNvPr>
          <p:cNvSpPr>
            <a:spLocks noGrp="1"/>
          </p:cNvSpPr>
          <p:nvPr>
            <p:ph idx="1"/>
          </p:nvPr>
        </p:nvSpPr>
        <p:spPr/>
        <p:txBody>
          <a:bodyPr/>
          <a:lstStyle/>
          <a:p>
            <a:pPr marL="0" indent="0">
              <a:buNone/>
            </a:pPr>
            <a:r>
              <a:rPr lang="en-US" dirty="0"/>
              <a:t>We bring bumper cars into the 21st century by simulating the carnival game with autonomous vehicles in a closed arena. The challenges include friend-or-foe determination, path planning, obstacle avoidance, and score maximization strategies. Vehicles shall receive points for hitting other vehicles and lose points for being hit. Head-to-head collisions won't score. The best-case outcome will include the ability for humans to challenge the AIs.</a:t>
            </a:r>
          </a:p>
        </p:txBody>
      </p:sp>
    </p:spTree>
    <p:extLst>
      <p:ext uri="{BB962C8B-B14F-4D97-AF65-F5344CB8AC3E}">
        <p14:creationId xmlns:p14="http://schemas.microsoft.com/office/powerpoint/2010/main" val="3557415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F0C5-59D3-48C7-B23D-3C4A3B9C8E0D}"/>
              </a:ext>
            </a:extLst>
          </p:cNvPr>
          <p:cNvSpPr>
            <a:spLocks noGrp="1"/>
          </p:cNvSpPr>
          <p:nvPr>
            <p:ph type="title"/>
          </p:nvPr>
        </p:nvSpPr>
        <p:spPr/>
        <p:txBody>
          <a:bodyPr/>
          <a:lstStyle/>
          <a:p>
            <a:r>
              <a:rPr lang="en-US" dirty="0"/>
              <a:t>Basic Goals</a:t>
            </a:r>
          </a:p>
        </p:txBody>
      </p:sp>
      <p:sp>
        <p:nvSpPr>
          <p:cNvPr id="3" name="Content Placeholder 2">
            <a:extLst>
              <a:ext uri="{FF2B5EF4-FFF2-40B4-BE49-F238E27FC236}">
                <a16:creationId xmlns:a16="http://schemas.microsoft.com/office/drawing/2014/main" id="{6B7FE384-9D51-4933-BE16-C33FEA5ADC6C}"/>
              </a:ext>
            </a:extLst>
          </p:cNvPr>
          <p:cNvSpPr>
            <a:spLocks noGrp="1"/>
          </p:cNvSpPr>
          <p:nvPr>
            <p:ph idx="1"/>
          </p:nvPr>
        </p:nvSpPr>
        <p:spPr/>
        <p:txBody>
          <a:bodyPr>
            <a:normAutofit lnSpcReduction="10000"/>
          </a:bodyPr>
          <a:lstStyle/>
          <a:p>
            <a:r>
              <a:rPr lang="en-US" dirty="0"/>
              <a:t>The bumper car arena shall be rectangular with rounded corners to prevent cars from getting stuck, and the arena shall contain 2 or more bumper cars that start at random locations and headings. (Yes!)</a:t>
            </a:r>
          </a:p>
          <a:p>
            <a:r>
              <a:rPr lang="en-US" dirty="0"/>
              <a:t>Each game lasts for a predetermined length of time. (Yes!)</a:t>
            </a:r>
          </a:p>
          <a:p>
            <a:r>
              <a:rPr lang="en-US" dirty="0"/>
              <a:t>The arena shall contain various obstacles (polls, boxes, etc.) to make the game more interesting. (Yes!)</a:t>
            </a:r>
          </a:p>
          <a:p>
            <a:r>
              <a:rPr lang="en-US" dirty="0"/>
              <a:t>All cars are a team of one. Each car attempts to maximize its score, and the car with the highest score wins.(Partially)</a:t>
            </a:r>
          </a:p>
          <a:p>
            <a:r>
              <a:rPr lang="en-US" dirty="0"/>
              <a:t>At any moment, a given car is in the "attack" state or the "defend" state. (Not quite)</a:t>
            </a:r>
          </a:p>
        </p:txBody>
      </p:sp>
    </p:spTree>
    <p:extLst>
      <p:ext uri="{BB962C8B-B14F-4D97-AF65-F5344CB8AC3E}">
        <p14:creationId xmlns:p14="http://schemas.microsoft.com/office/powerpoint/2010/main" val="4152882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6742-D451-423F-814D-FBC43C48B1F7}"/>
              </a:ext>
            </a:extLst>
          </p:cNvPr>
          <p:cNvSpPr>
            <a:spLocks noGrp="1"/>
          </p:cNvSpPr>
          <p:nvPr>
            <p:ph type="title"/>
          </p:nvPr>
        </p:nvSpPr>
        <p:spPr/>
        <p:txBody>
          <a:bodyPr/>
          <a:lstStyle/>
          <a:p>
            <a:r>
              <a:rPr lang="en-US" dirty="0"/>
              <a:t>Extended Goals</a:t>
            </a:r>
          </a:p>
        </p:txBody>
      </p:sp>
      <p:sp>
        <p:nvSpPr>
          <p:cNvPr id="3" name="Content Placeholder 2">
            <a:extLst>
              <a:ext uri="{FF2B5EF4-FFF2-40B4-BE49-F238E27FC236}">
                <a16:creationId xmlns:a16="http://schemas.microsoft.com/office/drawing/2014/main" id="{5E4D3D6A-B953-4088-A790-22AE64DDB6E7}"/>
              </a:ext>
            </a:extLst>
          </p:cNvPr>
          <p:cNvSpPr>
            <a:spLocks noGrp="1"/>
          </p:cNvSpPr>
          <p:nvPr>
            <p:ph idx="1"/>
          </p:nvPr>
        </p:nvSpPr>
        <p:spPr/>
        <p:txBody>
          <a:bodyPr>
            <a:normAutofit lnSpcReduction="10000"/>
          </a:bodyPr>
          <a:lstStyle/>
          <a:p>
            <a:r>
              <a:rPr lang="en-US" dirty="0"/>
              <a:t>Target motion or target angle analysis to determine foe position and velocity. This enables intercepting the foe at its future position rather than just pointing its current position. (Started, very early)</a:t>
            </a:r>
          </a:p>
          <a:p>
            <a:r>
              <a:rPr lang="en-US" dirty="0"/>
              <a:t>Human interaction – allow people to play against the bots (Can be done, but not a good user experience)</a:t>
            </a:r>
          </a:p>
          <a:p>
            <a:r>
              <a:rPr lang="en-US" dirty="0"/>
              <a:t>Bot teams – carts should not attach members of their own team (Nope!)</a:t>
            </a:r>
          </a:p>
          <a:p>
            <a:r>
              <a:rPr lang="en-US" dirty="0"/>
              <a:t>Real robots, such as the </a:t>
            </a:r>
            <a:r>
              <a:rPr lang="en-US" dirty="0" err="1"/>
              <a:t>JetBot</a:t>
            </a:r>
            <a:r>
              <a:rPr lang="en-US" dirty="0"/>
              <a:t> (Nope!)</a:t>
            </a:r>
          </a:p>
          <a:p>
            <a:r>
              <a:rPr lang="en-US" dirty="0"/>
              <a:t>Reinforcement learning to create Ais that execute the given strategy with maximum effect. (Nope!)</a:t>
            </a:r>
          </a:p>
        </p:txBody>
      </p:sp>
    </p:spTree>
    <p:extLst>
      <p:ext uri="{BB962C8B-B14F-4D97-AF65-F5344CB8AC3E}">
        <p14:creationId xmlns:p14="http://schemas.microsoft.com/office/powerpoint/2010/main" val="185673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8674-C1F5-488C-A272-34637A091BB2}"/>
              </a:ext>
            </a:extLst>
          </p:cNvPr>
          <p:cNvSpPr>
            <a:spLocks noGrp="1"/>
          </p:cNvSpPr>
          <p:nvPr>
            <p:ph type="title"/>
          </p:nvPr>
        </p:nvSpPr>
        <p:spPr/>
        <p:txBody>
          <a:bodyPr/>
          <a:lstStyle/>
          <a:p>
            <a:r>
              <a:rPr lang="en-US" dirty="0"/>
              <a:t>Software and Development Tools</a:t>
            </a:r>
          </a:p>
        </p:txBody>
      </p:sp>
      <p:sp>
        <p:nvSpPr>
          <p:cNvPr id="3" name="Content Placeholder 2">
            <a:extLst>
              <a:ext uri="{FF2B5EF4-FFF2-40B4-BE49-F238E27FC236}">
                <a16:creationId xmlns:a16="http://schemas.microsoft.com/office/drawing/2014/main" id="{A84B0D14-1A44-4842-AF9A-746AFC20FE36}"/>
              </a:ext>
            </a:extLst>
          </p:cNvPr>
          <p:cNvSpPr>
            <a:spLocks noGrp="1"/>
          </p:cNvSpPr>
          <p:nvPr>
            <p:ph idx="1"/>
          </p:nvPr>
        </p:nvSpPr>
        <p:spPr/>
        <p:txBody>
          <a:bodyPr/>
          <a:lstStyle/>
          <a:p>
            <a:r>
              <a:rPr lang="en-US" dirty="0"/>
              <a:t>Gazebo 11</a:t>
            </a:r>
          </a:p>
          <a:p>
            <a:r>
              <a:rPr lang="en-US" dirty="0"/>
              <a:t>ROS2 Foxy</a:t>
            </a:r>
          </a:p>
          <a:p>
            <a:r>
              <a:rPr lang="en-US" dirty="0"/>
              <a:t>Blender</a:t>
            </a:r>
          </a:p>
          <a:p>
            <a:r>
              <a:rPr lang="en-US" dirty="0"/>
              <a:t>Gimp</a:t>
            </a:r>
          </a:p>
          <a:p>
            <a:r>
              <a:rPr lang="en-US" dirty="0"/>
              <a:t>Python</a:t>
            </a:r>
          </a:p>
          <a:p>
            <a:r>
              <a:rPr lang="en-US" dirty="0"/>
              <a:t>GitHub</a:t>
            </a:r>
          </a:p>
        </p:txBody>
      </p:sp>
    </p:spTree>
    <p:extLst>
      <p:ext uri="{BB962C8B-B14F-4D97-AF65-F5344CB8AC3E}">
        <p14:creationId xmlns:p14="http://schemas.microsoft.com/office/powerpoint/2010/main" val="1197421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330</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Autonomous Bumper Cars</vt:lpstr>
      <vt:lpstr>Introduction</vt:lpstr>
      <vt:lpstr>Basic Goals</vt:lpstr>
      <vt:lpstr>Extended Goals</vt:lpstr>
      <vt:lpstr>Software and Development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Bumper Cars</dc:title>
  <dc:creator>Brian Bauer</dc:creator>
  <cp:lastModifiedBy>Brian Bauer</cp:lastModifiedBy>
  <cp:revision>2</cp:revision>
  <dcterms:created xsi:type="dcterms:W3CDTF">2021-05-07T01:57:35Z</dcterms:created>
  <dcterms:modified xsi:type="dcterms:W3CDTF">2021-05-07T02:12:03Z</dcterms:modified>
</cp:coreProperties>
</file>