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7" r:id="rId2"/>
    <p:sldId id="258" r:id="rId3"/>
    <p:sldId id="296" r:id="rId4"/>
    <p:sldId id="275" r:id="rId5"/>
    <p:sldId id="259" r:id="rId6"/>
    <p:sldId id="287" r:id="rId7"/>
    <p:sldId id="273" r:id="rId8"/>
    <p:sldId id="276" r:id="rId9"/>
    <p:sldId id="280" r:id="rId10"/>
    <p:sldId id="278" r:id="rId11"/>
    <p:sldId id="279" r:id="rId12"/>
    <p:sldId id="293" r:id="rId13"/>
    <p:sldId id="292" r:id="rId14"/>
    <p:sldId id="284" r:id="rId15"/>
    <p:sldId id="289" r:id="rId16"/>
    <p:sldId id="290" r:id="rId17"/>
    <p:sldId id="288" r:id="rId18"/>
    <p:sldId id="281" r:id="rId19"/>
    <p:sldId id="294" r:id="rId20"/>
    <p:sldId id="26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4" autoAdjust="0"/>
    <p:restoredTop sz="85586" autoAdjust="0"/>
  </p:normalViewPr>
  <p:slideViewPr>
    <p:cSldViewPr snapToGrid="0">
      <p:cViewPr varScale="1">
        <p:scale>
          <a:sx n="230" d="100"/>
          <a:sy n="230" d="100"/>
        </p:scale>
        <p:origin x="2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5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7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Bibliographie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Articles connexes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Liens externes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Bibliographie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Articles connexes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Liens externes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composantes de la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acteurs de la gestion de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composantes de la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acteurs de la gestion de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FA2-2814-9746-BD1D-465F9DC2DC81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FE1-A5A0-7A44-BABD-99928BEC8DE4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1BE6-96FC-E343-9868-A9013DAB01A3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F89B-19C4-6046-8BF6-EFAE01D2E884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5033-AE73-3F45-9A8D-AD884C1F17D4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C781-C34F-9348-A873-D71366BB2D1E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31B-A0C2-6340-9E50-E37F187326CA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6B9F-8515-EA41-96F9-4EE538AD2708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33A-4C9D-4A4E-9571-F737D2C90881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4F16-3688-E34E-B693-41748CB02116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FDA6DE-EF05-A846-A2FA-42E5EC07399F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74BD6B6-7670-E743-AA23-356AFD11D51A}" type="datetime1">
              <a:rPr lang="fr-FR" smtClean="0"/>
              <a:t>15/07/2023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xx.xxx.xxx.xxx:8000/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xxx.xxx.xxx.xxx:8000/do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4.170.105.187:5000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b93330/DstAirlines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package" Target="../embeddings/Document_Microsoft_Word.docx"/><Relationship Id="rId1" Type="http://schemas.openxmlformats.org/officeDocument/2006/relationships/slideLayout" Target="../slideLayouts/slideLayout2.xml"/><Relationship Id="rId4" Type="http://schemas.openxmlformats.org/officeDocument/2006/relationships/package" Target="../embeddings/Document_Microsoft_Word1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fr-FR" sz="4800" b="1" dirty="0">
                <a:solidFill>
                  <a:schemeClr val="tx1"/>
                </a:solidFill>
              </a:rPr>
              <a:t>Projet DSTAIRLINES</a:t>
            </a:r>
            <a:br>
              <a:rPr lang="fr-FR" sz="4800" b="1" dirty="0">
                <a:solidFill>
                  <a:schemeClr val="tx1"/>
                </a:solidFill>
              </a:rPr>
            </a:br>
            <a:br>
              <a:rPr lang="fr-FR" sz="4800" b="1" dirty="0">
                <a:solidFill>
                  <a:schemeClr val="tx1"/>
                </a:solidFill>
              </a:rPr>
            </a:br>
            <a:r>
              <a:rPr lang="fr-FR" sz="2000" b="1" i="1" dirty="0">
                <a:solidFill>
                  <a:schemeClr val="tx1"/>
                </a:solidFill>
              </a:rPr>
              <a:t>Rapport pour la Soutenance du mardi 09 mai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38656" y="1629507"/>
            <a:ext cx="3215640" cy="3950677"/>
          </a:xfrm>
        </p:spPr>
        <p:txBody>
          <a:bodyPr anchor="ctr">
            <a:normAutofit/>
          </a:bodyPr>
          <a:lstStyle/>
          <a:p>
            <a:r>
              <a:rPr lang="fr-FR" sz="3200" dirty="0"/>
              <a:t>Statistiques sur les vols de la compagnie Lufthansa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F63644-F4EE-6A8D-8E7A-0B06441B3194}"/>
              </a:ext>
            </a:extLst>
          </p:cNvPr>
          <p:cNvSpPr txBox="1"/>
          <p:nvPr/>
        </p:nvSpPr>
        <p:spPr>
          <a:xfrm>
            <a:off x="11722500" y="6532243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b="1" dirty="0"/>
              <a:t>V1.2</a:t>
            </a:r>
          </a:p>
        </p:txBody>
      </p:sp>
    </p:spTree>
    <p:extLst>
      <p:ext uri="{BB962C8B-B14F-4D97-AF65-F5344CB8AC3E}">
        <p14:creationId xmlns:p14="http://schemas.microsoft.com/office/powerpoint/2010/main" val="35944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000" b="1" dirty="0"/>
              <a:t>Les </a:t>
            </a:r>
            <a:r>
              <a:rPr lang="en-US" sz="4000" b="1" dirty="0" err="1"/>
              <a:t>etapes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71337" y="1712391"/>
            <a:ext cx="9270983" cy="3897453"/>
          </a:xfrm>
        </p:spPr>
        <p:txBody>
          <a:bodyPr>
            <a:normAutofit fontScale="92500" lnSpcReduction="20000"/>
          </a:bodyPr>
          <a:lstStyle/>
          <a:p>
            <a:r>
              <a:rPr lang="fr-FR" sz="4000" dirty="0">
                <a:latin typeface="Helvetica Neue" panose="02000503000000020004" pitchFamily="2" charset="0"/>
              </a:rPr>
              <a:t>Définition des services de l’API suite à analyse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effectLst/>
                <a:latin typeface="Helvetica Neue" panose="02000503000000020004" pitchFamily="2" charset="0"/>
              </a:rPr>
              <a:t>Collecte et sauvegarde </a:t>
            </a:r>
            <a:r>
              <a:rPr lang="fr-FR" sz="4000" dirty="0">
                <a:latin typeface="Helvetica Neue" panose="02000503000000020004" pitchFamily="2" charset="0"/>
              </a:rPr>
              <a:t>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Automatisation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Mise en œuvre de l’API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err="1">
                <a:latin typeface="Helvetica Neue" panose="02000503000000020004" pitchFamily="2" charset="0"/>
              </a:rPr>
              <a:t>Dockerisation</a:t>
            </a: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b="1" dirty="0">
              <a:latin typeface="Helvetica Neue" panose="0200050300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72A6A4-6BFD-D49D-D8C9-3CBC94E6C3D6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651792-947E-E699-8920-5935877A0A38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10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27721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/>
              <a:t>Choix techniques et hypotheses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EFB8E4-D401-9FEE-AB2E-4E2B10D783E4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AF9005-3877-AB4A-2CAC-99D7A14F9AC1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11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61192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169" y="1248156"/>
            <a:ext cx="9430186" cy="4411864"/>
          </a:xfrm>
        </p:spPr>
        <p:txBody>
          <a:bodyPr>
            <a:normAutofit fontScale="70000" lnSpcReduction="20000"/>
          </a:bodyPr>
          <a:lstStyle/>
          <a:p>
            <a:r>
              <a:rPr lang="fr-FR" sz="3600" dirty="0">
                <a:solidFill>
                  <a:srgbClr val="404040"/>
                </a:solidFill>
              </a:rPr>
              <a:t>Raison du choix d’une base de données relationnelle 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 Appel à une API : Retours structurés et changements futurs de  ces derniers mineurs et peu probables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Simplicité du requêtage des informations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Volumétrie adaptée</a:t>
            </a:r>
          </a:p>
          <a:p>
            <a:endParaRPr lang="en-US" sz="3600" dirty="0">
              <a:solidFill>
                <a:srgbClr val="404040"/>
              </a:solidFill>
            </a:endParaRPr>
          </a:p>
          <a:p>
            <a:r>
              <a:rPr lang="en-US" sz="3600" dirty="0">
                <a:solidFill>
                  <a:srgbClr val="404040"/>
                </a:solidFill>
              </a:rPr>
              <a:t>Choix </a:t>
            </a:r>
            <a:r>
              <a:rPr lang="en-US" sz="3600" dirty="0" err="1">
                <a:solidFill>
                  <a:srgbClr val="404040"/>
                </a:solidFill>
              </a:rPr>
              <a:t>contraints</a:t>
            </a:r>
            <a:endParaRPr lang="en-US" sz="36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Limite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temporelle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imposée</a:t>
            </a:r>
            <a:r>
              <a:rPr lang="en-US" sz="3200" dirty="0">
                <a:solidFill>
                  <a:srgbClr val="404040"/>
                </a:solidFill>
              </a:rPr>
              <a:t> sur les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par Lufthansa (1 </a:t>
            </a:r>
            <a:r>
              <a:rPr lang="en-US" sz="3200" dirty="0" err="1">
                <a:solidFill>
                  <a:srgbClr val="404040"/>
                </a:solidFill>
              </a:rPr>
              <a:t>mois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d’historique</a:t>
            </a:r>
            <a:r>
              <a:rPr lang="en-US" sz="3200" dirty="0">
                <a:solidFill>
                  <a:srgbClr val="40404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Volume de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récupérables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limité</a:t>
            </a:r>
            <a:r>
              <a:rPr lang="en-US" sz="3200" dirty="0">
                <a:solidFill>
                  <a:srgbClr val="404040"/>
                </a:solidFill>
              </a:rPr>
              <a:t> par Lufthansa (pas plus de 1000 </a:t>
            </a:r>
            <a:r>
              <a:rPr lang="en-US" sz="3200" dirty="0" err="1">
                <a:solidFill>
                  <a:srgbClr val="404040"/>
                </a:solidFill>
              </a:rPr>
              <a:t>appels</a:t>
            </a:r>
            <a:r>
              <a:rPr lang="en-US" sz="3200" dirty="0">
                <a:solidFill>
                  <a:srgbClr val="404040"/>
                </a:solidFill>
              </a:rPr>
              <a:t> par </a:t>
            </a:r>
            <a:r>
              <a:rPr lang="en-US" sz="3200" dirty="0" err="1">
                <a:solidFill>
                  <a:srgbClr val="404040"/>
                </a:solidFill>
              </a:rPr>
              <a:t>heure</a:t>
            </a:r>
            <a:r>
              <a:rPr lang="en-US" sz="3200" dirty="0">
                <a:solidFill>
                  <a:srgbClr val="40404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656BB9-AA54-8561-C681-80FA4CDC2C8E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552897-C4F1-F71B-890C-4B7F3CB7349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12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88071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79" y="1248157"/>
            <a:ext cx="9692639" cy="436168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404040"/>
                </a:solidFill>
              </a:rPr>
              <a:t>Choix techniques</a:t>
            </a:r>
          </a:p>
          <a:p>
            <a:pPr lvl="1">
              <a:buFont typeface="Wingdings" pitchFamily="2" charset="2"/>
              <a:buChar char="Ø"/>
            </a:pPr>
            <a:r>
              <a:rPr lang="en-US" sz="4000" dirty="0">
                <a:solidFill>
                  <a:srgbClr val="404040"/>
                </a:solidFill>
              </a:rPr>
              <a:t>Technique de “</a:t>
            </a:r>
            <a:r>
              <a:rPr lang="en-US" sz="4000" dirty="0" err="1">
                <a:solidFill>
                  <a:srgbClr val="404040"/>
                </a:solidFill>
              </a:rPr>
              <a:t>Webscrapping</a:t>
            </a:r>
            <a:r>
              <a:rPr lang="en-US" sz="4000" dirty="0">
                <a:solidFill>
                  <a:srgbClr val="404040"/>
                </a:solidFill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fr-FR" sz="4000" dirty="0">
                <a:solidFill>
                  <a:srgbClr val="404040"/>
                </a:solidFill>
              </a:rPr>
              <a:t>Automatisation de l’alimentation de la base  par </a:t>
            </a:r>
            <a:r>
              <a:rPr lang="fr-FR" sz="4000" dirty="0" err="1">
                <a:solidFill>
                  <a:srgbClr val="404040"/>
                </a:solidFill>
              </a:rPr>
              <a:t>Crontab</a:t>
            </a:r>
            <a:endParaRPr lang="fr-FR" sz="40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4000" dirty="0" err="1">
                <a:latin typeface="Helvetica Neue" panose="02000503000000020004" pitchFamily="2" charset="0"/>
              </a:rPr>
              <a:t>FastAPI</a:t>
            </a:r>
            <a:r>
              <a:rPr lang="fr-FR" sz="4000" dirty="0">
                <a:latin typeface="Helvetica Neue" panose="02000503000000020004" pitchFamily="2" charset="0"/>
              </a:rPr>
              <a:t>, outil le plus performant du marché</a:t>
            </a:r>
            <a:endParaRPr lang="en-US" sz="40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5ADEEB-BC7A-19E5-B525-34401BB4F588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BE4622-2AAB-57CA-7130-75CCADBE38C3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13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59160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b="1" dirty="0"/>
              <a:t>Demonstration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0FD8E0-C38B-0A5E-F408-E5AD23B50E45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5CDD3C-029D-2C1C-5064-00F8A3205F54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14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405075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D4505-B60D-630A-AF9D-59620D5F76CC}"/>
              </a:ext>
            </a:extLst>
          </p:cNvPr>
          <p:cNvSpPr txBox="1">
            <a:spLocks/>
          </p:cNvSpPr>
          <p:nvPr/>
        </p:nvSpPr>
        <p:spPr bwMode="black">
          <a:xfrm>
            <a:off x="640079" y="640079"/>
            <a:ext cx="3402531" cy="52722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L’API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B30BEF0-CFC0-31C9-5384-7FE1AF0BA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83" y="1257994"/>
            <a:ext cx="7154138" cy="4649608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CBC31C2-C600-0357-E00E-920DE1FBB96E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0ABB21-5459-AC7C-69E0-05806124D539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15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B392C3-4259-ABEA-6143-AEB3A48A4537}"/>
              </a:ext>
            </a:extLst>
          </p:cNvPr>
          <p:cNvSpPr txBox="1"/>
          <p:nvPr/>
        </p:nvSpPr>
        <p:spPr>
          <a:xfrm>
            <a:off x="4389083" y="631620"/>
            <a:ext cx="7154138" cy="523220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URL : </a:t>
            </a:r>
            <a:r>
              <a:rPr lang="fr-FR" sz="1400" b="1" u="sng" dirty="0">
                <a:solidFill>
                  <a:srgbClr val="00B0F0"/>
                </a:solidFill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http://xxx.xxx.xxx.xxx:8000/docs</a:t>
            </a:r>
            <a:endParaRPr lang="fr-FR" sz="1400" b="1" u="sng" dirty="0">
              <a:solidFill>
                <a:srgbClr val="00B0F0"/>
              </a:solidFill>
              <a:latin typeface="Slack-Lato"/>
            </a:endParaRPr>
          </a:p>
          <a:p>
            <a:r>
              <a:rPr lang="fr-FR" sz="1400" b="1" u="sng" dirty="0">
                <a:solidFill>
                  <a:schemeClr val="bg1"/>
                </a:solidFill>
                <a:latin typeface="Slack-Lato"/>
              </a:rPr>
              <a:t>User / mot de passe :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Slack-Lato"/>
              </a:rPr>
              <a:t>bruno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Slack-Lato"/>
              </a:rPr>
              <a:t> /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Slack-Lato"/>
              </a:rPr>
              <a:t>dstairlines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Slack-Lato"/>
              </a:rPr>
              <a:t>***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3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750DB0-51F3-80FF-50F0-760C8648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00" y="1313248"/>
            <a:ext cx="2339410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7D46B8-8B72-FD19-DE6C-6C71DFA1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394" y="1313248"/>
            <a:ext cx="2515879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CCDFC69-D994-BA80-A18E-25C444D99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387" y="1313248"/>
            <a:ext cx="2411207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AF68C-685D-7BE4-B9F1-C8553D42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715644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1800" b="1" dirty="0"/>
              <a:t>Services sur les vols </a:t>
            </a:r>
            <a:br>
              <a:rPr lang="en-US" sz="1800" b="1" dirty="0"/>
            </a:br>
            <a:r>
              <a:rPr lang="en-US" sz="1800" b="1" dirty="0"/>
              <a:t>(Retards, </a:t>
            </a:r>
            <a:r>
              <a:rPr lang="en-US" sz="1800" b="1" dirty="0" err="1"/>
              <a:t>atterrissages</a:t>
            </a:r>
            <a:r>
              <a:rPr lang="en-US" sz="1800" b="1" dirty="0"/>
              <a:t> et annulations)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70EF85-2945-CC20-5298-7BCF5734B0DC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FD1321-6496-4FEF-CE86-EE16E005C035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16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90615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D4505-B60D-630A-AF9D-59620D5F76CC}"/>
              </a:ext>
            </a:extLst>
          </p:cNvPr>
          <p:cNvSpPr txBox="1">
            <a:spLocks/>
          </p:cNvSpPr>
          <p:nvPr/>
        </p:nvSpPr>
        <p:spPr bwMode="black">
          <a:xfrm>
            <a:off x="640079" y="640079"/>
            <a:ext cx="3038623" cy="5613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Le</a:t>
            </a:r>
          </a:p>
          <a:p>
            <a:r>
              <a:rPr lang="en-US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3606E0-42A5-C8DC-8762-6B13A904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53" y="1008612"/>
            <a:ext cx="7779810" cy="1856508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9519C5B-D531-5D2F-49F8-EC124E6B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529" y="2931664"/>
            <a:ext cx="3947705" cy="3321425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0F8FEE-B847-C506-CCFA-BD6A5FFBA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98" y="2931664"/>
            <a:ext cx="3748342" cy="332142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21BF8C-4E96-B71D-A677-C8C47931BDD0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3337E0-F129-C393-496D-9A78993EB143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17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63F4BB-ED47-D7CE-5C46-44FF4D6354C8}"/>
              </a:ext>
            </a:extLst>
          </p:cNvPr>
          <p:cNvSpPr txBox="1"/>
          <p:nvPr/>
        </p:nvSpPr>
        <p:spPr>
          <a:xfrm>
            <a:off x="4052253" y="621388"/>
            <a:ext cx="7779810" cy="307777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URL : </a:t>
            </a:r>
            <a:r>
              <a:rPr lang="fr-FR" sz="1400" b="1" i="0" u="sng" dirty="0">
                <a:solidFill>
                  <a:srgbClr val="1D1C1D"/>
                </a:solidFill>
                <a:effectLst/>
                <a:latin typeface="Slack-Lato"/>
                <a:hlinkClick r:id="rId6"/>
              </a:rPr>
              <a:t>http://</a:t>
            </a:r>
            <a:r>
              <a:rPr lang="fr-FR" sz="1400" b="1" u="sng" dirty="0">
                <a:solidFill>
                  <a:srgbClr val="00B0F0"/>
                </a:solidFill>
                <a:latin typeface="Slack-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xxx.xxx.xxx.xxx</a:t>
            </a:r>
            <a:r>
              <a:rPr lang="fr-FR" sz="1400" b="1" i="0" u="sng" dirty="0">
                <a:solidFill>
                  <a:srgbClr val="1D1C1D"/>
                </a:solidFill>
                <a:effectLst/>
                <a:latin typeface="Slack-Lato"/>
                <a:hlinkClick r:id="rId6"/>
              </a:rPr>
              <a:t>:5000/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b="1" dirty="0" err="1"/>
              <a:t>Annexe</a:t>
            </a:r>
            <a:endParaRPr lang="en-US" sz="4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418E7B-7AF2-56C6-6677-DC606B9A0956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59E160-4E7C-BD06-F026-BEB1B7E9763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18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61995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</a:rPr>
              <a:t>Trois </a:t>
            </a:r>
            <a:r>
              <a:rPr lang="en-US" sz="3200" dirty="0" err="1">
                <a:solidFill>
                  <a:srgbClr val="404040"/>
                </a:solidFill>
              </a:rPr>
              <a:t>semaines</a:t>
            </a:r>
            <a:r>
              <a:rPr lang="en-US" sz="3200" dirty="0">
                <a:solidFill>
                  <a:srgbClr val="404040"/>
                </a:solidFill>
              </a:rPr>
              <a:t> de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collectées</a:t>
            </a: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Plus de 1000 </a:t>
            </a:r>
            <a:r>
              <a:rPr lang="en-US" sz="3200" dirty="0" err="1">
                <a:solidFill>
                  <a:srgbClr val="404040"/>
                </a:solidFill>
              </a:rPr>
              <a:t>atterrissages</a:t>
            </a:r>
            <a:r>
              <a:rPr lang="en-US" sz="3200" dirty="0">
                <a:solidFill>
                  <a:srgbClr val="404040"/>
                </a:solidFill>
              </a:rPr>
              <a:t> par jour 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750 liaisons entre </a:t>
            </a:r>
            <a:r>
              <a:rPr lang="en-US" sz="3200" dirty="0" err="1">
                <a:solidFill>
                  <a:srgbClr val="404040"/>
                </a:solidFill>
              </a:rPr>
              <a:t>aéroports</a:t>
            </a: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350 avions</a:t>
            </a:r>
          </a:p>
          <a:p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09776-1446-A61C-84E6-84E76F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 err="1"/>
              <a:t>Quelques</a:t>
            </a:r>
            <a:r>
              <a:rPr lang="en-US" b="1" dirty="0"/>
              <a:t> </a:t>
            </a:r>
            <a:r>
              <a:rPr lang="en-US" b="1" dirty="0" err="1"/>
              <a:t>Données</a:t>
            </a:r>
            <a:r>
              <a:rPr lang="en-US" b="1" dirty="0"/>
              <a:t> sur la base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4D395C-19EA-6298-3645-B3909365EE47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4B04A5-013D-54B5-0CAB-8062D786467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19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34482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1" y="1843590"/>
            <a:ext cx="8997107" cy="3766254"/>
          </a:xfrm>
        </p:spPr>
        <p:txBody>
          <a:bodyPr>
            <a:normAutofit fontScale="92500" lnSpcReduction="10000"/>
          </a:bodyPr>
          <a:lstStyle/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Objectif</a:t>
            </a: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Organisation</a:t>
            </a:r>
            <a:r>
              <a:rPr lang="en-US" sz="4400" dirty="0">
                <a:solidFill>
                  <a:srgbClr val="404040"/>
                </a:solidFill>
              </a:rPr>
              <a:t> de </a:t>
            </a:r>
            <a:r>
              <a:rPr lang="en-US" sz="4400" dirty="0" err="1">
                <a:solidFill>
                  <a:srgbClr val="404040"/>
                </a:solidFill>
              </a:rPr>
              <a:t>l’équipe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Présentation</a:t>
            </a: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fonctionnelle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Choix techniques et </a:t>
            </a:r>
            <a:r>
              <a:rPr lang="en-US" sz="4400" dirty="0" err="1">
                <a:solidFill>
                  <a:srgbClr val="404040"/>
                </a:solidFill>
              </a:rPr>
              <a:t>hypothèses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Démonstration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Annexe</a:t>
            </a:r>
            <a:endParaRPr lang="en-US" sz="44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2A5882-18D4-5DCE-DB3B-E6905FA73C5D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BABD12-3B00-7DD6-0B82-936BFD7CF74F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 / 21</a:t>
            </a:r>
          </a:p>
        </p:txBody>
      </p:sp>
    </p:spTree>
    <p:extLst>
      <p:ext uri="{BB962C8B-B14F-4D97-AF65-F5344CB8AC3E}">
        <p14:creationId xmlns:p14="http://schemas.microsoft.com/office/powerpoint/2010/main" val="263516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877" y="1843590"/>
            <a:ext cx="9451145" cy="364984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Sources du </a:t>
            </a:r>
            <a:r>
              <a:rPr lang="en-US" sz="2800" dirty="0" err="1">
                <a:solidFill>
                  <a:srgbClr val="404040"/>
                </a:solidFill>
              </a:rPr>
              <a:t>projet</a:t>
            </a:r>
            <a:r>
              <a:rPr lang="en-US" sz="2800" dirty="0">
                <a:solidFill>
                  <a:srgbClr val="404040"/>
                </a:solidFill>
              </a:rPr>
              <a:t> : </a:t>
            </a:r>
            <a:r>
              <a:rPr lang="en-US" sz="2800" dirty="0">
                <a:solidFill>
                  <a:srgbClr val="404040"/>
                </a:solidFill>
                <a:hlinkClick r:id="rId3"/>
              </a:rPr>
              <a:t>https://github.com/brb93330/DstAirlines.git</a:t>
            </a:r>
            <a:endParaRPr lang="en-US" sz="2800" dirty="0">
              <a:solidFill>
                <a:srgbClr val="404040"/>
              </a:solidFill>
            </a:endParaRPr>
          </a:p>
          <a:p>
            <a:r>
              <a:rPr lang="en-US" sz="2800" dirty="0">
                <a:solidFill>
                  <a:srgbClr val="404040"/>
                </a:solidFill>
              </a:rPr>
              <a:t>Image de </a:t>
            </a:r>
            <a:r>
              <a:rPr lang="en-US" sz="2800" dirty="0" err="1">
                <a:solidFill>
                  <a:srgbClr val="404040"/>
                </a:solidFill>
              </a:rPr>
              <a:t>l’API</a:t>
            </a:r>
            <a:r>
              <a:rPr lang="en-US" sz="2800" dirty="0">
                <a:solidFill>
                  <a:srgbClr val="404040"/>
                </a:solidFill>
              </a:rPr>
              <a:t> (docker hub) : </a:t>
            </a:r>
            <a:r>
              <a:rPr lang="fr-FR" sz="2800" b="1" i="1" dirty="0">
                <a:solidFill>
                  <a:srgbClr val="404040"/>
                </a:solidFill>
              </a:rPr>
              <a:t>brb93330/dashboard-dstairlines:1.0.3</a:t>
            </a:r>
          </a:p>
          <a:p>
            <a:pPr algn="l"/>
            <a:r>
              <a:rPr lang="en-US" sz="2800" dirty="0">
                <a:solidFill>
                  <a:srgbClr val="404040"/>
                </a:solidFill>
              </a:rPr>
              <a:t>Image du Dashboard (docker hub) : </a:t>
            </a:r>
            <a:r>
              <a:rPr lang="en-US" sz="2800" b="1" i="1" dirty="0">
                <a:solidFill>
                  <a:srgbClr val="404040"/>
                </a:solidFill>
              </a:rPr>
              <a:t>brb93330/dashboard-dstairlines:1.0.3</a:t>
            </a:r>
            <a:br>
              <a:rPr lang="fr-FR" sz="2800" dirty="0"/>
            </a:br>
            <a:endParaRPr lang="en-US" sz="2800" dirty="0">
              <a:solidFill>
                <a:srgbClr val="404040"/>
              </a:solidFill>
            </a:endParaRPr>
          </a:p>
          <a:p>
            <a:r>
              <a:rPr lang="en-US" sz="2800" dirty="0">
                <a:solidFill>
                  <a:srgbClr val="404040"/>
                </a:solidFill>
              </a:rPr>
              <a:t>Remarque : La base de </a:t>
            </a:r>
            <a:r>
              <a:rPr lang="en-US" sz="2800" dirty="0" err="1">
                <a:solidFill>
                  <a:srgbClr val="404040"/>
                </a:solidFill>
              </a:rPr>
              <a:t>données</a:t>
            </a:r>
            <a:r>
              <a:rPr lang="en-US" sz="2800" dirty="0">
                <a:solidFill>
                  <a:srgbClr val="404040"/>
                </a:solidFill>
              </a:rPr>
              <a:t> a </a:t>
            </a:r>
            <a:r>
              <a:rPr lang="en-US" sz="2800" dirty="0" err="1">
                <a:solidFill>
                  <a:srgbClr val="404040"/>
                </a:solidFill>
              </a:rPr>
              <a:t>été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créée</a:t>
            </a:r>
            <a:r>
              <a:rPr lang="en-US" sz="2800" dirty="0">
                <a:solidFill>
                  <a:srgbClr val="404040"/>
                </a:solidFill>
              </a:rPr>
              <a:t> sur </a:t>
            </a:r>
            <a:r>
              <a:rPr lang="en-US" sz="2800" dirty="0" err="1">
                <a:solidFill>
                  <a:srgbClr val="404040"/>
                </a:solidFill>
              </a:rPr>
              <a:t>une</a:t>
            </a:r>
            <a:r>
              <a:rPr lang="en-US" sz="2800" dirty="0">
                <a:solidFill>
                  <a:srgbClr val="404040"/>
                </a:solidFill>
              </a:rPr>
              <a:t> image </a:t>
            </a:r>
            <a:r>
              <a:rPr lang="en-US" sz="2800" dirty="0" err="1">
                <a:solidFill>
                  <a:srgbClr val="404040"/>
                </a:solidFill>
              </a:rPr>
              <a:t>officielle</a:t>
            </a:r>
            <a:r>
              <a:rPr lang="en-US" sz="2800" dirty="0">
                <a:solidFill>
                  <a:srgbClr val="404040"/>
                </a:solidFill>
              </a:rPr>
              <a:t> “</a:t>
            </a:r>
            <a:r>
              <a:rPr lang="en-US" sz="2800" dirty="0" err="1">
                <a:solidFill>
                  <a:srgbClr val="404040"/>
                </a:solidFill>
              </a:rPr>
              <a:t>Mysql</a:t>
            </a:r>
            <a:r>
              <a:rPr lang="en-US" sz="2800" dirty="0">
                <a:solidFill>
                  <a:srgbClr val="404040"/>
                </a:solidFill>
              </a:rPr>
              <a:t>”</a:t>
            </a:r>
          </a:p>
          <a:p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09776-1446-A61C-84E6-84E76F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Sources techniques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FFE3A7-ECB9-79FB-CE3B-3814A01E6BFB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EAFA0E-D332-D910-C3C3-E325A14C6FE5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20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09139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200" b="1" dirty="0"/>
              <a:t>Documentation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017559"/>
            <a:ext cx="8779512" cy="287925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Rapport n°1 « Collecte des données » 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endParaRPr lang="fr-FR" dirty="0">
              <a:solidFill>
                <a:srgbClr val="404040"/>
              </a:solidFill>
            </a:endParaRP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Rapport n°2 « Architecture »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endParaRPr dirty="0">
              <a:solidFill>
                <a:srgbClr val="404040"/>
              </a:solidFill>
            </a:endParaRP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6D7BFECD-CF63-316B-61B0-6B4EC55E3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43997"/>
              </p:ext>
            </p:extLst>
          </p:nvPr>
        </p:nvGraphicFramePr>
        <p:xfrm>
          <a:off x="1976741" y="252863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6741" y="252863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CE0806F0-BF0A-6BAC-E20B-4DA9CF0DE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10774"/>
              </p:ext>
            </p:extLst>
          </p:nvPr>
        </p:nvGraphicFramePr>
        <p:xfrm>
          <a:off x="1899369" y="4076141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9369" y="4076141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7DDA084-65BB-B9B5-3DF1-A0A4C64D6EE2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405EE9-6095-7401-47FD-8D427129EFDE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21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9791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b="1" dirty="0"/>
              <a:t>Objectif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017559"/>
            <a:ext cx="8779512" cy="287925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Collecter les données pour évaluer les retards des vols de Lufthansa, et des compagnies affiliées</a:t>
            </a:r>
          </a:p>
          <a:p>
            <a:endParaRPr sz="2800" dirty="0">
              <a:solidFill>
                <a:srgbClr val="40404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BE1A87-68AA-158C-4B97-739A6484A997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3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4A4B18-1484-E41B-0EE7-21E6F24F8E6A}"/>
              </a:ext>
            </a:extLst>
          </p:cNvPr>
          <p:cNvSpPr txBox="1"/>
          <p:nvPr/>
        </p:nvSpPr>
        <p:spPr>
          <a:xfrm>
            <a:off x="10573473" y="121289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600" b="1" dirty="0" err="1"/>
              <a:t>Organisation</a:t>
            </a:r>
            <a:br>
              <a:rPr lang="en-US" sz="3600" b="1" dirty="0"/>
            </a:br>
            <a:r>
              <a:rPr lang="en-US" sz="3600" b="1" dirty="0"/>
              <a:t>De </a:t>
            </a:r>
            <a:r>
              <a:rPr lang="en-US" sz="3600" b="1" dirty="0" err="1"/>
              <a:t>L’equipe</a:t>
            </a:r>
            <a:endParaRPr lang="en-US" sz="3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585F82-FB27-51DC-A63F-BADE0FD2831A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E7EC7B-0214-FDCC-932E-DD53828AF22F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4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42575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1" y="1765979"/>
            <a:ext cx="9102615" cy="3843865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Darshi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Khatri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J'aspire à progresser dans le secteur informatique en tant qu'ingénieur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latin typeface="Helvetica Neue" panose="02000503000000020004" pitchFamily="2" charset="0"/>
              </a:rPr>
              <a:t> Philippe </a:t>
            </a:r>
            <a:r>
              <a:rPr lang="fr-FR" sz="2800" b="1" dirty="0" err="1">
                <a:latin typeface="Helvetica Neue" panose="02000503000000020004" pitchFamily="2" charset="0"/>
              </a:rPr>
              <a:t>Rérole</a:t>
            </a:r>
            <a:r>
              <a:rPr lang="fr-FR" sz="2800" b="1" dirty="0">
                <a:latin typeface="Helvetica Neue" panose="02000503000000020004" pitchFamily="2" charset="0"/>
              </a:rPr>
              <a:t> </a:t>
            </a:r>
            <a:r>
              <a:rPr lang="fr-FR" sz="2800" dirty="0">
                <a:latin typeface="Helvetica Neue" panose="02000503000000020004" pitchFamily="2" charset="0"/>
              </a:rPr>
              <a:t>: </a:t>
            </a:r>
            <a:r>
              <a:rPr lang="fr-FR" sz="2400" b="1" dirty="0" err="1">
                <a:solidFill>
                  <a:srgbClr val="7030A0"/>
                </a:solidFill>
                <a:latin typeface="Helvetica Neue" panose="02000503000000020004" pitchFamily="2" charset="0"/>
              </a:rPr>
              <a:t>Etre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 ingénieur dev/data dans mon prochain job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effectLst/>
                <a:latin typeface="Helvetica Neue" panose="02000503000000020004" pitchFamily="2" charset="0"/>
              </a:rPr>
              <a:t> Timothée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Baures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Intégrer un projet DATA en interne de mon entreprise en temps que PO/PM dans les 2/3 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latin typeface="Helvetica Neue" panose="02000503000000020004" pitchFamily="2" charset="0"/>
              </a:rPr>
              <a:t> Bruno Bevert </a:t>
            </a:r>
            <a:r>
              <a:rPr lang="fr-FR" sz="2800" dirty="0"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Intégrer un projet DATA en tant que « CP/Scrum Master »</a:t>
            </a:r>
            <a:endParaRPr lang="fr-FR" sz="2400" b="1" dirty="0">
              <a:solidFill>
                <a:srgbClr val="7030A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189D08-AADB-B9EB-BBDE-F18E84BA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sz="2800" b="1" dirty="0">
                <a:effectLst/>
                <a:latin typeface="Helvetica Neue" panose="02000503000000020004" pitchFamily="2" charset="0"/>
              </a:rPr>
              <a:t>motivations des membres de l’équipe</a:t>
            </a:r>
            <a:endParaRPr lang="en-US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6CE397-A599-9FAC-3B3C-50B0427C7B90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34F79-3119-ED06-004A-2FD165D87DEB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5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21018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1" y="1417982"/>
            <a:ext cx="9045065" cy="4191861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effectLst/>
                <a:latin typeface="Helvetica Neue" panose="02000503000000020004" pitchFamily="2" charset="0"/>
              </a:rPr>
              <a:t>Mode Agile </a:t>
            </a:r>
            <a:r>
              <a:rPr lang="fr-FR" sz="2400" dirty="0">
                <a:effectLst/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fr-FR" sz="2400" b="1" dirty="0">
                <a:effectLst/>
                <a:latin typeface="Helvetica Neue" panose="02000503000000020004" pitchFamily="2" charset="0"/>
                <a:sym typeface="Wingdings" pitchFamily="2" charset="2"/>
              </a:rPr>
              <a:t>MVP</a:t>
            </a:r>
            <a:endParaRPr lang="fr-FR" sz="2400" b="1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Helvetica Neue" panose="02000503000000020004" pitchFamily="2" charset="0"/>
              </a:rPr>
              <a:t>Utilisation de Jira et GitHub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600" dirty="0">
                <a:effectLst/>
                <a:latin typeface="Helvetica Neue" panose="02000503000000020004" pitchFamily="2" charset="0"/>
              </a:rPr>
              <a:t>Points hebdomadaires (partage des connaissances sous Slack ou Discord)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AEFB1-4D76-B327-E122-55695BB0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96" y="2264605"/>
            <a:ext cx="4119975" cy="236323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EA6A5-9CAE-F830-1F0D-B30D1E1A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577413"/>
            <a:ext cx="7729728" cy="80685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sz="2800" b="1" dirty="0">
                <a:effectLst/>
                <a:latin typeface="Helvetica Neue" panose="02000503000000020004" pitchFamily="2" charset="0"/>
              </a:rPr>
              <a:t>Suivi du projet</a:t>
            </a:r>
            <a:endParaRPr lang="en-US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0EFD00-5270-0B19-C06F-E47F3F968151}"/>
              </a:ext>
            </a:extLst>
          </p:cNvPr>
          <p:cNvSpPr txBox="1"/>
          <p:nvPr/>
        </p:nvSpPr>
        <p:spPr>
          <a:xfrm>
            <a:off x="10405641" y="115747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C174EC-E377-BA4E-D780-66E8BFA4CC63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6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A5B4EC-F5B1-710A-3EEF-50CFD07F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096" y="2264605"/>
            <a:ext cx="4164704" cy="236323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131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 err="1"/>
              <a:t>PresenTation</a:t>
            </a:r>
            <a:r>
              <a:rPr lang="en-US" sz="4400" b="1" dirty="0"/>
              <a:t> </a:t>
            </a:r>
            <a:r>
              <a:rPr lang="en-US" sz="4400" b="1" dirty="0" err="1"/>
              <a:t>fonctionnelle</a:t>
            </a:r>
            <a:endParaRPr lang="en-US" sz="4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417F45-3AA2-5B98-853D-986CD5A29285}"/>
              </a:ext>
            </a:extLst>
          </p:cNvPr>
          <p:cNvSpPr txBox="1"/>
          <p:nvPr/>
        </p:nvSpPr>
        <p:spPr>
          <a:xfrm>
            <a:off x="10405641" y="115747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40A8FA-8A52-F46F-0821-5C1733D3C627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7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6433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83A896-57EA-F936-0310-99822A1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55" y="298127"/>
            <a:ext cx="7729728" cy="73493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Version MVP</a:t>
            </a:r>
            <a:endParaRPr lang="en-US" sz="24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C05C9F-7E1B-21BC-FCE7-22D050C89937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21190-FA04-49AB-807A-701F73A6F115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8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D2F67-AF8A-4DCD-B7F7-167EEB85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2" y="1165686"/>
            <a:ext cx="10113855" cy="5229290"/>
          </a:xfrm>
          <a:prstGeom prst="rect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574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467E8AD-2C7F-5DA4-9FE7-E6DBA15367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582" y="473765"/>
            <a:ext cx="9660835" cy="59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2BFCE8C-2E7C-32FC-5930-EDB1B3BA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8013"/>
            <a:ext cx="7729728" cy="733168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err="1"/>
              <a:t>Diagramme</a:t>
            </a:r>
            <a:r>
              <a:rPr lang="en-US" b="1" dirty="0"/>
              <a:t> UML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7440DE-C399-B818-C15A-97BBE0AA1E44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736D8E-3DC8-2B0E-A3FF-65F841FDDED8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9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71975824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2452</TotalTime>
  <Words>868</Words>
  <Application>Microsoft Macintosh PowerPoint</Application>
  <PresentationFormat>Grand écran</PresentationFormat>
  <Paragraphs>208</Paragraphs>
  <Slides>21</Slides>
  <Notes>17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Helvetica Neue</vt:lpstr>
      <vt:lpstr>Slack-Lato</vt:lpstr>
      <vt:lpstr>Wingdings</vt:lpstr>
      <vt:lpstr>Colis</vt:lpstr>
      <vt:lpstr>Document Microsoft Word</vt:lpstr>
      <vt:lpstr>Projet DSTAIRLINES  Rapport pour la Soutenance du mardi 09 mai</vt:lpstr>
      <vt:lpstr>AGENDA</vt:lpstr>
      <vt:lpstr>Objectif</vt:lpstr>
      <vt:lpstr>Organisation De L’equipe</vt:lpstr>
      <vt:lpstr>motivations des membres de l’équipe</vt:lpstr>
      <vt:lpstr>Suivi du projet</vt:lpstr>
      <vt:lpstr>PresenTation fonctionnelle</vt:lpstr>
      <vt:lpstr>Version MVP</vt:lpstr>
      <vt:lpstr>Diagramme UML</vt:lpstr>
      <vt:lpstr>Les etapes</vt:lpstr>
      <vt:lpstr>Choix techniques et hypotheses</vt:lpstr>
      <vt:lpstr>Présentation PowerPoint</vt:lpstr>
      <vt:lpstr>Présentation PowerPoint</vt:lpstr>
      <vt:lpstr>Demonstration</vt:lpstr>
      <vt:lpstr>Présentation PowerPoint</vt:lpstr>
      <vt:lpstr>Services sur les vols  (Retards, atterrissages et annulations)</vt:lpstr>
      <vt:lpstr>Présentation PowerPoint</vt:lpstr>
      <vt:lpstr>Annexe</vt:lpstr>
      <vt:lpstr>Quelques Données sur la base</vt:lpstr>
      <vt:lpstr>Sources techniques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Voici votre plan de mise en route</dc:title>
  <dc:creator>bruno bevert</dc:creator>
  <cp:lastModifiedBy>bruno bevert</cp:lastModifiedBy>
  <cp:revision>103</cp:revision>
  <dcterms:created xsi:type="dcterms:W3CDTF">2023-04-30T17:56:21Z</dcterms:created>
  <dcterms:modified xsi:type="dcterms:W3CDTF">2023-07-15T10:53:43Z</dcterms:modified>
</cp:coreProperties>
</file>