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3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641E2-74F4-9270-83E6-77D7A83B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7AA921-EE74-570D-8E8A-3353B00B8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51DA8-5FFC-9D40-CBB9-6790025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73802-B124-12C8-17E1-1651EC42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A6272-9811-9A6C-883E-C42228B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41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37001-122B-4D75-7E10-522E1F73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B1575B-8F15-66E7-9B27-39F378EF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A0FD5-3C46-38E4-EF05-A2B8C5CB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FBD0F1-B4D2-DCB9-16E1-5DAABEEA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F8E224-E4A3-F885-0358-855AB419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57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72BECF-806F-F855-D44F-7386EB58C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A8F78A-102F-9D98-94DF-7C7BBABB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EEFC7-7653-2FEE-4465-97E2BE7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6ACB9-413C-2C5F-D2CD-A7F3C581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CF5DD-C467-C270-E70B-C6C446E5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4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CC478-A44B-A8DB-0EBA-FBAF0B15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1E721-B2C4-A8EF-1830-B8794D44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AB027-276F-F8AB-CF1D-E4FD39A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9C479-B81A-FF9B-DC63-DF7AE8C9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B037C-DC9D-4C07-437F-69FB4016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82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8750B-3ED7-472D-036A-1E346E38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6648B-BDEA-FA12-696A-147EFA2D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8A404-5FB0-1087-E3A2-16494623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17FECC-FBF7-A688-8DA3-5F6F14D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F6CAD2-0A6C-765D-4D6D-A2ECDD77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9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437A6-5E99-A7FC-4DF4-4FBEBFC7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138AB-E255-C201-E740-BE47C726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C6FFBA-1E36-E027-7357-4B5429FF5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A96A62-E803-CE23-C6A7-971BB37D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F0F5A1-89F0-88F5-E434-EB9C3535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66E860-E9C5-BB4F-4250-B763EFED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82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D4DC7-4158-21D5-EFEC-9F1AC7F4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E3BC7-4633-7D4B-F341-10CEA224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AFD236-C507-BD40-842D-1FA3A2279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15349D-2ADD-F261-B1D6-5FE4A18D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B9EBB7-AD6D-ECD1-F80C-5E36FB32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BAB9C6-09E0-4D17-A070-EB7FBBFA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0AC444-7A01-BB29-4602-01B2980F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0CED3D-6C5B-3C7A-0115-28FCCB86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5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08CD5-4A3E-0B63-7B49-CEFA2AC8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25ACC-8A55-BD4E-A425-C41F45C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FEEDC3-1AF2-8657-1570-ED6FD19F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5EA25-8EA0-2171-2D25-D407E143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40763-2401-1D98-14CC-E34E836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01B155-C8F0-37F2-1A4A-5FBF5FEE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BD43F0-6409-82B0-8BA6-C66EE95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17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613FA-0BFD-6A68-D82F-300D82B4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2D35C-BF4E-020E-344D-43F63BEA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F234C-E69B-8473-99CD-B1562FB5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49ED3A-BF8A-18EB-EE26-6AF3B36B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503D6-7EDD-9CA3-2ADA-F70515BF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8E0EF-C988-0A7D-8430-BF1AF75B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55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F9E16-C419-9626-4BE0-4AA7895C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21D9DE-10DD-C2AF-EB35-C9299A5C6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12BF63-3C35-C63C-5908-EAFD06B7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A2B31F-E135-FCFA-772F-75046AE6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6CC693-70D0-8227-8F31-E0DF9AD1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49EEF-B2EC-CB5D-C872-AF62085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5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99220D-1D93-DA41-D275-99089295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25C23-EBD4-C7B0-03F1-2B1EE253F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C7FFF-97C0-BD52-A3F6-C7F6059F0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0F3B-16AE-4376-AC65-5E33C1C50D00}" type="datetimeFigureOut">
              <a:rPr lang="fr-FR" smtClean="0"/>
              <a:t>15/03/2023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71E0C-8FCD-FBEC-5EFD-D8CF78739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D4C55-6D3D-15E3-7CAF-6EE375CD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08C3-6A2E-49A9-95FF-D895CA03264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6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ufthansa.com/docs/read/api_details/operations/Flight_Status" TargetMode="External"/><Relationship Id="rId2" Type="http://schemas.openxmlformats.org/officeDocument/2006/relationships/hyperlink" Target="https://developer.lufthansa.com/io-docs#/schedule/get_flightschedules_passeng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ufthansa.com/docs/read/api_details/reference_data/Cities" TargetMode="External"/><Relationship Id="rId2" Type="http://schemas.openxmlformats.org/officeDocument/2006/relationships/hyperlink" Target="https://developer.lufthansa.com/docs/read/api_details/reference_data/Airport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lufthansa.com/docs/read/api_details/reference_data/Aircraft" TargetMode="External"/><Relationship Id="rId4" Type="http://schemas.openxmlformats.org/officeDocument/2006/relationships/hyperlink" Target="https://developer.lufthansa.com/docs/read/api_details/reference_data/Count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F9405EC-388A-F34E-3248-5AE57D0B9669}"/>
              </a:ext>
            </a:extLst>
          </p:cNvPr>
          <p:cNvSpPr txBox="1"/>
          <p:nvPr/>
        </p:nvSpPr>
        <p:spPr>
          <a:xfrm>
            <a:off x="149831" y="0"/>
            <a:ext cx="99323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100" b="1" i="1" dirty="0"/>
              <a:t>Useful data from response of API: </a:t>
            </a:r>
            <a:r>
              <a:rPr lang="fr-FR" sz="1100" b="1" i="1" dirty="0">
                <a:hlinkClick r:id="rId2"/>
              </a:rPr>
              <a:t>/flightschedules/passenger (return passenger flights)</a:t>
            </a:r>
            <a:endParaRPr lang="fr-FR" sz="11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Departure</a:t>
            </a:r>
            <a:r>
              <a:rPr lang="fr-FR" sz="1100" dirty="0"/>
              <a:t> date UTC (e.g. 2023-11-23T08:15:00) </a:t>
            </a:r>
            <a:r>
              <a:rPr lang="fr-FR" sz="1100" dirty="0">
                <a:sym typeface="Wingdings" panose="05000000000000000000" pitchFamily="2" charset="2"/>
              </a:rPr>
              <a:t> il faudra convertir le format de la date</a:t>
            </a: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Arrival</a:t>
            </a:r>
            <a:r>
              <a:rPr lang="fr-FR" sz="1100" dirty="0"/>
              <a:t> date UTC (e.g. 2023-11-24T12:40:00) </a:t>
            </a:r>
            <a:r>
              <a:rPr lang="fr-FR" sz="1100" dirty="0">
                <a:sym typeface="Wingdings" panose="05000000000000000000" pitchFamily="2" charset="2"/>
              </a:rPr>
              <a:t> il faudra convertir le format de la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Departure</a:t>
            </a:r>
            <a:r>
              <a:rPr lang="fr-FR" sz="1100" dirty="0"/>
              <a:t> date LT (e.g. 2023-11-23T08:15:00) </a:t>
            </a:r>
            <a:r>
              <a:rPr lang="fr-FR" sz="1100" dirty="0">
                <a:sym typeface="Wingdings" panose="05000000000000000000" pitchFamily="2" charset="2"/>
              </a:rPr>
              <a:t> il faudra convertir le format de la date</a:t>
            </a: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Arrival</a:t>
            </a:r>
            <a:r>
              <a:rPr lang="fr-FR" sz="1100" dirty="0"/>
              <a:t> date LT(e.g. 2023-11-24T12:40:00) </a:t>
            </a:r>
            <a:r>
              <a:rPr lang="fr-FR" sz="1100" dirty="0">
                <a:sym typeface="Wingdings" panose="05000000000000000000" pitchFamily="2" charset="2"/>
              </a:rPr>
              <a:t> il faudra convertir le format de la date</a:t>
            </a: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Airline (string - e.g LH)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FlightNumber (integer - e.g. 400)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Suffix (string)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timeMode</a:t>
            </a:r>
            <a:r>
              <a:rPr lang="fr-FR" sz="1100" dirty="0"/>
              <a:t> (string – UTC or LT)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>
                <a:sym typeface="Wingdings" panose="05000000000000000000" pitchFamily="2" charset="2"/>
              </a:rPr>
              <a:t>Leg Sequence Number (integer – e.g.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>
                <a:sym typeface="Wingdings" panose="05000000000000000000" pitchFamily="2" charset="2"/>
              </a:rPr>
              <a:t>aircraftOwner (string – e.g LH)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aircraftType</a:t>
            </a:r>
            <a:r>
              <a:rPr lang="fr-FR" sz="1100" dirty="0"/>
              <a:t> (string – e.g. 74H) </a:t>
            </a:r>
            <a:r>
              <a:rPr lang="fr-FR" sz="1100" dirty="0">
                <a:sym typeface="Wingdings" panose="05000000000000000000" pitchFamily="2" charset="2"/>
              </a:rPr>
              <a:t> </a:t>
            </a:r>
            <a:r>
              <a:rPr lang="fr-FR" sz="1100" b="1" dirty="0">
                <a:sym typeface="Wingdings" panose="05000000000000000000" pitchFamily="2" charset="2"/>
              </a:rPr>
              <a:t>code IATA aircraft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aircraftConfigurationVersion</a:t>
            </a:r>
            <a:r>
              <a:rPr lang="fr-FR" sz="1100" dirty="0">
                <a:sym typeface="Wingdings" panose="05000000000000000000" pitchFamily="2" charset="2"/>
              </a:rPr>
              <a:t> (string – e.g. F8C80E32M244)</a:t>
            </a: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origin (string – e.g. JFK) </a:t>
            </a:r>
            <a:r>
              <a:rPr lang="fr-FR" sz="1100" dirty="0">
                <a:sym typeface="Wingdings" panose="05000000000000000000" pitchFamily="2" charset="2"/>
              </a:rPr>
              <a:t> </a:t>
            </a:r>
            <a:r>
              <a:rPr lang="fr-FR" sz="1100" b="1" dirty="0">
                <a:sym typeface="Wingdings" panose="05000000000000000000" pitchFamily="2" charset="2"/>
              </a:rPr>
              <a:t>code IATA airport code</a:t>
            </a:r>
            <a:endParaRPr lang="fr-FR" sz="11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destination (string – e.g. JFK) </a:t>
            </a:r>
            <a:r>
              <a:rPr lang="fr-FR" sz="1100" dirty="0">
                <a:sym typeface="Wingdings" panose="05000000000000000000" pitchFamily="2" charset="2"/>
              </a:rPr>
              <a:t> </a:t>
            </a:r>
            <a:r>
              <a:rPr lang="fr-FR" sz="1100" b="1" dirty="0">
                <a:sym typeface="Wingdings" panose="05000000000000000000" pitchFamily="2" charset="2"/>
              </a:rPr>
              <a:t>code IATA airport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aircraftDepartureTimeDateDiffUTC (integer – in minutes)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aircraftArrivalTimeDateDiffUTC (integer – in minutes)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aircraftDepartureTimeDateDiffLT</a:t>
            </a:r>
            <a:r>
              <a:rPr lang="fr-FR" sz="1100" dirty="0"/>
              <a:t> (</a:t>
            </a:r>
            <a:r>
              <a:rPr lang="fr-FR" sz="1100" dirty="0" err="1"/>
              <a:t>integer</a:t>
            </a:r>
            <a:r>
              <a:rPr lang="fr-FR" sz="1100" dirty="0"/>
              <a:t> – in minutes)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 err="1"/>
              <a:t>aircraftArrivalTimeDateDiffLT</a:t>
            </a:r>
            <a:r>
              <a:rPr lang="fr-FR" sz="1100" dirty="0"/>
              <a:t> (</a:t>
            </a:r>
            <a:r>
              <a:rPr lang="fr-FR" sz="1100" dirty="0" err="1"/>
              <a:t>integer</a:t>
            </a:r>
            <a:r>
              <a:rPr lang="fr-FR" sz="1100" dirty="0"/>
              <a:t> – in minutes)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E7633C-37A2-F643-CAE3-01DA7DA4A8FD}"/>
              </a:ext>
            </a:extLst>
          </p:cNvPr>
          <p:cNvSpPr txBox="1"/>
          <p:nvPr/>
        </p:nvSpPr>
        <p:spPr>
          <a:xfrm>
            <a:off x="149831" y="3288894"/>
            <a:ext cx="993231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2.     Useful data from response of API: </a:t>
            </a:r>
            <a:r>
              <a:rPr lang="fr-FR" sz="1100" b="1" i="1" dirty="0">
                <a:hlinkClick r:id="rId3"/>
              </a:rPr>
              <a:t>/operations/flightstatus/{flightNumber}/{date} </a:t>
            </a:r>
            <a:r>
              <a:rPr lang="fr-FR" sz="1100" b="1" i="1" dirty="0"/>
              <a:t>(e.g. GET /operations/flightstatus/LH200/2014-11-01)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Departure FlightStatus code (e.g. FE, NI, OT, DL, NO)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Definition (e.g. Flight Early, Next Information, Flight On Time, Flight Delayed, No Status) </a:t>
            </a:r>
            <a:r>
              <a:rPr lang="fr-FR" sz="1100" dirty="0">
                <a:sym typeface="Wingdings" panose="05000000000000000000" pitchFamily="2" charset="2"/>
              </a:rPr>
              <a:t> peut juste être stocké sous forme de table de mapping en une fois </a:t>
            </a: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Departure Terminal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Departure Terminal Gate (e.g T02)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Arrival FlightStatus code (e.g. FE, NI, OT, DL, NO)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Arrival (e.g. Flight Early, Next Information, Flight On Time, Flight Delayed, No Status) </a:t>
            </a:r>
            <a:r>
              <a:rPr lang="fr-FR" sz="1100" dirty="0">
                <a:sym typeface="Wingdings" panose="05000000000000000000" pitchFamily="2" charset="2"/>
              </a:rPr>
              <a:t> peut juste être stocké sous forme de table de mapping en une fois </a:t>
            </a: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Arrival Terminal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Arrival Terminal Gate (e.g T02)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Overall FlightStatus Code (CD, DP, LD, RT, NA)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dirty="0"/>
              <a:t>Overall Definition (e.g. Flight Cancelled, Flight Departed, Flight Landed, Flight Rerouted, No Status) </a:t>
            </a:r>
            <a:r>
              <a:rPr lang="fr-FR" sz="1100" dirty="0">
                <a:sym typeface="Wingdings" panose="05000000000000000000" pitchFamily="2" charset="2"/>
              </a:rPr>
              <a:t> peut juste être stocké sous forme de table de mapping en une fois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100" b="1" dirty="0" err="1">
                <a:highlight>
                  <a:srgbClr val="FFFF00"/>
                </a:highlight>
              </a:rPr>
              <a:t>AircraftRegistration</a:t>
            </a:r>
            <a:r>
              <a:rPr lang="fr-FR" sz="1100" b="1" dirty="0">
                <a:highlight>
                  <a:srgbClr val="FFFF00"/>
                </a:highlight>
              </a:rPr>
              <a:t> : N° de l’avion (ex: DABYG)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00178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7B47147C-0073-AEBB-26D8-8F437A515CAA}"/>
              </a:ext>
            </a:extLst>
          </p:cNvPr>
          <p:cNvSpPr txBox="1"/>
          <p:nvPr/>
        </p:nvSpPr>
        <p:spPr>
          <a:xfrm>
            <a:off x="469426" y="660335"/>
            <a:ext cx="5833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3.     Useful data from response of API: </a:t>
            </a:r>
            <a:r>
              <a:rPr lang="fr-FR" sz="1100" b="1" i="1" dirty="0">
                <a:hlinkClick r:id="rId2"/>
              </a:rPr>
              <a:t>GET /mds-references/airportsDeparture</a:t>
            </a:r>
            <a:endParaRPr lang="fr-FR" sz="1100" b="1" i="1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Airport Coordinate Latitude (Float - e.g. 52.5597)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Airport Coordinate Longitude (Float - e.g. 13.2878)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City Code (string – e.g. BER)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Country Code (string – e.g DE)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3995EA-99E4-7B25-B48E-83106F5A6127}"/>
              </a:ext>
            </a:extLst>
          </p:cNvPr>
          <p:cNvSpPr txBox="1"/>
          <p:nvPr/>
        </p:nvSpPr>
        <p:spPr>
          <a:xfrm>
            <a:off x="469426" y="1751085"/>
            <a:ext cx="42841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4. Useful data from response of API: </a:t>
            </a:r>
            <a:r>
              <a:rPr lang="fr-FR" sz="1100" b="1" i="1" dirty="0">
                <a:hlinkClick r:id="rId3"/>
              </a:rPr>
              <a:t>GET /mds-references/cities</a:t>
            </a:r>
            <a:endParaRPr lang="fr-FR" sz="1100" b="1" i="1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City Name (string – e.g. Berlin)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4AA0F1-AFB4-DC18-88B6-7AF16417C874}"/>
              </a:ext>
            </a:extLst>
          </p:cNvPr>
          <p:cNvSpPr txBox="1"/>
          <p:nvPr/>
        </p:nvSpPr>
        <p:spPr>
          <a:xfrm>
            <a:off x="6094666" y="660335"/>
            <a:ext cx="45052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5. Useful data from response of API: </a:t>
            </a:r>
            <a:r>
              <a:rPr lang="fr-FR" sz="1100" b="1" i="1" dirty="0">
                <a:hlinkClick r:id="rId4"/>
              </a:rPr>
              <a:t>GET /mds-references/countries</a:t>
            </a:r>
            <a:endParaRPr lang="fr-FR" sz="1100" b="1" i="1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Country Name (string – e.g. Germany)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5CDB8F-4476-5F25-41DB-AAF200A9AA74}"/>
              </a:ext>
            </a:extLst>
          </p:cNvPr>
          <p:cNvSpPr txBox="1"/>
          <p:nvPr/>
        </p:nvSpPr>
        <p:spPr>
          <a:xfrm>
            <a:off x="6094666" y="1581808"/>
            <a:ext cx="51444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/>
              <a:t>6. Useful data from response of API: </a:t>
            </a:r>
            <a:r>
              <a:rPr lang="fr-FR" sz="1100" b="1" i="1" dirty="0">
                <a:hlinkClick r:id="rId5"/>
              </a:rPr>
              <a:t>GET /mds-references/aircraft</a:t>
            </a:r>
            <a:endParaRPr lang="fr-FR" sz="1100" b="1" i="1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Aircraft Name (string – e.g. Airbus A330-300)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/>
              <a:t>Airline Equipment Code (string – e.g. A333)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9DB157-1412-3B70-FA4E-EE1616110896}"/>
              </a:ext>
            </a:extLst>
          </p:cNvPr>
          <p:cNvSpPr txBox="1"/>
          <p:nvPr/>
        </p:nvSpPr>
        <p:spPr>
          <a:xfrm>
            <a:off x="469426" y="2683175"/>
            <a:ext cx="42841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>
                <a:highlight>
                  <a:srgbClr val="FFFF00"/>
                </a:highlight>
              </a:rPr>
              <a:t>7. </a:t>
            </a:r>
            <a:r>
              <a:rPr lang="fr-FR" sz="1100" b="1" i="1" dirty="0" err="1">
                <a:highlight>
                  <a:srgbClr val="FFFF00"/>
                </a:highlight>
              </a:rPr>
              <a:t>Useful</a:t>
            </a:r>
            <a:r>
              <a:rPr lang="fr-FR" sz="1100" b="1" i="1" dirty="0">
                <a:highlight>
                  <a:srgbClr val="FFFF00"/>
                </a:highlight>
              </a:rPr>
              <a:t> data by webscraping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100" dirty="0" err="1">
                <a:highlight>
                  <a:srgbClr val="FFFF00"/>
                </a:highlight>
              </a:rPr>
              <a:t>Airports</a:t>
            </a:r>
            <a:r>
              <a:rPr lang="fr-FR" sz="1100" dirty="0">
                <a:highlight>
                  <a:srgbClr val="FFFF00"/>
                </a:highlight>
              </a:rPr>
              <a:t> data (code, </a:t>
            </a:r>
            <a:r>
              <a:rPr lang="fr-FR" sz="1100" dirty="0" err="1">
                <a:highlight>
                  <a:srgbClr val="FFFF00"/>
                </a:highlight>
              </a:rPr>
              <a:t>name</a:t>
            </a:r>
            <a:r>
              <a:rPr lang="fr-FR" sz="1100" dirty="0">
                <a:highlight>
                  <a:srgbClr val="FFFF00"/>
                </a:highlight>
              </a:rPr>
              <a:t>, </a:t>
            </a:r>
            <a:r>
              <a:rPr lang="fr-FR" sz="1100" dirty="0" err="1">
                <a:highlight>
                  <a:srgbClr val="FFFF00"/>
                </a:highlight>
              </a:rPr>
              <a:t>cities</a:t>
            </a:r>
            <a:r>
              <a:rPr lang="fr-FR" sz="1100" dirty="0">
                <a:highlight>
                  <a:srgbClr val="FFFF00"/>
                </a:highlight>
              </a:rPr>
              <a:t>, countries)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114200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615</Words>
  <Application>Microsoft Macintosh PowerPoint</Application>
  <PresentationFormat>Grand écran</PresentationFormat>
  <Paragraphs>80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Baures</dc:creator>
  <cp:lastModifiedBy>bruno bevert</cp:lastModifiedBy>
  <cp:revision>17</cp:revision>
  <dcterms:created xsi:type="dcterms:W3CDTF">2023-03-07T10:23:05Z</dcterms:created>
  <dcterms:modified xsi:type="dcterms:W3CDTF">2023-03-15T14:37:15Z</dcterms:modified>
</cp:coreProperties>
</file>