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5" r:id="rId11"/>
    <p:sldId id="269" r:id="rId12"/>
    <p:sldId id="268" r:id="rId13"/>
    <p:sldId id="271" r:id="rId14"/>
    <p:sldId id="267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464" autoAdjust="0"/>
  </p:normalViewPr>
  <p:slideViewPr>
    <p:cSldViewPr snapToGrid="0">
      <p:cViewPr varScale="1">
        <p:scale>
          <a:sx n="89" d="100"/>
          <a:sy n="89" d="100"/>
        </p:scale>
        <p:origin x="883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AAA9A-09E4-4E4F-BCA7-24749F7F5C2B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E5DC5-A8AE-4BFC-A664-308D73A98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17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Shey</a:t>
            </a:r>
            <a:r>
              <a:rPr lang="en-US" dirty="0"/>
              <a:t> – Show off functionality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E5DC5-A8AE-4BFC-A664-308D73A98F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42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E5DC5-A8AE-4BFC-A664-308D73A98F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77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E5DC5-A8AE-4BFC-A664-308D73A98F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22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E5DC5-A8AE-4BFC-A664-308D73A98F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34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E5DC5-A8AE-4BFC-A664-308D73A98F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34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E5DC5-A8AE-4BFC-A664-308D73A98F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84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Shey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E5DC5-A8AE-4BFC-A664-308D73A98F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67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E5DC5-A8AE-4BFC-A664-308D73A98F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99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E5DC5-A8AE-4BFC-A664-308D73A98F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36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Shey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E5DC5-A8AE-4BFC-A664-308D73A98F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23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E5DC5-A8AE-4BFC-A664-308D73A98F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70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Arne, except Ethan picks up the reason that we abandoned (issues with accounting for Brews, Views with the given time parameters)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E5DC5-A8AE-4BFC-A664-308D73A98F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50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E5DC5-A8AE-4BFC-A664-308D73A98F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56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2" descr="Brewer's Friend Beer Brewing Software">
            <a:extLst>
              <a:ext uri="{FF2B5EF4-FFF2-40B4-BE49-F238E27FC236}">
                <a16:creationId xmlns:a16="http://schemas.microsoft.com/office/drawing/2014/main" id="{E5400BB9-3E07-4980-B619-4B39ADF728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9454" y="708023"/>
            <a:ext cx="1220376" cy="126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2" descr="Brewer's Friend Beer Brewing Software">
            <a:extLst>
              <a:ext uri="{FF2B5EF4-FFF2-40B4-BE49-F238E27FC236}">
                <a16:creationId xmlns:a16="http://schemas.microsoft.com/office/drawing/2014/main" id="{D08EBF36-551F-483A-9CDC-966460E1EC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230" y="2797891"/>
            <a:ext cx="1220376" cy="126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050" name="Picture 2" descr="Brewer's Friend Beer Brewing Software">
            <a:extLst>
              <a:ext uri="{FF2B5EF4-FFF2-40B4-BE49-F238E27FC236}">
                <a16:creationId xmlns:a16="http://schemas.microsoft.com/office/drawing/2014/main" id="{510022D3-C7D5-4EF9-9F75-D80F162DBE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9454" y="708023"/>
            <a:ext cx="1220376" cy="126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eural-beer-working.herokuapp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eural-beer-working.herokuapp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jtrofe/beer-recipes/discuss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BE42-E07C-4064-B29F-5262DEC16E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Beer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39FBF-D718-4442-AB45-C6C2100389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Finding you the right option to damage your neurons.</a:t>
            </a:r>
          </a:p>
          <a:p>
            <a:endParaRPr lang="en-US" dirty="0"/>
          </a:p>
          <a:p>
            <a:r>
              <a:rPr lang="en-US" dirty="0"/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DF8A02-3741-4862-B1F7-5F8E11A88E97}"/>
              </a:ext>
            </a:extLst>
          </p:cNvPr>
          <p:cNvSpPr txBox="1"/>
          <p:nvPr/>
        </p:nvSpPr>
        <p:spPr>
          <a:xfrm>
            <a:off x="4392892" y="5718014"/>
            <a:ext cx="521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Group 1: </a:t>
            </a:r>
            <a:r>
              <a:rPr lang="en-US" b="1"/>
              <a:t>Arne, Brian</a:t>
            </a:r>
            <a:r>
              <a:rPr lang="en-US" b="1" dirty="0"/>
              <a:t>, </a:t>
            </a:r>
            <a:r>
              <a:rPr lang="en-US" b="1"/>
              <a:t>Ethan, and </a:t>
            </a:r>
            <a:r>
              <a:rPr lang="en-US" b="1" dirty="0"/>
              <a:t>Shey</a:t>
            </a:r>
          </a:p>
        </p:txBody>
      </p:sp>
    </p:spTree>
    <p:extLst>
      <p:ext uri="{BB962C8B-B14F-4D97-AF65-F5344CB8AC3E}">
        <p14:creationId xmlns:p14="http://schemas.microsoft.com/office/powerpoint/2010/main" val="4036016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2B94-5CD0-4C29-B6BD-62666BDA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Solver: Draft Model Troubleshooting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1F34B-8511-4D67-9B66-CD0E2A525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763819" cy="4375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How we fixed it, Part 2</a:t>
            </a:r>
            <a:r>
              <a:rPr lang="en-US" dirty="0"/>
              <a:t>: Dimensionality reduction via 2 alternative </a:t>
            </a:r>
          </a:p>
          <a:p>
            <a:pPr marL="0" indent="0">
              <a:buNone/>
            </a:pPr>
            <a:r>
              <a:rPr lang="en-US" dirty="0"/>
              <a:t>methods (i.e., reduce potential outputs):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Results</a:t>
            </a:r>
            <a:r>
              <a:rPr lang="en-US" dirty="0"/>
              <a:t> : 4 separate models</a:t>
            </a:r>
            <a:endParaRPr lang="en-US" b="1" dirty="0"/>
          </a:p>
          <a:p>
            <a:r>
              <a:rPr lang="en-US" sz="2000" dirty="0"/>
              <a:t>Predict human intuitive categories: Models with 3 and 7 user inputs</a:t>
            </a:r>
          </a:p>
          <a:p>
            <a:r>
              <a:rPr lang="en-US" sz="2000" dirty="0"/>
              <a:t>Predict </a:t>
            </a:r>
            <a:r>
              <a:rPr lang="en-US" sz="2000" dirty="0" err="1"/>
              <a:t>KMeans</a:t>
            </a:r>
            <a:r>
              <a:rPr lang="en-US" sz="2000" dirty="0"/>
              <a:t> clusters: Models with 3 and 7 user inputs</a:t>
            </a: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E58433-7A3D-413D-9799-6477773D7B0B}"/>
              </a:ext>
            </a:extLst>
          </p:cNvPr>
          <p:cNvSpPr/>
          <p:nvPr/>
        </p:nvSpPr>
        <p:spPr>
          <a:xfrm>
            <a:off x="743879" y="3283889"/>
            <a:ext cx="4703975" cy="164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b="1" u="sng" dirty="0"/>
              <a:t>Manual Consolidation of Styles</a:t>
            </a:r>
          </a:p>
          <a:p>
            <a:pPr lvl="1"/>
            <a:r>
              <a:rPr lang="en-US" dirty="0"/>
              <a:t>11 human intuitive categories (e.g., Stouts &amp; Porters, IPAs &amp; Pales)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8F2A0A-981E-41FB-969D-A312AE33C4B7}"/>
              </a:ext>
            </a:extLst>
          </p:cNvPr>
          <p:cNvSpPr/>
          <p:nvPr/>
        </p:nvSpPr>
        <p:spPr>
          <a:xfrm>
            <a:off x="5679874" y="3283889"/>
            <a:ext cx="4703975" cy="164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b="1" u="sng" dirty="0" err="1"/>
              <a:t>KMeans</a:t>
            </a:r>
            <a:r>
              <a:rPr lang="en-US" sz="2000" b="1" u="sng" dirty="0"/>
              <a:t> Unsupervised Clustering</a:t>
            </a:r>
          </a:p>
          <a:p>
            <a:pPr lvl="1"/>
            <a:r>
              <a:rPr lang="en-US" dirty="0"/>
              <a:t>13 clusters. # selected based on Standard Reference Method, used by modern brewers to measure color intensity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3EBC62-E0F4-4E34-8F3B-CEA3039F5E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934" r="11163"/>
          <a:stretch/>
        </p:blipFill>
        <p:spPr>
          <a:xfrm>
            <a:off x="10847888" y="2498102"/>
            <a:ext cx="816416" cy="404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2B94-5CD0-4C29-B6BD-62666BDA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 &amp; Function – Human Intuitive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2D892A-0847-4E1C-8D73-DB6C090EB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10264198" cy="4375012"/>
          </a:xfrm>
        </p:spPr>
        <p:txBody>
          <a:bodyPr>
            <a:normAutofit/>
          </a:bodyPr>
          <a:lstStyle/>
          <a:p>
            <a:r>
              <a:rPr lang="en-US" dirty="0"/>
              <a:t>Manually created 11 “human intuitive categories” by visual scan </a:t>
            </a:r>
          </a:p>
          <a:p>
            <a:pPr lvl="1"/>
            <a:r>
              <a:rPr lang="en-US" dirty="0"/>
              <a:t>Examples: “Stouts and Porters”, “IPAs and Pale Ales” </a:t>
            </a:r>
          </a:p>
          <a:p>
            <a:r>
              <a:rPr lang="en-US" dirty="0"/>
              <a:t>Fit and tested a model to predict these categories (results shown later)</a:t>
            </a:r>
          </a:p>
          <a:p>
            <a:pPr lvl="1"/>
            <a:r>
              <a:rPr lang="en-US" dirty="0"/>
              <a:t>3 input parameters, various epochs</a:t>
            </a:r>
          </a:p>
          <a:p>
            <a:pPr lvl="1"/>
            <a:r>
              <a:rPr lang="en-US" dirty="0"/>
              <a:t>7 input parameters, various epochs</a:t>
            </a:r>
          </a:p>
          <a:p>
            <a:r>
              <a:rPr lang="en-US" dirty="0"/>
              <a:t>Expectations:</a:t>
            </a:r>
          </a:p>
          <a:p>
            <a:pPr lvl="1"/>
            <a:r>
              <a:rPr lang="en-US" dirty="0"/>
              <a:t>Lower prediction accuracy than </a:t>
            </a:r>
            <a:r>
              <a:rPr lang="en-US" dirty="0" err="1"/>
              <a:t>KMeans</a:t>
            </a:r>
            <a:endParaRPr lang="en-US" dirty="0"/>
          </a:p>
          <a:p>
            <a:pPr lvl="1"/>
            <a:r>
              <a:rPr lang="en-US" dirty="0"/>
              <a:t>More meaningful output re: style names </a:t>
            </a:r>
          </a:p>
        </p:txBody>
      </p:sp>
    </p:spTree>
    <p:extLst>
      <p:ext uri="{BB962C8B-B14F-4D97-AF65-F5344CB8AC3E}">
        <p14:creationId xmlns:p14="http://schemas.microsoft.com/office/powerpoint/2010/main" val="2523977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2B94-5CD0-4C29-B6BD-62666BDA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 &amp; Function – </a:t>
            </a:r>
            <a:r>
              <a:rPr lang="en-US" dirty="0" err="1"/>
              <a:t>KMeans</a:t>
            </a:r>
            <a:r>
              <a:rPr lang="en-US" dirty="0"/>
              <a:t>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1F34B-8511-4D67-9B66-CD0E2A525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10264198" cy="43750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Created 13 clusters (resulting clusters not “human intuitive”)</a:t>
            </a:r>
          </a:p>
          <a:p>
            <a:r>
              <a:rPr lang="en-US" dirty="0"/>
              <a:t>Prepared a scatterplot matrix to view relationships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Fit and tested a model to predict cluster</a:t>
            </a:r>
          </a:p>
          <a:p>
            <a:pPr lvl="1"/>
            <a:r>
              <a:rPr lang="en-US" dirty="0"/>
              <a:t>3 input parameters, various epochs</a:t>
            </a:r>
          </a:p>
          <a:p>
            <a:pPr lvl="1"/>
            <a:r>
              <a:rPr lang="en-US" dirty="0"/>
              <a:t>7 input parameters, various epochs</a:t>
            </a:r>
          </a:p>
          <a:p>
            <a:r>
              <a:rPr lang="en-US" dirty="0"/>
              <a:t>Expectations:</a:t>
            </a:r>
          </a:p>
          <a:p>
            <a:pPr lvl="1"/>
            <a:r>
              <a:rPr lang="en-US" dirty="0"/>
              <a:t>Higher prediction accuracy than human intuitive (useful for recommendations)</a:t>
            </a:r>
          </a:p>
          <a:p>
            <a:pPr lvl="1"/>
            <a:r>
              <a:rPr lang="en-US" dirty="0"/>
              <a:t>Less useful output for style predictor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47ED297A-722D-4820-A658-ED47720C5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95" y="3057811"/>
            <a:ext cx="5831633" cy="161989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6412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2B94-5CD0-4C29-B6BD-62666BDA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 &amp; Selection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2D892A-0847-4E1C-8D73-DB6C090EB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917629" cy="43750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Expectations generally matched reality</a:t>
            </a:r>
          </a:p>
          <a:p>
            <a:pPr lvl="1"/>
            <a:r>
              <a:rPr lang="en-US" dirty="0"/>
              <a:t>3 </a:t>
            </a:r>
            <a:r>
              <a:rPr lang="en-US" dirty="0" err="1"/>
              <a:t>param</a:t>
            </a:r>
            <a:r>
              <a:rPr lang="en-US" dirty="0"/>
              <a:t> intuitive model selected for Style Solver (users unlikely to know 7 </a:t>
            </a:r>
            <a:r>
              <a:rPr lang="en-US" dirty="0" err="1"/>
              <a:t>params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Chose to show Top 3 potential styles to address lower accuracy</a:t>
            </a:r>
          </a:p>
          <a:p>
            <a:pPr lvl="1"/>
            <a:r>
              <a:rPr lang="en-US" dirty="0"/>
              <a:t>7 </a:t>
            </a:r>
            <a:r>
              <a:rPr lang="en-US" dirty="0" err="1"/>
              <a:t>param</a:t>
            </a:r>
            <a:r>
              <a:rPr lang="en-US" dirty="0"/>
              <a:t> </a:t>
            </a:r>
            <a:r>
              <a:rPr lang="en-US" dirty="0" err="1"/>
              <a:t>KMeans</a:t>
            </a:r>
            <a:r>
              <a:rPr lang="en-US" dirty="0"/>
              <a:t> cluster model selected for Recommendations</a:t>
            </a:r>
          </a:p>
          <a:p>
            <a:r>
              <a:rPr lang="en-US" dirty="0"/>
              <a:t>Faced other issues along the way (e.g., overfitting)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8459CB-3C5E-4DCB-B8A5-E6B2E88FA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399320"/>
              </p:ext>
            </p:extLst>
          </p:nvPr>
        </p:nvGraphicFramePr>
        <p:xfrm>
          <a:off x="680321" y="2131060"/>
          <a:ext cx="743046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120">
                  <a:extLst>
                    <a:ext uri="{9D8B030D-6E8A-4147-A177-3AD203B41FA5}">
                      <a16:colId xmlns:a16="http://schemas.microsoft.com/office/drawing/2014/main" val="1670566598"/>
                    </a:ext>
                  </a:extLst>
                </a:gridCol>
                <a:gridCol w="3497942">
                  <a:extLst>
                    <a:ext uri="{9D8B030D-6E8A-4147-A177-3AD203B41FA5}">
                      <a16:colId xmlns:a16="http://schemas.microsoft.com/office/drawing/2014/main" val="2646111768"/>
                    </a:ext>
                  </a:extLst>
                </a:gridCol>
                <a:gridCol w="1596572">
                  <a:extLst>
                    <a:ext uri="{9D8B030D-6E8A-4147-A177-3AD203B41FA5}">
                      <a16:colId xmlns:a16="http://schemas.microsoft.com/office/drawing/2014/main" val="1862668986"/>
                    </a:ext>
                  </a:extLst>
                </a:gridCol>
                <a:gridCol w="1349829">
                  <a:extLst>
                    <a:ext uri="{9D8B030D-6E8A-4147-A177-3AD203B41FA5}">
                      <a16:colId xmlns:a16="http://schemas.microsoft.com/office/drawing/2014/main" val="460629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Params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671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 </a:t>
                      </a:r>
                      <a:r>
                        <a:rPr lang="en-US" dirty="0" err="1"/>
                        <a:t>Kmeans</a:t>
                      </a:r>
                      <a:r>
                        <a:rPr lang="en-US" dirty="0"/>
                        <a:t> clusters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.985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85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176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.347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134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11 intuitive categories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300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.619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922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7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13 </a:t>
                      </a:r>
                      <a:r>
                        <a:rPr lang="en-US" b="1" dirty="0" err="1"/>
                        <a:t>Kmeans</a:t>
                      </a:r>
                      <a:r>
                        <a:rPr lang="en-US" b="1" dirty="0"/>
                        <a:t> clusters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25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.992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608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176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.4767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02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 intuitive 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.690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525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266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F771-CD50-420F-95AC-12A2253A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1C90F-6F61-480F-BC8B-773C1D2C3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667027"/>
            <a:ext cx="9613861" cy="226916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3"/>
              </a:rPr>
              <a:t>App on Heroku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140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3326-B71A-43BD-B3F6-5CFE42406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Obstacles/Challenges/Lessons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3C727-EE14-4879-BDFF-D96D74E6E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were our biggest challenges?</a:t>
            </a:r>
          </a:p>
          <a:p>
            <a:r>
              <a:rPr lang="en-US" dirty="0"/>
              <a:t>What did we learn?</a:t>
            </a:r>
          </a:p>
          <a:p>
            <a:r>
              <a:rPr lang="en-US" dirty="0"/>
              <a:t>What was the most fun?</a:t>
            </a:r>
          </a:p>
          <a:p>
            <a:r>
              <a:rPr lang="en-US" dirty="0"/>
              <a:t>What would we do differently next time?</a:t>
            </a:r>
          </a:p>
        </p:txBody>
      </p:sp>
    </p:spTree>
    <p:extLst>
      <p:ext uri="{BB962C8B-B14F-4D97-AF65-F5344CB8AC3E}">
        <p14:creationId xmlns:p14="http://schemas.microsoft.com/office/powerpoint/2010/main" val="171816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F771-CD50-420F-95AC-12A2253A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things first, let’s go take a look.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1C90F-6F61-480F-BC8B-773C1D2C3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667027"/>
            <a:ext cx="9613861" cy="226916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3"/>
              </a:rPr>
              <a:t>Heroku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68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207E0-D457-4F8E-9350-DF521201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355D-A663-46F2-853C-0D8521920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839131" cy="4521127"/>
          </a:xfrm>
        </p:spPr>
        <p:txBody>
          <a:bodyPr>
            <a:normAutofit/>
          </a:bodyPr>
          <a:lstStyle/>
          <a:p>
            <a:r>
              <a:rPr lang="en-US" dirty="0"/>
              <a:t>75,000+ homebrewed beers with over 176 different styles </a:t>
            </a:r>
            <a:r>
              <a:rPr lang="en-US" dirty="0">
                <a:hlinkClick r:id="rId3"/>
              </a:rPr>
              <a:t>[Link]</a:t>
            </a:r>
            <a:endParaRPr lang="en-US" dirty="0"/>
          </a:p>
          <a:p>
            <a:r>
              <a:rPr lang="en-US" dirty="0"/>
              <a:t>Set of recipe parameters input by users (homebrews)</a:t>
            </a:r>
          </a:p>
          <a:p>
            <a:r>
              <a:rPr lang="en-US" dirty="0"/>
              <a:t>Key parameters</a:t>
            </a:r>
          </a:p>
          <a:p>
            <a:pPr lvl="1"/>
            <a:r>
              <a:rPr lang="en-US" b="1" dirty="0"/>
              <a:t>ABV</a:t>
            </a:r>
            <a:r>
              <a:rPr lang="en-US" dirty="0"/>
              <a:t>: Alcohol by volume </a:t>
            </a:r>
          </a:p>
          <a:p>
            <a:pPr lvl="1"/>
            <a:r>
              <a:rPr lang="en-US" b="1" dirty="0"/>
              <a:t>IBU</a:t>
            </a:r>
            <a:r>
              <a:rPr lang="en-US" dirty="0"/>
              <a:t>: International Bitterness Unit, measured in parts per million of </a:t>
            </a:r>
            <a:r>
              <a:rPr lang="en-US" dirty="0" err="1"/>
              <a:t>isohumulone</a:t>
            </a:r>
            <a:endParaRPr lang="en-US" dirty="0"/>
          </a:p>
          <a:p>
            <a:pPr lvl="1"/>
            <a:r>
              <a:rPr lang="en-US" b="1" dirty="0"/>
              <a:t>OG</a:t>
            </a:r>
            <a:r>
              <a:rPr lang="en-US" dirty="0"/>
              <a:t>: Original gravity, Ratio of density compared to water, before fermentation</a:t>
            </a:r>
          </a:p>
          <a:p>
            <a:pPr lvl="1"/>
            <a:r>
              <a:rPr lang="en-US" b="1" dirty="0"/>
              <a:t>FG</a:t>
            </a:r>
            <a:r>
              <a:rPr lang="en-US" dirty="0"/>
              <a:t>: Final Gravity – ratio f density compared to water, after fermentation</a:t>
            </a:r>
          </a:p>
          <a:p>
            <a:pPr lvl="1"/>
            <a:r>
              <a:rPr lang="en-US" b="1" dirty="0"/>
              <a:t>Color</a:t>
            </a:r>
            <a:r>
              <a:rPr lang="en-US" dirty="0"/>
              <a:t>: See image to right</a:t>
            </a:r>
            <a:endParaRPr lang="en-US" b="1" dirty="0"/>
          </a:p>
          <a:p>
            <a:r>
              <a:rPr lang="en-US" dirty="0"/>
              <a:t>Unused </a:t>
            </a:r>
            <a:r>
              <a:rPr lang="en-US" dirty="0" err="1"/>
              <a:t>params</a:t>
            </a:r>
            <a:endParaRPr lang="en-US" dirty="0"/>
          </a:p>
          <a:p>
            <a:pPr lvl="1"/>
            <a:r>
              <a:rPr lang="en-US" dirty="0"/>
              <a:t>Other scientific</a:t>
            </a:r>
          </a:p>
          <a:p>
            <a:pPr lvl="1"/>
            <a:r>
              <a:rPr lang="en-US" dirty="0"/>
              <a:t>Popularity (e.g., brews, views)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5BA90A-ABE5-40A6-8696-7B0F8E3F9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613" y="925043"/>
            <a:ext cx="5463445" cy="737307"/>
          </a:xfrm>
          <a:prstGeom prst="rect">
            <a:avLst/>
          </a:prstGeom>
        </p:spPr>
      </p:pic>
      <p:pic>
        <p:nvPicPr>
          <p:cNvPr id="1028" name="Picture 4" descr="Image result for beer color scale">
            <a:extLst>
              <a:ext uri="{FF2B5EF4-FFF2-40B4-BE49-F238E27FC236}">
                <a16:creationId xmlns:a16="http://schemas.microsoft.com/office/drawing/2014/main" id="{EEEE0E26-5674-40B4-8372-13F8081A4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935" y="5156789"/>
            <a:ext cx="6096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28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BEDB0AE-7D5A-46DD-9EBC-7B732EDDA2D1}"/>
              </a:ext>
            </a:extLst>
          </p:cNvPr>
          <p:cNvSpPr/>
          <p:nvPr/>
        </p:nvSpPr>
        <p:spPr>
          <a:xfrm>
            <a:off x="333080" y="5458120"/>
            <a:ext cx="11538408" cy="9238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CA418C-75A3-4282-AF79-5E47BDDC707E}"/>
              </a:ext>
            </a:extLst>
          </p:cNvPr>
          <p:cNvSpPr/>
          <p:nvPr/>
        </p:nvSpPr>
        <p:spPr>
          <a:xfrm>
            <a:off x="333080" y="4279770"/>
            <a:ext cx="11538408" cy="100866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EE1A5D-F403-417B-AA0D-3478D43C68F5}"/>
              </a:ext>
            </a:extLst>
          </p:cNvPr>
          <p:cNvSpPr/>
          <p:nvPr/>
        </p:nvSpPr>
        <p:spPr>
          <a:xfrm>
            <a:off x="333080" y="2912882"/>
            <a:ext cx="11538408" cy="119720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407AA-DBF5-41C9-B4AB-A4FA77F09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513" y="2170307"/>
            <a:ext cx="11645246" cy="45981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Use machine learning &amp; neural networks to provide the following functionality to users: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Beer Recommender</a:t>
            </a:r>
            <a:r>
              <a:rPr lang="en-US" dirty="0"/>
              <a:t>: Generate a list of beers they are likely to enjoy by submitting the name of a beer they have enjoyed in the past. </a:t>
            </a:r>
          </a:p>
          <a:p>
            <a:pPr marL="0" indent="0">
              <a:buNone/>
            </a:pPr>
            <a:r>
              <a:rPr lang="en-US" sz="1600" dirty="0"/>
              <a:t>Assumption: People will tend to like beers with characteristics similar to those they have previously enjoyed.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b="1" dirty="0"/>
              <a:t>Style Solver</a:t>
            </a:r>
            <a:r>
              <a:rPr lang="en-US" dirty="0"/>
              <a:t>: Guess the style and category of a beer when a user inputs key parameters.</a:t>
            </a:r>
          </a:p>
          <a:p>
            <a:pPr marL="0" indent="0">
              <a:buNone/>
            </a:pPr>
            <a:r>
              <a:rPr lang="en-US" sz="1600" dirty="0"/>
              <a:t>Assumption: Many homebrew fans will be able to identify (or estimate) these for beers they have purchased or brewed.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Style Trends</a:t>
            </a:r>
            <a:r>
              <a:rPr lang="en-US" dirty="0"/>
              <a:t>: Show how the characteristics (ABV, IBU, and color) of homebrew beer styles have changed over time. (ABANDONED)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758C6-7EBA-4C2B-9EE6-6EB0CF28B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</a:t>
            </a:r>
            <a:r>
              <a:rPr lang="en-US" sz="2800" dirty="0"/>
              <a:t>(Watch out bartenders)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3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ECF318-B60D-4CBC-9A05-4666181A4805}"/>
              </a:ext>
            </a:extLst>
          </p:cNvPr>
          <p:cNvSpPr/>
          <p:nvPr/>
        </p:nvSpPr>
        <p:spPr>
          <a:xfrm>
            <a:off x="412396" y="4957847"/>
            <a:ext cx="9078012" cy="1080937"/>
          </a:xfrm>
          <a:prstGeom prst="rect">
            <a:avLst/>
          </a:prstGeom>
          <a:solidFill>
            <a:srgbClr val="F092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E85C3-A0C5-423D-BE73-0524F3BD1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75D5B-AE75-49BE-8062-B8E6BDEF6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11061"/>
          </a:xfrm>
        </p:spPr>
        <p:txBody>
          <a:bodyPr>
            <a:normAutofit/>
          </a:bodyPr>
          <a:lstStyle/>
          <a:p>
            <a:r>
              <a:rPr lang="en-US" dirty="0"/>
              <a:t>Python Pandas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SQLite</a:t>
            </a:r>
          </a:p>
          <a:p>
            <a:r>
              <a:rPr lang="en-US" dirty="0" err="1"/>
              <a:t>SQLAlchemy</a:t>
            </a:r>
            <a:endParaRPr lang="en-US" dirty="0"/>
          </a:p>
          <a:p>
            <a:r>
              <a:rPr lang="en-US" dirty="0"/>
              <a:t>Flask</a:t>
            </a:r>
          </a:p>
          <a:p>
            <a:endParaRPr lang="en-US" b="1" i="1" dirty="0"/>
          </a:p>
          <a:p>
            <a:pPr marL="0" indent="0">
              <a:buNone/>
            </a:pPr>
            <a:r>
              <a:rPr lang="en-US" b="1" i="1" dirty="0" err="1"/>
              <a:t>Keras</a:t>
            </a:r>
            <a:r>
              <a:rPr lang="en-US" b="1" i="1" dirty="0"/>
              <a:t> Neural Network: Categorical sequential model</a:t>
            </a:r>
          </a:p>
          <a:p>
            <a:pPr marL="0" indent="0">
              <a:buNone/>
            </a:pPr>
            <a:r>
              <a:rPr lang="en-US" b="1" i="1" dirty="0"/>
              <a:t>Sci-Kit Learn: </a:t>
            </a:r>
            <a:r>
              <a:rPr lang="en-US" b="1" i="1" dirty="0" err="1"/>
              <a:t>KMeans</a:t>
            </a:r>
            <a:endParaRPr lang="en-US" b="1" i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3F57187-3D05-407C-AEEA-39A81F78A0FB}"/>
              </a:ext>
            </a:extLst>
          </p:cNvPr>
          <p:cNvSpPr txBox="1">
            <a:spLocks/>
          </p:cNvSpPr>
          <p:nvPr/>
        </p:nvSpPr>
        <p:spPr>
          <a:xfrm>
            <a:off x="6683257" y="2336871"/>
            <a:ext cx="9613861" cy="4111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PyMongo</a:t>
            </a:r>
            <a:endParaRPr lang="en-US" dirty="0"/>
          </a:p>
          <a:p>
            <a:r>
              <a:rPr lang="en-US" dirty="0"/>
              <a:t>Beautiful Soup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CSS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19A3F-7784-4A4F-BC26-4B0B81C6AD26}"/>
              </a:ext>
            </a:extLst>
          </p:cNvPr>
          <p:cNvSpPr txBox="1"/>
          <p:nvPr/>
        </p:nvSpPr>
        <p:spPr>
          <a:xfrm>
            <a:off x="8402637" y="2952047"/>
            <a:ext cx="842169" cy="16927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400" dirty="0">
                <a:solidFill>
                  <a:schemeClr val="accent6"/>
                </a:solidFill>
                <a:latin typeface="Abadi Extra Light" panose="020B0604020202020204" pitchFamily="34" charset="0"/>
              </a:rPr>
              <a:t>}</a:t>
            </a:r>
            <a:endParaRPr lang="en-US" sz="1600" dirty="0">
              <a:solidFill>
                <a:schemeClr val="accent6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550C79-6AFB-41FE-AC71-90FBDFBA55ED}"/>
              </a:ext>
            </a:extLst>
          </p:cNvPr>
          <p:cNvSpPr txBox="1"/>
          <p:nvPr/>
        </p:nvSpPr>
        <p:spPr>
          <a:xfrm>
            <a:off x="8957684" y="2080264"/>
            <a:ext cx="84216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200" dirty="0">
                <a:solidFill>
                  <a:schemeClr val="accent6"/>
                </a:solidFill>
                <a:latin typeface="Abadi Extra Light" panose="020B0604020202020204" pitchFamily="34" charset="0"/>
              </a:rPr>
              <a:t>}</a:t>
            </a:r>
            <a:endParaRPr lang="en-US" sz="1050" dirty="0">
              <a:solidFill>
                <a:schemeClr val="accent6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14D0CF-E507-4C28-96A0-FD280A411356}"/>
              </a:ext>
            </a:extLst>
          </p:cNvPr>
          <p:cNvSpPr txBox="1"/>
          <p:nvPr/>
        </p:nvSpPr>
        <p:spPr>
          <a:xfrm>
            <a:off x="8958694" y="3738055"/>
            <a:ext cx="1842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Front 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47DCA6-7926-4BB1-BCAA-B3354FFC386B}"/>
              </a:ext>
            </a:extLst>
          </p:cNvPr>
          <p:cNvSpPr txBox="1"/>
          <p:nvPr/>
        </p:nvSpPr>
        <p:spPr>
          <a:xfrm>
            <a:off x="9547050" y="2582715"/>
            <a:ext cx="1858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scrape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E2F6CA-A3B1-4C28-B38E-681BE656249B}"/>
              </a:ext>
            </a:extLst>
          </p:cNvPr>
          <p:cNvSpPr txBox="1"/>
          <p:nvPr/>
        </p:nvSpPr>
        <p:spPr>
          <a:xfrm>
            <a:off x="2907352" y="1752788"/>
            <a:ext cx="842169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0" dirty="0">
                <a:solidFill>
                  <a:schemeClr val="accent6"/>
                </a:solidFill>
                <a:latin typeface="Abadi Extra Light" panose="020B0604020202020204" pitchFamily="34" charset="0"/>
              </a:rPr>
              <a:t>}</a:t>
            </a:r>
            <a:endParaRPr lang="en-US" sz="2000" dirty="0">
              <a:solidFill>
                <a:schemeClr val="accent6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EF9A74-9E09-46C6-AED5-645A16AB8CA4}"/>
              </a:ext>
            </a:extLst>
          </p:cNvPr>
          <p:cNvSpPr txBox="1"/>
          <p:nvPr/>
        </p:nvSpPr>
        <p:spPr>
          <a:xfrm>
            <a:off x="3837997" y="2957286"/>
            <a:ext cx="1842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Munging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C110B1-DF78-4A47-A394-EBA6BF2133F2}"/>
              </a:ext>
            </a:extLst>
          </p:cNvPr>
          <p:cNvSpPr txBox="1"/>
          <p:nvPr/>
        </p:nvSpPr>
        <p:spPr>
          <a:xfrm>
            <a:off x="1762939" y="4023528"/>
            <a:ext cx="84216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  <a:latin typeface="Abadi Extra Light" panose="020B0604020202020204" pitchFamily="34" charset="0"/>
              </a:rPr>
              <a:t>}</a:t>
            </a:r>
            <a:endParaRPr lang="en-US" sz="400" b="1" dirty="0">
              <a:solidFill>
                <a:schemeClr val="accent6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9318F0-B863-4689-82C1-6EBBDDB70887}"/>
              </a:ext>
            </a:extLst>
          </p:cNvPr>
          <p:cNvSpPr txBox="1"/>
          <p:nvPr/>
        </p:nvSpPr>
        <p:spPr>
          <a:xfrm>
            <a:off x="2184023" y="4284270"/>
            <a:ext cx="1858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Routes</a:t>
            </a:r>
          </a:p>
        </p:txBody>
      </p:sp>
    </p:spTree>
    <p:extLst>
      <p:ext uri="{BB962C8B-B14F-4D97-AF65-F5344CB8AC3E}">
        <p14:creationId xmlns:p14="http://schemas.microsoft.com/office/powerpoint/2010/main" val="4149036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2B94-5CD0-4C29-B6BD-62666BDA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&amp; Munging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1F34B-8511-4D67-9B66-CD0E2A525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Download and import base dataset (CSV)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Scrape additional data from website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Clean and sort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and populate SQLite database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9D394D-D791-43EF-94E7-15EAD805C1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7" t="19364" r="3467"/>
          <a:stretch/>
        </p:blipFill>
        <p:spPr>
          <a:xfrm>
            <a:off x="772998" y="4313197"/>
            <a:ext cx="6231117" cy="21698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1E43D8-A770-4938-9070-258790B288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2974"/>
          <a:stretch/>
        </p:blipFill>
        <p:spPr>
          <a:xfrm>
            <a:off x="7825216" y="2192025"/>
            <a:ext cx="3812341" cy="20164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8093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2B94-5CD0-4C29-B6BD-62666BDA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1F34B-8511-4D67-9B66-CD0E2A525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Prepare Flask app and routes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Setup HTML template &amp; CSS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Develop JavaScript: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lvl="1"/>
            <a:r>
              <a:rPr lang="en-US" b="1" dirty="0"/>
              <a:t>Style Solver - </a:t>
            </a:r>
            <a:r>
              <a:rPr lang="en-US" dirty="0"/>
              <a:t>User input forms for ABV, IBU, and color</a:t>
            </a:r>
          </a:p>
          <a:p>
            <a:pPr lvl="1"/>
            <a:r>
              <a:rPr lang="en-US" b="1" dirty="0"/>
              <a:t>Recommendations </a:t>
            </a:r>
            <a:r>
              <a:rPr lang="en-US" dirty="0"/>
              <a:t>– Cascading dropdowns: Select a style in first dropdown, populates beer list in second dropdown</a:t>
            </a:r>
          </a:p>
          <a:p>
            <a:pPr lvl="1"/>
            <a:r>
              <a:rPr lang="en-US" b="1" dirty="0"/>
              <a:t>All</a:t>
            </a:r>
            <a:r>
              <a:rPr lang="en-US" dirty="0"/>
              <a:t>: Used AJAX library to fill in dropdowns dynamically; data pulled from created app routes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2B94-5CD0-4C29-B6BD-62666BDA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Solver: Sci-Kit Learn </a:t>
            </a:r>
            <a:r>
              <a:rPr lang="en-US" dirty="0" err="1"/>
              <a:t>Keras</a:t>
            </a:r>
            <a:r>
              <a:rPr lang="en-US" dirty="0"/>
              <a:t> Model (v1)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1F34B-8511-4D67-9B66-CD0E2A525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Load and preprocess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Split data into Train &amp; Test datasets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Scale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Implement one hot encoding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Compile &amp; fit the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Save, load, and predict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Result: 34% Accuracy. Needs work!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C7C708-13F3-42FA-BA3E-E1DB6ABF88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945" r="26226"/>
          <a:stretch/>
        </p:blipFill>
        <p:spPr>
          <a:xfrm>
            <a:off x="6462771" y="3229012"/>
            <a:ext cx="5614537" cy="7169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98EC35-89C9-4FEE-AD5F-A4F7CF8B33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332" r="26226" b="57052"/>
          <a:stretch/>
        </p:blipFill>
        <p:spPr>
          <a:xfrm>
            <a:off x="6462771" y="2285372"/>
            <a:ext cx="5614537" cy="8508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DCB86E-0D90-4574-A1AB-050AB28C5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771" y="4043758"/>
            <a:ext cx="4238625" cy="2400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72052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2B94-5CD0-4C29-B6BD-62666BDA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Solver: Draft Model Troubleshooting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1F34B-8511-4D67-9B66-CD0E2A525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763819" cy="3988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Problem</a:t>
            </a:r>
            <a:r>
              <a:rPr lang="en-US" dirty="0"/>
              <a:t>: Poor accuracy, due to 176 output categories (w/ 5 </a:t>
            </a:r>
            <a:r>
              <a:rPr lang="en-US" dirty="0" err="1"/>
              <a:t>params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How we fixed it, Part 1</a:t>
            </a:r>
            <a:r>
              <a:rPr lang="en-US" dirty="0"/>
              <a:t>: Neural network design. </a:t>
            </a:r>
          </a:p>
          <a:p>
            <a:r>
              <a:rPr lang="en-US" dirty="0"/>
              <a:t>Increased the number of neurons, hidden layers, and epochs. </a:t>
            </a:r>
          </a:p>
          <a:p>
            <a:r>
              <a:rPr lang="en-US" dirty="0"/>
              <a:t>Added 2 additional parameters (from 5 to 7)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Result: Increased to 47% accuracy. Still have a ways to go.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96D64F-6EE7-4441-A8ED-A6C3F6207525}"/>
              </a:ext>
            </a:extLst>
          </p:cNvPr>
          <p:cNvSpPr txBox="1"/>
          <p:nvPr/>
        </p:nvSpPr>
        <p:spPr>
          <a:xfrm>
            <a:off x="680321" y="5797485"/>
            <a:ext cx="1001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*This was the stage we abandoned the style trends. </a:t>
            </a:r>
          </a:p>
        </p:txBody>
      </p:sp>
    </p:spTree>
    <p:extLst>
      <p:ext uri="{BB962C8B-B14F-4D97-AF65-F5344CB8AC3E}">
        <p14:creationId xmlns:p14="http://schemas.microsoft.com/office/powerpoint/2010/main" val="219200336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erlin">
    <a:dk1>
      <a:sysClr val="windowText" lastClr="000000"/>
    </a:dk1>
    <a:lt1>
      <a:sysClr val="window" lastClr="FFFFFF"/>
    </a:lt1>
    <a:dk2>
      <a:srgbClr val="9D360E"/>
    </a:dk2>
    <a:lt2>
      <a:srgbClr val="E7E6E6"/>
    </a:lt2>
    <a:accent1>
      <a:srgbClr val="F09415"/>
    </a:accent1>
    <a:accent2>
      <a:srgbClr val="C1B56B"/>
    </a:accent2>
    <a:accent3>
      <a:srgbClr val="4BAF73"/>
    </a:accent3>
    <a:accent4>
      <a:srgbClr val="5AA6C0"/>
    </a:accent4>
    <a:accent5>
      <a:srgbClr val="D17DF9"/>
    </a:accent5>
    <a:accent6>
      <a:srgbClr val="FA7E5C"/>
    </a:accent6>
    <a:hlink>
      <a:srgbClr val="FFAE3E"/>
    </a:hlink>
    <a:folHlink>
      <a:srgbClr val="FCC77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940</Words>
  <Application>Microsoft Office PowerPoint</Application>
  <PresentationFormat>Widescreen</PresentationFormat>
  <Paragraphs>196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Abadi Extra Light</vt:lpstr>
      <vt:lpstr>Arial</vt:lpstr>
      <vt:lpstr>Calibri</vt:lpstr>
      <vt:lpstr>Trebuchet MS</vt:lpstr>
      <vt:lpstr>Berlin</vt:lpstr>
      <vt:lpstr>Neural Beer</vt:lpstr>
      <vt:lpstr>First things first, let’s go take a look.</vt:lpstr>
      <vt:lpstr>Data Source</vt:lpstr>
      <vt:lpstr>Objective (Watch out bartenders)</vt:lpstr>
      <vt:lpstr>Stack</vt:lpstr>
      <vt:lpstr>Data Collection &amp; Munging</vt:lpstr>
      <vt:lpstr>Front End Setup</vt:lpstr>
      <vt:lpstr>Style Solver: Sci-Kit Learn Keras Model (v1)</vt:lpstr>
      <vt:lpstr>Style Solver: Draft Model Troubleshooting</vt:lpstr>
      <vt:lpstr>Style Solver: Draft Model Troubleshooting</vt:lpstr>
      <vt:lpstr>Model Results &amp; Function – Human Intuitive</vt:lpstr>
      <vt:lpstr>Model Results &amp; Function – KMeans Cluster</vt:lpstr>
      <vt:lpstr>Model Results &amp; Selection</vt:lpstr>
      <vt:lpstr>Back to the Product</vt:lpstr>
      <vt:lpstr>Obstacles/Challenges/Lessons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Beer</dc:title>
  <dc:creator>Arne Newman</dc:creator>
  <cp:lastModifiedBy>Shey G</cp:lastModifiedBy>
  <cp:revision>37</cp:revision>
  <dcterms:created xsi:type="dcterms:W3CDTF">2018-04-23T23:07:24Z</dcterms:created>
  <dcterms:modified xsi:type="dcterms:W3CDTF">2018-04-25T22:15:47Z</dcterms:modified>
</cp:coreProperties>
</file>