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3"/>
  </p:notesMasterIdLst>
  <p:sldIdLst>
    <p:sldId id="291" r:id="rId6"/>
    <p:sldId id="292" r:id="rId7"/>
    <p:sldId id="338" r:id="rId8"/>
    <p:sldId id="336" r:id="rId9"/>
    <p:sldId id="342" r:id="rId10"/>
    <p:sldId id="343" r:id="rId11"/>
    <p:sldId id="341" r:id="rId12"/>
    <p:sldId id="335" r:id="rId13"/>
    <p:sldId id="345" r:id="rId14"/>
    <p:sldId id="339" r:id="rId15"/>
    <p:sldId id="344" r:id="rId16"/>
    <p:sldId id="340" r:id="rId17"/>
    <p:sldId id="334" r:id="rId18"/>
    <p:sldId id="347" r:id="rId19"/>
    <p:sldId id="346" r:id="rId20"/>
    <p:sldId id="34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116"/>
    <a:srgbClr val="606060"/>
    <a:srgbClr val="5E486B"/>
    <a:srgbClr val="724034"/>
    <a:srgbClr val="FB412B"/>
    <a:srgbClr val="D2B11B"/>
    <a:srgbClr val="09446E"/>
    <a:srgbClr val="42A0B3"/>
    <a:srgbClr val="8E8E93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861" autoAdjust="0"/>
  </p:normalViewPr>
  <p:slideViewPr>
    <p:cSldViewPr snapToGrid="0" snapToObjects="1">
      <p:cViewPr varScale="1">
        <p:scale>
          <a:sx n="71" d="100"/>
          <a:sy n="71" d="100"/>
        </p:scale>
        <p:origin x="20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F5FA2-515A-4E71-85FB-EEE31BD8894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C47D1-AAA4-4021-BBD5-64F096EA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Relationships as first class citizens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Dynamic data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What</a:t>
            </a:r>
            <a:r>
              <a:rPr lang="en-US" baseline="0" dirty="0" smtClean="0"/>
              <a:t> does this all mean?  Let’s look at definitions of other DB types first…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Tabular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Rigid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Referential</a:t>
            </a:r>
            <a:r>
              <a:rPr lang="en-US" baseline="0" dirty="0" smtClean="0"/>
              <a:t>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Fluid</a:t>
            </a:r>
            <a:r>
              <a:rPr lang="en-US" baseline="0" dirty="0" smtClean="0"/>
              <a:t> data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Great for rapid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Speed: pre-computed view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Nodes with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Relationships as first class citizens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Key-value 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Highly-related</a:t>
            </a:r>
            <a:r>
              <a:rPr lang="en-US" baseline="0" dirty="0" smtClean="0"/>
              <a:t> data where joins are extremely common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in a transaction succeed or every operation is rolled back.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completion of a transaction, the database is structurally sound.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Isolated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do not contend with one another. Contentious access to data is moderated by the database so that transactions appear to run sequentially.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of applying a transaction are permanent, even in the presence of failures.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Availability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database appears to work most of the time.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Soft-state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don’t have to be write-consistent, nor do different replicas have to be mutually consistent all the time.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 consistency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exhibit consistency at some later point (e.g., lazily at read time).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Match</a:t>
            </a:r>
            <a:r>
              <a:rPr lang="en-US" baseline="0" dirty="0" smtClean="0"/>
              <a:t> and flex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“table seeks” or “scans”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Millions of pointer hops per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Tend to resemble </a:t>
            </a:r>
            <a:r>
              <a:rPr lang="en-US" dirty="0" err="1" smtClean="0"/>
              <a:t>whiteboarding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C47D1-AAA4-4021-BBD5-64F096EA12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E5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9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with Background)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870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21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Header">
    <p:bg>
      <p:bgPr>
        <a:solidFill>
          <a:srgbClr val="E5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rgbClr val="53585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rgbClr val="53585F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23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0287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02870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43800" y="0"/>
            <a:ext cx="4648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4008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543800" y="0"/>
            <a:ext cx="4648200" cy="6858000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72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75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71216"/>
            <a:ext cx="5486400" cy="4690872"/>
          </a:xfrm>
        </p:spPr>
        <p:txBody>
          <a:bodyPr>
            <a:normAutofit/>
          </a:bodyPr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471" y="1268120"/>
            <a:ext cx="5486400" cy="4690872"/>
          </a:xfrm>
        </p:spPr>
        <p:txBody>
          <a:bodyPr>
            <a:normAutofit/>
          </a:bodyPr>
          <a:lstStyle>
            <a:lvl1pPr>
              <a:defRPr sz="2400" b="0" i="0">
                <a:latin typeface="Helvetica Light"/>
                <a:cs typeface="Helvetica Light"/>
              </a:defRPr>
            </a:lvl1pPr>
            <a:lvl2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220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2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3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0661"/>
            <a:ext cx="5486400" cy="457200"/>
          </a:xfrm>
        </p:spPr>
        <p:txBody>
          <a:bodyPr anchor="b"/>
          <a:lstStyle>
            <a:lvl1pPr marL="0" indent="0">
              <a:buNone/>
              <a:defRPr sz="2400" b="1" i="0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5486400" cy="4114800"/>
          </a:xfrm>
        </p:spPr>
        <p:txBody>
          <a:bodyPr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1pPr>
            <a:lvl2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1257300"/>
            <a:ext cx="5486400" cy="457200"/>
          </a:xfrm>
        </p:spPr>
        <p:txBody>
          <a:bodyPr anchor="b"/>
          <a:lstStyle>
            <a:lvl1pPr marL="0" indent="0">
              <a:buNone/>
              <a:defRPr sz="2400" b="1" i="0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1828801"/>
            <a:ext cx="5486400" cy="4114800"/>
          </a:xfrm>
        </p:spPr>
        <p:txBody>
          <a:bodyPr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1pPr>
            <a:lvl2pPr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>
              <a:defRPr sz="14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506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696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  <p15:guide id="4" orient="horz" pos="10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11390671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4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74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4B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235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 b="0" i="0">
                <a:latin typeface="Helvetica Light"/>
                <a:cs typeface="Helvetica Light"/>
              </a:defRPr>
            </a:lvl1pPr>
            <a:lvl2pPr marL="800100" indent="-3429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Helvetica Light"/>
                <a:cs typeface="Helvetica Light"/>
              </a:defRPr>
            </a:lvl2pPr>
            <a:lvl3pPr marL="11430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b="0" i="0">
                <a:solidFill>
                  <a:schemeClr val="tx2"/>
                </a:solidFill>
                <a:latin typeface="Helvetica Light"/>
                <a:cs typeface="Helvetica Light"/>
              </a:defRPr>
            </a:lvl3pPr>
            <a:lvl4pPr marL="16002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4pPr>
            <a:lvl5pPr marL="2057400" indent="-228600">
              <a:buClr>
                <a:schemeClr val="tx2"/>
              </a:buClr>
              <a:buSzPct val="50000"/>
              <a:buFont typeface="Arial" panose="020B0604020202020204" pitchFamily="34" charset="0"/>
              <a:buChar char="•"/>
              <a:defRPr sz="1600" b="0" i="0">
                <a:solidFill>
                  <a:schemeClr val="tx2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26238"/>
            <a:ext cx="11390672" cy="914400"/>
          </a:xfrm>
        </p:spPr>
        <p:txBody>
          <a:bodyPr anchor="t" anchorCtr="0"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308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4" userDrawn="1">
          <p15:clr>
            <a:srgbClr val="FBAE40"/>
          </p15:clr>
        </p15:guide>
        <p15:guide id="2" orient="horz" pos="362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77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>
          <p15:clr>
            <a:srgbClr val="FBAE40"/>
          </p15:clr>
        </p15:guide>
        <p15:guide id="2" orient="horz" pos="14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image6.png"/>
          <p:cNvPicPr/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26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>
          <p15:clr>
            <a:srgbClr val="FBAE40"/>
          </p15:clr>
        </p15:guide>
        <p15:guide id="2" orient="horz" pos="14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43800" y="0"/>
            <a:ext cx="4648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400800" cy="4690872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543800" y="0"/>
            <a:ext cx="4648200" cy="6858000"/>
          </a:xfrm>
        </p:spPr>
        <p:txBody>
          <a:bodyPr>
            <a:normAutofit/>
          </a:bodyPr>
          <a:lstStyle>
            <a:lvl1pPr marL="228600" indent="-228600">
              <a:buClr>
                <a:schemeClr val="tx2"/>
              </a:buClr>
              <a:buFont typeface="Arial" panose="020B0604020202020204" pitchFamily="34" charset="0"/>
              <a:buChar char="•"/>
              <a:defRPr sz="2400"/>
            </a:lvl1pPr>
            <a:lvl2pPr marL="800100" indent="-342900">
              <a:buClr>
                <a:schemeClr val="tx2"/>
              </a:buClr>
              <a:buSzPct val="75000"/>
              <a:buFont typeface="Lucida Grande"/>
              <a:buChar char="‣"/>
              <a:defRPr sz="2000">
                <a:solidFill>
                  <a:schemeClr val="tx2"/>
                </a:solidFill>
              </a:defRPr>
            </a:lvl2pPr>
            <a:lvl3pPr marL="1143000" indent="-228600">
              <a:buClr>
                <a:schemeClr val="tx2"/>
              </a:buClr>
              <a:buSzPct val="75000"/>
              <a:buFont typeface="Lucida Grande"/>
              <a:buChar char="‣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/>
              </a:buClr>
              <a:buSzPct val="75000"/>
              <a:buFont typeface="Lucida Grande"/>
              <a:buChar char="‣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image6.png"/>
          <p:cNvPicPr/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051551"/>
            <a:ext cx="317501" cy="3175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Shape 2"/>
          <p:cNvSpPr/>
          <p:nvPr userDrawn="1"/>
        </p:nvSpPr>
        <p:spPr>
          <a:xfrm>
            <a:off x="457200" y="6482722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lang="en-US" sz="850" dirty="0" smtClean="0">
                <a:solidFill>
                  <a:srgbClr val="8E8E93"/>
                </a:solidFill>
              </a:rPr>
              <a:t>© 2016 Rightpoint.</a:t>
            </a:r>
            <a:r>
              <a:rPr lang="en-US" sz="850" baseline="0" dirty="0" smtClean="0">
                <a:solidFill>
                  <a:srgbClr val="8E8E93"/>
                </a:solidFill>
              </a:rPr>
              <a:t> All Rights Reserved.</a:t>
            </a:r>
            <a:endParaRPr lang="en-US" sz="85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75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5FB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2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8752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129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00C0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104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bg>
      <p:bgPr>
        <a:solidFill>
          <a:srgbClr val="016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33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solidFill>
          <a:srgbClr val="647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762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rgbClr val="725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192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C6B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05527"/>
            <a:ext cx="7924800" cy="836028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>
            <a:lvl1pPr marL="0" indent="0" algn="l" defTabSz="412740">
              <a:spcBef>
                <a:spcPts val="0"/>
              </a:spcBef>
              <a:buNone/>
              <a:defRPr lang="en-US" sz="1800" b="1" cap="all" spc="233" dirty="0">
                <a:solidFill>
                  <a:schemeClr val="bg1"/>
                </a:solidFill>
                <a:latin typeface="Helvetica"/>
                <a:ea typeface="+mj-ea"/>
                <a:cs typeface="Helvetica"/>
                <a:sym typeface="Helvetica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RP_Logo-DIN_WHITE_f.pdf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22" y="5740262"/>
            <a:ext cx="2273717" cy="7480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"/>
          <p:cNvSpPr/>
          <p:nvPr userDrawn="1"/>
        </p:nvSpPr>
        <p:spPr>
          <a:xfrm>
            <a:off x="457200" y="6400799"/>
            <a:ext cx="2997200" cy="130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1200" spc="-24">
                <a:solidFill>
                  <a:srgbClr val="8E8E9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412740">
              <a:spcBef>
                <a:spcPts val="3000"/>
              </a:spcBef>
              <a:defRPr sz="1800" spc="0">
                <a:solidFill>
                  <a:srgbClr val="000000"/>
                </a:solidFill>
              </a:defRPr>
            </a:pPr>
            <a:r>
              <a:rPr sz="850" dirty="0">
                <a:solidFill>
                  <a:schemeClr val="bg1"/>
                </a:solidFill>
              </a:rPr>
              <a:t>© </a:t>
            </a:r>
            <a:r>
              <a:rPr sz="850" dirty="0" smtClean="0">
                <a:solidFill>
                  <a:schemeClr val="bg1"/>
                </a:solidFill>
              </a:rPr>
              <a:t>201</a:t>
            </a:r>
            <a:r>
              <a:rPr lang="en-US" sz="850" dirty="0" smtClean="0">
                <a:solidFill>
                  <a:schemeClr val="bg1"/>
                </a:solidFill>
              </a:rPr>
              <a:t>6</a:t>
            </a:r>
            <a:r>
              <a:rPr sz="850" dirty="0" smtClean="0">
                <a:solidFill>
                  <a:schemeClr val="bg1"/>
                </a:solidFill>
              </a:rPr>
              <a:t> Rightpoint</a:t>
            </a:r>
            <a:r>
              <a:rPr lang="en-US" sz="850" dirty="0" smtClean="0">
                <a:solidFill>
                  <a:schemeClr val="bg1"/>
                </a:solidFill>
              </a:rPr>
              <a:t>.</a:t>
            </a:r>
            <a:r>
              <a:rPr lang="en-US" sz="850" baseline="0" dirty="0" smtClean="0">
                <a:solidFill>
                  <a:schemeClr val="bg1"/>
                </a:solidFill>
              </a:rPr>
              <a:t> All Rights Reserved.</a:t>
            </a:r>
            <a:endParaRPr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06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61872"/>
            <a:ext cx="10287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Body Level Five</a:t>
            </a:r>
            <a:endParaRPr lang="en-US" sz="240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2" r:id="rId2"/>
    <p:sldLayoutId id="2147483693" r:id="rId3"/>
    <p:sldLayoutId id="2147483694" r:id="rId4"/>
    <p:sldLayoutId id="2147483695" r:id="rId5"/>
    <p:sldLayoutId id="2147483700" r:id="rId6"/>
    <p:sldLayoutId id="2147483699" r:id="rId7"/>
    <p:sldLayoutId id="2147483698" r:id="rId8"/>
    <p:sldLayoutId id="2147483697" r:id="rId9"/>
    <p:sldLayoutId id="2147483661" r:id="rId10"/>
    <p:sldLayoutId id="2147483673" r:id="rId11"/>
    <p:sldLayoutId id="2147483674" r:id="rId12"/>
    <p:sldLayoutId id="2147483662" r:id="rId13"/>
    <p:sldLayoutId id="2147483676" r:id="rId14"/>
    <p:sldLayoutId id="2147483664" r:id="rId15"/>
    <p:sldLayoutId id="2147483665" r:id="rId16"/>
    <p:sldLayoutId id="2147483666" r:id="rId17"/>
    <p:sldLayoutId id="2147483667" r:id="rId18"/>
    <p:sldLayoutId id="2147483675" r:id="rId19"/>
    <p:sldLayoutId id="2147483677" r:id="rId20"/>
    <p:sldLayoutId id="2147483681" r:id="rId21"/>
    <p:sldLayoutId id="2147483682" r:id="rId22"/>
    <p:sldLayoutId id="2147483684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12740" rtl="0" eaLnBrk="1" latinLnBrk="0" hangingPunct="1">
        <a:lnSpc>
          <a:spcPct val="100000"/>
        </a:lnSpc>
        <a:spcBef>
          <a:spcPct val="0"/>
        </a:spcBef>
        <a:buNone/>
        <a:defRPr lang="en-US" sz="3600" b="1" i="0" kern="1200" spc="-72" dirty="0">
          <a:solidFill>
            <a:schemeClr val="tx1"/>
          </a:solidFill>
          <a:latin typeface="Helvetica"/>
          <a:ea typeface="+mj-ea"/>
          <a:cs typeface="Helvetica"/>
          <a:sym typeface="Helvetica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Lucida Grande"/>
        <a:buChar char="‣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6" userDrawn="1">
          <p15:clr>
            <a:srgbClr val="F26B43"/>
          </p15:clr>
        </p15:guide>
        <p15:guide id="2" pos="7056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720" userDrawn="1">
          <p15:clr>
            <a:srgbClr val="F26B43"/>
          </p15:clr>
        </p15:guide>
        <p15:guide id="5" orient="horz" pos="79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 and Graph Databases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Brain-Food Friday</a:t>
            </a:r>
          </a:p>
          <a:p>
            <a:r>
              <a:rPr lang="en-US" b="0" dirty="0" smtClean="0"/>
              <a:t>April 1, 2016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595209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Neo4j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/>
          <a:lstStyle/>
          <a:p>
            <a:r>
              <a:rPr lang="en-US" b="0" dirty="0" smtClean="0"/>
              <a:t>Prevailing leader in the Graph Database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370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5550" y="3267075"/>
            <a:ext cx="7086600" cy="914400"/>
          </a:xfrm>
        </p:spPr>
        <p:txBody>
          <a:bodyPr/>
          <a:lstStyle/>
          <a:p>
            <a:pPr algn="ctr"/>
            <a:r>
              <a:rPr lang="en-US" dirty="0">
                <a:hlinkClick r:id="rId3"/>
              </a:rPr>
              <a:t>http://neo4j.com/download/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4357688" y="4448175"/>
            <a:ext cx="600075" cy="3905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657725" y="4186237"/>
            <a:ext cx="42005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pPr algn="ctr"/>
            <a:r>
              <a:rPr lang="en-US" sz="1400" dirty="0" smtClean="0"/>
              <a:t>Download Community Edition (Free)</a:t>
            </a:r>
            <a:endParaRPr lang="en-US" sz="1400" dirty="0"/>
          </a:p>
        </p:txBody>
      </p:sp>
      <p:pic>
        <p:nvPicPr>
          <p:cNvPr id="1026" name="Picture 2" descr="Neo4j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7" y="2047875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01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>
            <a:normAutofit/>
          </a:bodyPr>
          <a:lstStyle/>
          <a:p>
            <a:r>
              <a:rPr lang="en-US" sz="900" b="0" dirty="0" smtClean="0"/>
              <a:t>(</a:t>
            </a:r>
            <a:r>
              <a:rPr lang="en-US" sz="900" b="0" dirty="0" err="1" smtClean="0"/>
              <a:t>p:Person</a:t>
            </a:r>
            <a:r>
              <a:rPr lang="en-US" sz="900" b="0" dirty="0"/>
              <a:t> </a:t>
            </a:r>
            <a:r>
              <a:rPr lang="en-US" sz="900" b="0" dirty="0" smtClean="0"/>
              <a:t>{ name: ‘Brandon’ })-[:Likes]-&gt;(</a:t>
            </a:r>
            <a:r>
              <a:rPr lang="en-US" sz="900" b="0" dirty="0" err="1" smtClean="0"/>
              <a:t>l:Language</a:t>
            </a:r>
            <a:r>
              <a:rPr lang="en-US" sz="900" b="0" dirty="0" smtClean="0"/>
              <a:t> { name: ‘Cypher’ })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108141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61872"/>
            <a:ext cx="6668530" cy="3947691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Syntax</a:t>
            </a:r>
            <a:endParaRPr lang="en-US" sz="28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SQL-inspired and ASCII-based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Nodes are drawn with parentheses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Relationships are drawn with square brackets, and can be </a:t>
            </a:r>
            <a:r>
              <a:rPr lang="en-US" sz="2400" dirty="0" err="1" smtClean="0">
                <a:solidFill>
                  <a:srgbClr val="8E8E93"/>
                </a:solidFill>
              </a:rPr>
              <a:t>uni</a:t>
            </a:r>
            <a:r>
              <a:rPr lang="en-US" sz="2400" dirty="0" smtClean="0">
                <a:solidFill>
                  <a:srgbClr val="8E8E93"/>
                </a:solidFill>
              </a:rPr>
              <a:t>- or non-directional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Labels (nodes) or Relationship Types (relationships) are drawn as :Label</a:t>
            </a:r>
            <a:endParaRPr lang="en-US" sz="2400" dirty="0">
              <a:solidFill>
                <a:srgbClr val="8E8E9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25731" y="1448994"/>
            <a:ext cx="4895694" cy="376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20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8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6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75000"/>
              <a:buFont typeface="Lucida Grande"/>
              <a:buChar char="‣"/>
              <a:defRPr sz="1600" b="0" i="0" kern="1200">
                <a:solidFill>
                  <a:schemeClr val="tx2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– [ ] –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– [ ] -&gt;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( ) &lt;- [ ] – ( 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CREATE 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m:Movie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 { name: ‘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Deadpool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’ })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200" dirty="0" smtClean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MATCH 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a:Actor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)-[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r:ACTED_IN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]-&gt;(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m:Movie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WHERE 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m.Movie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 = ‘</a:t>
            </a:r>
            <a:r>
              <a:rPr lang="en-US" sz="1200" dirty="0" err="1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Deadpool</a:t>
            </a: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’</a:t>
            </a:r>
            <a:endParaRPr lang="en-US" sz="1200" dirty="0">
              <a:solidFill>
                <a:srgbClr val="8E8E93"/>
              </a:solidFill>
              <a:latin typeface="OCR A Std" panose="020F0609000104060307" pitchFamily="49" charset="0"/>
              <a:cs typeface="MoolBoran" panose="020B0100010101010101" pitchFamily="34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rgbClr val="8E8E93"/>
                </a:solidFill>
                <a:latin typeface="OCR A Std" panose="020F0609000104060307" pitchFamily="49" charset="0"/>
                <a:cs typeface="MoolBoran" panose="020B0100010101010101" pitchFamily="34" charset="0"/>
              </a:rPr>
              <a:t>RETURN a, r, m</a:t>
            </a:r>
          </a:p>
        </p:txBody>
      </p:sp>
    </p:spTree>
    <p:extLst>
      <p:ext uri="{BB962C8B-B14F-4D97-AF65-F5344CB8AC3E}">
        <p14:creationId xmlns:p14="http://schemas.microsoft.com/office/powerpoint/2010/main" val="3095786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19" y="1782726"/>
            <a:ext cx="5811061" cy="324847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Cypher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329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Schema Rigidity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54" y="906137"/>
            <a:ext cx="5643222" cy="5087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52" y="1290723"/>
            <a:ext cx="5036029" cy="45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52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127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spc="-72" dirty="0">
                <a:solidFill>
                  <a:schemeClr val="tx1"/>
                </a:solidFill>
                <a:latin typeface="Helvetica"/>
                <a:ea typeface="+mj-e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Other Thoughts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261872"/>
            <a:ext cx="6668530" cy="3947691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Scale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Clustering/cache </a:t>
            </a:r>
            <a:r>
              <a:rPr lang="en-US" sz="1800" dirty="0" err="1" smtClean="0">
                <a:solidFill>
                  <a:srgbClr val="8E8E93"/>
                </a:solidFill>
              </a:rPr>
              <a:t>sharding</a:t>
            </a:r>
            <a:endParaRPr lang="en-US" sz="1800" dirty="0" smtClean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High-availability master-slave protocol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In-memory page cache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Hot backups</a:t>
            </a:r>
            <a:endParaRPr lang="en-US" sz="1800" dirty="0">
              <a:solidFill>
                <a:srgbClr val="8E8E9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E8E93"/>
                </a:solidFill>
              </a:rPr>
              <a:t>Licensing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E8E93"/>
                </a:solidFill>
              </a:rPr>
              <a:t>Per instance licensing + support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Starts at ~$</a:t>
            </a:r>
            <a:r>
              <a:rPr lang="en-US" sz="1800" dirty="0" smtClean="0">
                <a:solidFill>
                  <a:srgbClr val="8E8E93"/>
                </a:solidFill>
              </a:rPr>
              <a:t>80K/</a:t>
            </a:r>
            <a:r>
              <a:rPr lang="en-US" sz="1800" dirty="0" err="1" smtClean="0">
                <a:solidFill>
                  <a:srgbClr val="8E8E93"/>
                </a:solidFill>
              </a:rPr>
              <a:t>yr</a:t>
            </a:r>
            <a:r>
              <a:rPr lang="en-US" sz="1800" dirty="0" smtClean="0">
                <a:solidFill>
                  <a:srgbClr val="8E8E93"/>
                </a:solidFill>
              </a:rPr>
              <a:t> for 1 prod, 1 test instance</a:t>
            </a:r>
            <a:endParaRPr lang="en-US" sz="1800" dirty="0">
              <a:solidFill>
                <a:srgbClr val="8E8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61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31621"/>
            <a:ext cx="10287000" cy="9144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78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on earth is a Graph Database, and why would I use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My first Graph Database: setting up Neo4j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can’t believe it’s not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OK I get it, but how do I actually implement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983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Graph Database?</a:t>
            </a:r>
            <a:endParaRPr lang="en-US" dirty="0"/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4289867" y="2741555"/>
            <a:ext cx="7086600" cy="1655762"/>
          </a:xfrm>
        </p:spPr>
        <p:txBody>
          <a:bodyPr/>
          <a:lstStyle/>
          <a:p>
            <a:r>
              <a:rPr lang="en-US" b="0" dirty="0"/>
              <a:t>In computing, a </a:t>
            </a:r>
            <a:r>
              <a:rPr lang="en-US" dirty="0"/>
              <a:t>graph database</a:t>
            </a:r>
            <a:r>
              <a:rPr lang="en-US" b="0" dirty="0"/>
              <a:t> is a database that uses graph structures for semantic queries with nodes, edges and properties to represent and store data</a:t>
            </a:r>
            <a:r>
              <a:rPr lang="en-US" b="0" dirty="0" smtClean="0"/>
              <a:t>.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2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7086600" cy="4690872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E8E93"/>
                </a:solidFill>
              </a:rPr>
              <a:t>A </a:t>
            </a:r>
            <a:r>
              <a:rPr lang="en-US" u="sng" dirty="0" smtClean="0">
                <a:solidFill>
                  <a:srgbClr val="8E8E93"/>
                </a:solidFill>
              </a:rPr>
              <a:t>R</a:t>
            </a:r>
            <a:r>
              <a:rPr lang="en-US" dirty="0" smtClean="0">
                <a:solidFill>
                  <a:srgbClr val="8E8E93"/>
                </a:solidFill>
              </a:rPr>
              <a:t>elational </a:t>
            </a:r>
            <a:r>
              <a:rPr lang="en-US" u="sng" dirty="0" smtClean="0">
                <a:solidFill>
                  <a:srgbClr val="8E8E93"/>
                </a:solidFill>
              </a:rPr>
              <a:t>D</a:t>
            </a:r>
            <a:r>
              <a:rPr lang="en-US" dirty="0" smtClean="0">
                <a:solidFill>
                  <a:srgbClr val="8E8E93"/>
                </a:solidFill>
              </a:rPr>
              <a:t>ata</a:t>
            </a:r>
            <a:r>
              <a:rPr lang="en-US" u="sng" dirty="0" smtClean="0">
                <a:solidFill>
                  <a:srgbClr val="8E8E93"/>
                </a:solidFill>
              </a:rPr>
              <a:t>b</a:t>
            </a:r>
            <a:r>
              <a:rPr lang="en-US" dirty="0" smtClean="0">
                <a:solidFill>
                  <a:srgbClr val="8E8E93"/>
                </a:solidFill>
              </a:rPr>
              <a:t>ase </a:t>
            </a:r>
            <a:r>
              <a:rPr lang="en-US" u="sng" dirty="0" smtClean="0">
                <a:solidFill>
                  <a:srgbClr val="8E8E93"/>
                </a:solidFill>
              </a:rPr>
              <a:t>M</a:t>
            </a:r>
            <a:r>
              <a:rPr lang="en-US" dirty="0" smtClean="0">
                <a:solidFill>
                  <a:srgbClr val="8E8E93"/>
                </a:solidFill>
              </a:rPr>
              <a:t>anagement </a:t>
            </a:r>
            <a:r>
              <a:rPr lang="en-US" u="sng" dirty="0" smtClean="0">
                <a:solidFill>
                  <a:srgbClr val="8E8E93"/>
                </a:solidFill>
              </a:rPr>
              <a:t>S</a:t>
            </a:r>
            <a:r>
              <a:rPr lang="en-US" dirty="0" smtClean="0">
                <a:solidFill>
                  <a:srgbClr val="8E8E93"/>
                </a:solidFill>
              </a:rPr>
              <a:t>ystem </a:t>
            </a:r>
            <a:r>
              <a:rPr lang="en-US" dirty="0">
                <a:solidFill>
                  <a:srgbClr val="8E8E93"/>
                </a:solidFill>
              </a:rPr>
              <a:t>(RDBMS) </a:t>
            </a:r>
            <a:r>
              <a:rPr lang="en-US" dirty="0" smtClean="0">
                <a:solidFill>
                  <a:srgbClr val="8E8E93"/>
                </a:solidFill>
              </a:rPr>
              <a:t>is a tabular data store that allows cross-references to constrain and relate records between tables. Think spreadsheets on steroids. As of the time of this presentation, it is the most common database format in use.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Known problems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Well-structured data </a:t>
            </a:r>
            <a:r>
              <a:rPr lang="en-US" sz="1800" dirty="0" smtClean="0">
                <a:solidFill>
                  <a:srgbClr val="8E8E93"/>
                </a:solidFill>
              </a:rPr>
              <a:t>model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Normalization is key</a:t>
            </a:r>
            <a:endParaRPr lang="en-US" sz="18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Strong security requirements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MS SQL Server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Oracle </a:t>
            </a:r>
            <a:r>
              <a:rPr lang="en-US" sz="1800" dirty="0">
                <a:solidFill>
                  <a:srgbClr val="8E8E93"/>
                </a:solidFill>
              </a:rPr>
              <a:t>Database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8E8E93"/>
                </a:solidFill>
              </a:rPr>
              <a:t>MySQL</a:t>
            </a:r>
            <a:endParaRPr lang="en-US" sz="1800" dirty="0">
              <a:solidFill>
                <a:srgbClr val="8E8E93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77150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7150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77150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6200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96200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267700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82001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2001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82001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01051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01051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972551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067802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67802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067802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86852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86852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9658352" y="1419225"/>
            <a:ext cx="0" cy="29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753603" y="20764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53603" y="26525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53603" y="32285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772653" y="38046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72653" y="14977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31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781800" cy="4690872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marL="4572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E8E93"/>
                </a:solidFill>
              </a:rPr>
              <a:t>A </a:t>
            </a:r>
            <a:r>
              <a:rPr lang="en-US" dirty="0" smtClean="0">
                <a:solidFill>
                  <a:srgbClr val="8E8E93"/>
                </a:solidFill>
              </a:rPr>
              <a:t>NoSQL </a:t>
            </a:r>
            <a:r>
              <a:rPr lang="en-US" dirty="0">
                <a:solidFill>
                  <a:srgbClr val="8E8E93"/>
                </a:solidFill>
              </a:rPr>
              <a:t>database </a:t>
            </a:r>
            <a:r>
              <a:rPr lang="en-US" dirty="0" smtClean="0">
                <a:solidFill>
                  <a:srgbClr val="8E8E93"/>
                </a:solidFill>
              </a:rPr>
              <a:t>is a </a:t>
            </a:r>
            <a:r>
              <a:rPr lang="en-US" dirty="0">
                <a:solidFill>
                  <a:srgbClr val="8E8E93"/>
                </a:solidFill>
              </a:rPr>
              <a:t>mechanism for storage and retrieval of data which is modeled in means other than the tabular relations used in relational databases</a:t>
            </a:r>
            <a:r>
              <a:rPr lang="en-US" dirty="0" smtClean="0">
                <a:solidFill>
                  <a:srgbClr val="8E8E93"/>
                </a:solidFill>
              </a:rPr>
              <a:t>. This is more analogous to files within folders in a filing cabinet.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Speed is </a:t>
            </a:r>
            <a:r>
              <a:rPr lang="en-US" sz="1700" dirty="0" smtClean="0">
                <a:solidFill>
                  <a:srgbClr val="8E8E93"/>
                </a:solidFill>
              </a:rPr>
              <a:t>king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 smtClean="0">
                <a:solidFill>
                  <a:srgbClr val="8E8E93"/>
                </a:solidFill>
              </a:rPr>
              <a:t>Rapid prototyping</a:t>
            </a:r>
            <a:endParaRPr lang="en-US" sz="1700" dirty="0">
              <a:solidFill>
                <a:srgbClr val="8E8E9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Flexible schema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MongoDB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 err="1">
                <a:solidFill>
                  <a:srgbClr val="8E8E93"/>
                </a:solidFill>
              </a:rPr>
              <a:t>Redis</a:t>
            </a:r>
            <a:endParaRPr lang="en-US" sz="1700" dirty="0">
              <a:solidFill>
                <a:srgbClr val="8E8E93"/>
              </a:solidFill>
            </a:endParaRP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rgbClr val="8E8E93"/>
                </a:solidFill>
              </a:rPr>
              <a:t>Cassandra</a:t>
            </a:r>
          </a:p>
          <a:p>
            <a:pPr lvl="1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700" dirty="0" err="1">
                <a:solidFill>
                  <a:srgbClr val="8E8E93"/>
                </a:solidFill>
              </a:rPr>
              <a:t>CouchDB</a:t>
            </a:r>
            <a:endParaRPr lang="en-US" sz="1700" dirty="0">
              <a:solidFill>
                <a:srgbClr val="8E8E93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10563" y="2029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53350" y="14878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10563" y="14878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53350" y="2029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2861" y="138855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204961" y="1382268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42861" y="285540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204961" y="2855404"/>
            <a:ext cx="1263014" cy="121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748112" y="2947225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8326993" y="2947225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7742509" y="3496246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313169" y="3506533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315450" y="2029396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309736" y="1476122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9869301" y="2029396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9863587" y="1476122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9309736" y="3506533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9888855" y="3506533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9297075" y="2947225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9876194" y="2947225"/>
            <a:ext cx="4572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84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type: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6781800" cy="4690872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Definition</a:t>
            </a:r>
          </a:p>
          <a:p>
            <a:pPr marL="4572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E8E93"/>
                </a:solidFill>
              </a:rPr>
              <a:t>A Graph Database </a:t>
            </a:r>
            <a:r>
              <a:rPr lang="en-US" dirty="0">
                <a:solidFill>
                  <a:srgbClr val="8E8E93"/>
                </a:solidFill>
              </a:rPr>
              <a:t>is a database that </a:t>
            </a:r>
            <a:r>
              <a:rPr lang="en-US" dirty="0" smtClean="0">
                <a:solidFill>
                  <a:srgbClr val="8E8E93"/>
                </a:solidFill>
              </a:rPr>
              <a:t>stores entities (nodes) that may be connected by one or more relationships to enable querying via pattern matching.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When to use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Dynamic requirements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Data is highly-related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When relationships add valuable meaning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Data topology that is tough to predict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8E8E93"/>
                </a:solidFill>
              </a:rPr>
              <a:t>Common implementations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8E8E93"/>
                </a:solidFill>
              </a:rPr>
              <a:t>Neo4j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solidFill>
                  <a:srgbClr val="8E8E93"/>
                </a:solidFill>
              </a:rPr>
              <a:t>OrientDB</a:t>
            </a:r>
            <a:endParaRPr lang="en-US" sz="1800" dirty="0">
              <a:solidFill>
                <a:srgbClr val="8E8E93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solidFill>
                  <a:srgbClr val="8E8E93"/>
                </a:solidFill>
              </a:rPr>
              <a:t>AllegroGraph</a:t>
            </a:r>
            <a:endParaRPr lang="en-US" sz="1800" dirty="0">
              <a:solidFill>
                <a:srgbClr val="8E8E93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13295" y="3080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6225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056370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287000" y="2276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584055" y="30722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48675" y="30722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7" idx="3"/>
            <a:endCxn id="9" idx="7"/>
          </p:cNvCxnSpPr>
          <p:nvPr/>
        </p:nvCxnSpPr>
        <p:spPr>
          <a:xfrm flipH="1">
            <a:off x="7703540" y="2667013"/>
            <a:ext cx="259640" cy="48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5"/>
            <a:endCxn id="38" idx="1"/>
          </p:cNvCxnSpPr>
          <p:nvPr/>
        </p:nvCxnSpPr>
        <p:spPr>
          <a:xfrm>
            <a:off x="8286470" y="2667013"/>
            <a:ext cx="229160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3"/>
            <a:endCxn id="38" idx="7"/>
          </p:cNvCxnSpPr>
          <p:nvPr/>
        </p:nvCxnSpPr>
        <p:spPr>
          <a:xfrm flipH="1">
            <a:off x="8838920" y="2667013"/>
            <a:ext cx="284405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5"/>
            <a:endCxn id="37" idx="1"/>
          </p:cNvCxnSpPr>
          <p:nvPr/>
        </p:nvCxnSpPr>
        <p:spPr>
          <a:xfrm>
            <a:off x="9446615" y="2667013"/>
            <a:ext cx="204395" cy="4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1208" y="15306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5" idx="7"/>
            <a:endCxn id="47" idx="3"/>
          </p:cNvCxnSpPr>
          <p:nvPr/>
        </p:nvCxnSpPr>
        <p:spPr>
          <a:xfrm flipV="1">
            <a:off x="9446615" y="1920928"/>
            <a:ext cx="281548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36" idx="1"/>
          </p:cNvCxnSpPr>
          <p:nvPr/>
        </p:nvCxnSpPr>
        <p:spPr>
          <a:xfrm>
            <a:off x="10051453" y="1920928"/>
            <a:ext cx="302502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442820" y="153068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0" idx="3"/>
            <a:endCxn id="17" idx="7"/>
          </p:cNvCxnSpPr>
          <p:nvPr/>
        </p:nvCxnSpPr>
        <p:spPr>
          <a:xfrm flipH="1">
            <a:off x="8286470" y="1920928"/>
            <a:ext cx="223305" cy="42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832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continuum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1618993" y="2015907"/>
            <a:ext cx="8648703" cy="7901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4050" y="222633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Discrete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475" y="2226338"/>
            <a:ext cx="18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Connected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Neo4j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305" y="1470251"/>
            <a:ext cx="8229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568" y="1470251"/>
            <a:ext cx="1283369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167" y="1470251"/>
            <a:ext cx="1434353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4687" y="3207234"/>
            <a:ext cx="301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/>
              <a:t>Self-contained data documents </a:t>
            </a:r>
            <a:r>
              <a:rPr lang="en-US" dirty="0" smtClean="0"/>
              <a:t>that are indexed for lookups, providing extremely fast read/write capability. Databases are more BASE-</a:t>
            </a:r>
            <a:r>
              <a:rPr lang="en-US" dirty="0" err="1" smtClean="0"/>
              <a:t>ic</a:t>
            </a:r>
            <a:r>
              <a:rPr lang="en-US" dirty="0" smtClean="0"/>
              <a:t> to promote speed.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7437" y="3207234"/>
            <a:ext cx="301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Joins and relationships are not only meaningful, but are considered as actual data records. Database </a:t>
            </a:r>
            <a:r>
              <a:rPr lang="en-US" sz="1600" dirty="0" err="1" smtClean="0"/>
              <a:t>ACIDity</a:t>
            </a:r>
            <a:r>
              <a:rPr lang="en-US" sz="1600" dirty="0" smtClean="0"/>
              <a:t> crucial to maintain consistency.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30370" y="4785364"/>
            <a:ext cx="1725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pPr algn="l"/>
            <a:r>
              <a:rPr lang="en-US" b="1" i="1" u="sng" dirty="0" smtClean="0"/>
              <a:t>A</a:t>
            </a:r>
            <a:r>
              <a:rPr lang="en-US" i="1" dirty="0" smtClean="0"/>
              <a:t>tomic</a:t>
            </a:r>
          </a:p>
          <a:p>
            <a:pPr algn="l"/>
            <a:r>
              <a:rPr lang="en-US" b="1" i="1" u="sng" dirty="0" smtClean="0"/>
              <a:t>C</a:t>
            </a:r>
            <a:r>
              <a:rPr lang="en-US" i="1" dirty="0" smtClean="0"/>
              <a:t>onsistent</a:t>
            </a:r>
          </a:p>
          <a:p>
            <a:pPr algn="l"/>
            <a:r>
              <a:rPr lang="en-US" b="1" i="1" u="sng" dirty="0" smtClean="0"/>
              <a:t>I</a:t>
            </a:r>
            <a:r>
              <a:rPr lang="en-US" i="1" dirty="0" smtClean="0"/>
              <a:t>solated</a:t>
            </a:r>
          </a:p>
          <a:p>
            <a:pPr algn="l"/>
            <a:r>
              <a:rPr lang="en-US" b="1" i="1" u="sng" dirty="0" smtClean="0"/>
              <a:t>D</a:t>
            </a:r>
            <a:r>
              <a:rPr lang="en-US" i="1" dirty="0" smtClean="0"/>
              <a:t>urable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82309" y="5054916"/>
            <a:ext cx="210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pPr algn="l"/>
            <a:r>
              <a:rPr lang="en-US" b="1" i="1" dirty="0" smtClean="0"/>
              <a:t>B</a:t>
            </a:r>
            <a:r>
              <a:rPr lang="en-US" i="1" dirty="0" smtClean="0"/>
              <a:t>asic </a:t>
            </a:r>
            <a:r>
              <a:rPr lang="en-US" b="1" i="1" u="sng" dirty="0" smtClean="0"/>
              <a:t>A</a:t>
            </a:r>
            <a:r>
              <a:rPr lang="en-US" i="1" dirty="0" smtClean="0"/>
              <a:t>vailability</a:t>
            </a:r>
          </a:p>
          <a:p>
            <a:pPr algn="l"/>
            <a:r>
              <a:rPr lang="en-US" b="1" i="1" u="sng" dirty="0" smtClean="0"/>
              <a:t>S</a:t>
            </a:r>
            <a:r>
              <a:rPr lang="en-US" i="1" dirty="0" smtClean="0"/>
              <a:t>oft-state</a:t>
            </a:r>
          </a:p>
          <a:p>
            <a:pPr algn="l"/>
            <a:r>
              <a:rPr lang="en-US" b="1" i="1" u="sng" dirty="0" smtClean="0"/>
              <a:t>E</a:t>
            </a:r>
            <a:r>
              <a:rPr lang="en-US" i="1" dirty="0" smtClean="0"/>
              <a:t>ventual consistency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09103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409983" y="2525091"/>
            <a:ext cx="858200" cy="852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Use Case: Workplace Hierarchy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62" y="1433562"/>
            <a:ext cx="771633" cy="762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7" y="2557512"/>
            <a:ext cx="771633" cy="762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62" y="2557512"/>
            <a:ext cx="771633" cy="7621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87" y="3948268"/>
            <a:ext cx="771633" cy="7621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6" y="3948268"/>
            <a:ext cx="771633" cy="762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01" y="4081724"/>
            <a:ext cx="771633" cy="762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50" y="4081724"/>
            <a:ext cx="771633" cy="7621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54" y="4081724"/>
            <a:ext cx="771633" cy="762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35" y="5281768"/>
            <a:ext cx="771633" cy="76210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0"/>
            <a:endCxn id="13" idx="2"/>
          </p:cNvCxnSpPr>
          <p:nvPr/>
        </p:nvCxnSpPr>
        <p:spPr>
          <a:xfrm flipV="1">
            <a:off x="3494004" y="3319618"/>
            <a:ext cx="13479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3" idx="2"/>
          </p:cNvCxnSpPr>
          <p:nvPr/>
        </p:nvCxnSpPr>
        <p:spPr>
          <a:xfrm flipV="1">
            <a:off x="4841953" y="3319618"/>
            <a:ext cx="1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0"/>
            <a:endCxn id="16" idx="2"/>
          </p:cNvCxnSpPr>
          <p:nvPr/>
        </p:nvCxnSpPr>
        <p:spPr>
          <a:xfrm flipV="1">
            <a:off x="4841952" y="4710374"/>
            <a:ext cx="1" cy="57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1" idx="2"/>
          </p:cNvCxnSpPr>
          <p:nvPr/>
        </p:nvCxnSpPr>
        <p:spPr>
          <a:xfrm flipV="1">
            <a:off x="4841954" y="2195668"/>
            <a:ext cx="1114425" cy="36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0"/>
            <a:endCxn id="11" idx="2"/>
          </p:cNvCxnSpPr>
          <p:nvPr/>
        </p:nvCxnSpPr>
        <p:spPr>
          <a:xfrm flipH="1" flipV="1">
            <a:off x="5956379" y="2195668"/>
            <a:ext cx="1028700" cy="36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14" idx="2"/>
          </p:cNvCxnSpPr>
          <p:nvPr/>
        </p:nvCxnSpPr>
        <p:spPr>
          <a:xfrm flipV="1">
            <a:off x="6575718" y="3319618"/>
            <a:ext cx="409361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0"/>
            <a:endCxn id="14" idx="2"/>
          </p:cNvCxnSpPr>
          <p:nvPr/>
        </p:nvCxnSpPr>
        <p:spPr>
          <a:xfrm flipH="1" flipV="1">
            <a:off x="6985079" y="3319618"/>
            <a:ext cx="831188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0"/>
            <a:endCxn id="14" idx="2"/>
          </p:cNvCxnSpPr>
          <p:nvPr/>
        </p:nvCxnSpPr>
        <p:spPr>
          <a:xfrm flipH="1" flipV="1">
            <a:off x="6985079" y="3319618"/>
            <a:ext cx="2048192" cy="7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5673" y="2267759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97571" y="3605494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0086" y="3633943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97574" y="4931845"/>
            <a:ext cx="10887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:WORKS_FOR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27331" y="1339822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:Employee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51807" y="3859410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 smtClean="0"/>
              <a:t>:Employee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20648" y="3989101"/>
            <a:ext cx="82266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:Employee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450" y="5293078"/>
            <a:ext cx="790685" cy="809738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18" idx="2"/>
            <a:endCxn id="58" idx="0"/>
          </p:cNvCxnSpPr>
          <p:nvPr/>
        </p:nvCxnSpPr>
        <p:spPr>
          <a:xfrm>
            <a:off x="6575718" y="4843830"/>
            <a:ext cx="1250075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50472" y="4935841"/>
            <a:ext cx="106792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:LOCATED_IN</a:t>
            </a:r>
          </a:p>
        </p:txBody>
      </p:sp>
      <p:cxnSp>
        <p:nvCxnSpPr>
          <p:cNvPr id="64" name="Straight Arrow Connector 63"/>
          <p:cNvCxnSpPr>
            <a:stCxn id="19" idx="2"/>
            <a:endCxn id="58" idx="0"/>
          </p:cNvCxnSpPr>
          <p:nvPr/>
        </p:nvCxnSpPr>
        <p:spPr>
          <a:xfrm>
            <a:off x="7816267" y="4843830"/>
            <a:ext cx="9526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2"/>
            <a:endCxn id="58" idx="0"/>
          </p:cNvCxnSpPr>
          <p:nvPr/>
        </p:nvCxnSpPr>
        <p:spPr>
          <a:xfrm flipH="1">
            <a:off x="7825793" y="4843830"/>
            <a:ext cx="1207478" cy="44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504456" y="5975858"/>
            <a:ext cx="5725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:Office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660" y="5234136"/>
            <a:ext cx="790685" cy="809738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stCxn id="21" idx="1"/>
            <a:endCxn id="74" idx="3"/>
          </p:cNvCxnSpPr>
          <p:nvPr/>
        </p:nvCxnSpPr>
        <p:spPr>
          <a:xfrm flipH="1" flipV="1">
            <a:off x="3889345" y="5639005"/>
            <a:ext cx="566790" cy="238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2"/>
            <a:endCxn id="74" idx="0"/>
          </p:cNvCxnSpPr>
          <p:nvPr/>
        </p:nvCxnSpPr>
        <p:spPr>
          <a:xfrm flipH="1">
            <a:off x="3494003" y="4710374"/>
            <a:ext cx="1" cy="5237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93316" y="5923414"/>
            <a:ext cx="5725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/>
              <a:t>:Office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49626" y="4813695"/>
            <a:ext cx="106792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:LOCATED_IN</a:t>
            </a:r>
          </a:p>
        </p:txBody>
      </p:sp>
    </p:spTree>
    <p:extLst>
      <p:ext uri="{BB962C8B-B14F-4D97-AF65-F5344CB8AC3E}">
        <p14:creationId xmlns:p14="http://schemas.microsoft.com/office/powerpoint/2010/main" val="29853184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4475105" y="3859635"/>
            <a:ext cx="858200" cy="8525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Use Case: Six Degrees of…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92" y="2226529"/>
            <a:ext cx="771633" cy="762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81" y="2155530"/>
            <a:ext cx="771633" cy="762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59" y="3881907"/>
            <a:ext cx="771633" cy="7621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92" y="3926982"/>
            <a:ext cx="771633" cy="7621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94" y="3881907"/>
            <a:ext cx="771633" cy="762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62" y="3939058"/>
            <a:ext cx="771633" cy="76210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4321024" y="2937579"/>
            <a:ext cx="482195" cy="8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52188" y="2065699"/>
            <a:ext cx="6495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 smtClean="0"/>
              <a:t>:Person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034156" y="3000682"/>
            <a:ext cx="573735" cy="9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135496" y="3000682"/>
            <a:ext cx="695218" cy="9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49015" y="3137716"/>
            <a:ext cx="654312" cy="87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772680" y="2811231"/>
            <a:ext cx="765673" cy="96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060780" y="2988774"/>
            <a:ext cx="657854" cy="91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200777" y="4195815"/>
            <a:ext cx="113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200778" y="4449731"/>
            <a:ext cx="113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6708435" y="3008206"/>
            <a:ext cx="482195" cy="84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421567" y="3071309"/>
            <a:ext cx="573735" cy="9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868895" y="4195815"/>
            <a:ext cx="113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7868896" y="4449731"/>
            <a:ext cx="113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54130" y="3851471"/>
            <a:ext cx="6495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 dirty="0" smtClean="0"/>
              <a:t>:Person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065958" y="3255030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13955" y="4192973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500282" y="3385950"/>
            <a:ext cx="72968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smtClean="0"/>
              <a:t>:KNOWS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56298" y="1940786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855477" y="4719164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054259" y="471767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Degree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4586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ghtpoint 2015 Shell Deck and Master Slides">
  <a:themeElements>
    <a:clrScheme name="Rightpoint 2015">
      <a:dk1>
        <a:srgbClr val="52575E"/>
      </a:dk1>
      <a:lt1>
        <a:srgbClr val="FFFFFF"/>
      </a:lt1>
      <a:dk2>
        <a:srgbClr val="929296"/>
      </a:dk2>
      <a:lt2>
        <a:srgbClr val="F2F2F2"/>
      </a:lt2>
      <a:accent1>
        <a:srgbClr val="FE5A38"/>
      </a:accent1>
      <a:accent2>
        <a:srgbClr val="016091"/>
      </a:accent2>
      <a:accent3>
        <a:srgbClr val="F4B824"/>
      </a:accent3>
      <a:accent4>
        <a:srgbClr val="5FBCCC"/>
      </a:accent4>
      <a:accent5>
        <a:srgbClr val="875245"/>
      </a:accent5>
      <a:accent6>
        <a:srgbClr val="00C097"/>
      </a:accent6>
      <a:hlink>
        <a:srgbClr val="52575E"/>
      </a:hlink>
      <a:folHlink>
        <a:srgbClr val="929296"/>
      </a:folHlink>
    </a:clrScheme>
    <a:fontScheme name="Rightpoint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Rightpoint Master Deck" id="{21D3658B-E913-40E5-B8FE-96CA0CEF5DBD}" vid="{98EC6877-1975-4F50-BB83-BC3A928325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 xmlns="47924224-c5f2-456a-9f7d-6fd807247f0f">Official Rightpoint Master Deck</Tag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D50FECF7C9F44BA29F87AB1904DC1" ma:contentTypeVersion="1" ma:contentTypeDescription="Create a new document." ma:contentTypeScope="" ma:versionID="ac69e8a0e5ae408b9270e25803c3f373">
  <xsd:schema xmlns:xsd="http://www.w3.org/2001/XMLSchema" xmlns:xs="http://www.w3.org/2001/XMLSchema" xmlns:p="http://schemas.microsoft.com/office/2006/metadata/properties" xmlns:ns2="47924224-c5f2-456a-9f7d-6fd807247f0f" targetNamespace="http://schemas.microsoft.com/office/2006/metadata/properties" ma:root="true" ma:fieldsID="64351c8d1a375c0d023f37852f636230" ns2:_="">
    <xsd:import namespace="47924224-c5f2-456a-9f7d-6fd807247f0f"/>
    <xsd:element name="properties">
      <xsd:complexType>
        <xsd:sequence>
          <xsd:element name="documentManagement">
            <xsd:complexType>
              <xsd:all>
                <xsd:element ref="ns2:Ta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24224-c5f2-456a-9f7d-6fd807247f0f" elementFormDefault="qualified">
    <xsd:import namespace="http://schemas.microsoft.com/office/2006/documentManagement/types"/>
    <xsd:import namespace="http://schemas.microsoft.com/office/infopath/2007/PartnerControls"/>
    <xsd:element name="Tag" ma:index="8" nillable="true" ma:displayName="Category" ma:default="Other" ma:format="Dropdown" ma:internalName="Tag">
      <xsd:simpleType>
        <xsd:union memberTypes="dms:Text">
          <xsd:simpleType>
            <xsd:restriction base="dms:Choice">
              <xsd:enumeration value="BD Process"/>
              <xsd:enumeration value="Case Study"/>
              <xsd:enumeration value="Bio"/>
              <xsd:enumeration value="Presentation"/>
              <xsd:enumeration value="Sell Sheet"/>
              <xsd:enumeration value="List"/>
              <xsd:enumeration value="Rightpoint Master PowerPoint"/>
              <xsd:enumeration value="Other"/>
              <xsd:enumeration value="Logo"/>
              <xsd:enumeration value="Sell Sheet"/>
              <xsd:enumeration value="Creative Samples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31F402-6FCD-4E70-A9F0-17E855A32A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C21C59-C637-4A35-874C-D67C4EFB06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0378EB2-3903-40D7-BBC9-3720628F379E}">
  <ds:schemaRefs>
    <ds:schemaRef ds:uri="http://schemas.microsoft.com/office/infopath/2007/PartnerControls"/>
    <ds:schemaRef ds:uri="47924224-c5f2-456a-9f7d-6fd807247f0f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5554AF9-F26D-4CDD-B79F-32B27D55E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924224-c5f2-456a-9f7d-6fd807247f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997</TotalTime>
  <Words>753</Words>
  <Application>Microsoft Office PowerPoint</Application>
  <PresentationFormat>Widescreen</PresentationFormat>
  <Paragraphs>161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Helvetica</vt:lpstr>
      <vt:lpstr>Helvetica Light</vt:lpstr>
      <vt:lpstr>Lucida Grande</vt:lpstr>
      <vt:lpstr>MoolBoran</vt:lpstr>
      <vt:lpstr>OCR A Std</vt:lpstr>
      <vt:lpstr>Rightpoint 2015 Shell Deck and Master Slides</vt:lpstr>
      <vt:lpstr>Neo4j and Graph Databases</vt:lpstr>
      <vt:lpstr>Agenda</vt:lpstr>
      <vt:lpstr>What is a Graph Database?</vt:lpstr>
      <vt:lpstr>Database type: RDBMS</vt:lpstr>
      <vt:lpstr>Database type: NoSQL</vt:lpstr>
      <vt:lpstr>Database type: Graph</vt:lpstr>
      <vt:lpstr>The database continuum</vt:lpstr>
      <vt:lpstr>Graph Use Case: Workplace Hierarchy</vt:lpstr>
      <vt:lpstr>Graph Use Case: Six Degrees of…</vt:lpstr>
      <vt:lpstr>Installing Neo4j</vt:lpstr>
      <vt:lpstr>http://neo4j.com/download/</vt:lpstr>
      <vt:lpstr>Cypher</vt:lpstr>
      <vt:lpstr>The Basics of Cypher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Official Rightpoint Master Deck</dc:title>
  <dc:creator>Callie Jones</dc:creator>
  <cp:lastModifiedBy>Brandon R. Barnett</cp:lastModifiedBy>
  <cp:revision>49</cp:revision>
  <dcterms:created xsi:type="dcterms:W3CDTF">2015-12-23T19:41:40Z</dcterms:created>
  <dcterms:modified xsi:type="dcterms:W3CDTF">2016-03-30T20:25:05Z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0x010100B65D50FECF7C9F44BA29F87AB1904DC1</vt:lpwstr>
  </property>
</Properties>
</file>