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9" r:id="rId7"/>
    <p:sldId id="270" r:id="rId8"/>
    <p:sldId id="271" r:id="rId9"/>
    <p:sldId id="262" r:id="rId10"/>
    <p:sldId id="264" r:id="rId11"/>
    <p:sldId id="272" r:id="rId12"/>
    <p:sldId id="265" r:id="rId13"/>
    <p:sldId id="263" r:id="rId14"/>
    <p:sldId id="268"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89"/>
    <p:restoredTop sz="94660"/>
  </p:normalViewPr>
  <p:slideViewPr>
    <p:cSldViewPr snapToGrid="0" snapToObjects="1">
      <p:cViewPr varScale="1">
        <p:scale>
          <a:sx n="136" d="100"/>
          <a:sy n="136" d="100"/>
        </p:scale>
        <p:origin x="240" y="9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297AF3-05B0-8F43-BD60-6B9942F541BA}" type="doc">
      <dgm:prSet loTypeId="urn:microsoft.com/office/officeart/2005/8/layout/process1" loCatId="" qsTypeId="urn:microsoft.com/office/officeart/2005/8/quickstyle/simple1" qsCatId="simple" csTypeId="urn:microsoft.com/office/officeart/2005/8/colors/accent1_2" csCatId="accent1" phldr="1"/>
      <dgm:spPr/>
    </dgm:pt>
    <dgm:pt modelId="{1D0C4F20-BC9B-CB4A-8DCA-D0821A1B8A63}">
      <dgm:prSet phldrT="[Text]"/>
      <dgm:spPr/>
      <dgm:t>
        <a:bodyPr/>
        <a:lstStyle/>
        <a:p>
          <a:r>
            <a:rPr lang="en-US" dirty="0"/>
            <a:t>Client</a:t>
          </a:r>
        </a:p>
        <a:p>
          <a:r>
            <a:rPr lang="en-US" dirty="0"/>
            <a:t>(console)</a:t>
          </a:r>
        </a:p>
      </dgm:t>
    </dgm:pt>
    <dgm:pt modelId="{52324CE1-FBE6-B24A-954E-E7BC60965A10}" type="parTrans" cxnId="{41527F60-9C18-C94B-B95E-E0A3908F824B}">
      <dgm:prSet/>
      <dgm:spPr/>
      <dgm:t>
        <a:bodyPr/>
        <a:lstStyle/>
        <a:p>
          <a:endParaRPr lang="en-US"/>
        </a:p>
      </dgm:t>
    </dgm:pt>
    <dgm:pt modelId="{6B9CE85C-F154-8441-A5D5-BE9DAED25766}" type="sibTrans" cxnId="{41527F60-9C18-C94B-B95E-E0A3908F824B}">
      <dgm:prSet/>
      <dgm:spPr/>
      <dgm:t>
        <a:bodyPr/>
        <a:lstStyle/>
        <a:p>
          <a:endParaRPr lang="en-US"/>
        </a:p>
      </dgm:t>
    </dgm:pt>
    <dgm:pt modelId="{FC463C82-94A8-124B-82C8-6558856744C4}">
      <dgm:prSet phldrT="[Text]"/>
      <dgm:spPr/>
      <dgm:t>
        <a:bodyPr/>
        <a:lstStyle/>
        <a:p>
          <a:r>
            <a:rPr lang="en-US" dirty="0"/>
            <a:t>Server</a:t>
          </a:r>
        </a:p>
        <a:p>
          <a:r>
            <a:rPr lang="en-US" dirty="0"/>
            <a:t>(roulette)</a:t>
          </a:r>
        </a:p>
      </dgm:t>
    </dgm:pt>
    <dgm:pt modelId="{9522B0C5-6520-9149-9056-3450995EC964}" type="parTrans" cxnId="{A573A3E0-7C6C-0E4D-B9CB-673790E4BA55}">
      <dgm:prSet/>
      <dgm:spPr/>
      <dgm:t>
        <a:bodyPr/>
        <a:lstStyle/>
        <a:p>
          <a:endParaRPr lang="en-US"/>
        </a:p>
      </dgm:t>
    </dgm:pt>
    <dgm:pt modelId="{2E309C6F-26CD-FA4D-A9C6-AF23650997C5}" type="sibTrans" cxnId="{A573A3E0-7C6C-0E4D-B9CB-673790E4BA55}">
      <dgm:prSet/>
      <dgm:spPr/>
      <dgm:t>
        <a:bodyPr/>
        <a:lstStyle/>
        <a:p>
          <a:endParaRPr lang="en-US"/>
        </a:p>
      </dgm:t>
    </dgm:pt>
    <dgm:pt modelId="{185C58C5-9D39-C144-BDAD-F4CF91135D3D}">
      <dgm:prSet phldrT="[Text]"/>
      <dgm:spPr/>
      <dgm:t>
        <a:bodyPr/>
        <a:lstStyle/>
        <a:p>
          <a:r>
            <a:rPr lang="en-US" dirty="0"/>
            <a:t>Monitor</a:t>
          </a:r>
        </a:p>
        <a:p>
          <a:r>
            <a:rPr lang="en-US"/>
            <a:t>(doctor)</a:t>
          </a:r>
          <a:endParaRPr lang="en-US" dirty="0"/>
        </a:p>
      </dgm:t>
    </dgm:pt>
    <dgm:pt modelId="{10C145AB-72E8-194B-BEE0-30A15DCBBEBE}" type="parTrans" cxnId="{19CC4D8E-2EA4-A241-AC91-B149248DA662}">
      <dgm:prSet/>
      <dgm:spPr/>
      <dgm:t>
        <a:bodyPr/>
        <a:lstStyle/>
        <a:p>
          <a:endParaRPr lang="en-US"/>
        </a:p>
      </dgm:t>
    </dgm:pt>
    <dgm:pt modelId="{7B98746E-2D43-5940-A8B5-A14D40330242}" type="sibTrans" cxnId="{19CC4D8E-2EA4-A241-AC91-B149248DA662}">
      <dgm:prSet/>
      <dgm:spPr/>
      <dgm:t>
        <a:bodyPr/>
        <a:lstStyle/>
        <a:p>
          <a:endParaRPr lang="en-US"/>
        </a:p>
      </dgm:t>
    </dgm:pt>
    <dgm:pt modelId="{27A9450A-5FBE-6B4A-88D1-CE6E6D69787D}" type="pres">
      <dgm:prSet presAssocID="{F1297AF3-05B0-8F43-BD60-6B9942F541BA}" presName="Name0" presStyleCnt="0">
        <dgm:presLayoutVars>
          <dgm:dir/>
          <dgm:resizeHandles val="exact"/>
        </dgm:presLayoutVars>
      </dgm:prSet>
      <dgm:spPr/>
    </dgm:pt>
    <dgm:pt modelId="{F7C34B09-DB65-3D48-AF39-2DFB5CB5DD2C}" type="pres">
      <dgm:prSet presAssocID="{1D0C4F20-BC9B-CB4A-8DCA-D0821A1B8A63}" presName="node" presStyleLbl="node1" presStyleIdx="0" presStyleCnt="3" custFlipHor="1" custScaleX="27385" custScaleY="45212" custLinFactNeighborX="24660" custLinFactNeighborY="35528">
        <dgm:presLayoutVars>
          <dgm:bulletEnabled val="1"/>
        </dgm:presLayoutVars>
      </dgm:prSet>
      <dgm:spPr>
        <a:prstGeom prst="ellipse">
          <a:avLst/>
        </a:prstGeom>
      </dgm:spPr>
    </dgm:pt>
    <dgm:pt modelId="{D3515A91-BA0D-9C4D-BCFA-31BB37B10709}" type="pres">
      <dgm:prSet presAssocID="{6B9CE85C-F154-8441-A5D5-BE9DAED25766}" presName="sibTrans" presStyleLbl="sibTrans2D1" presStyleIdx="0" presStyleCnt="2" custAng="21496853" custScaleX="63506" custScaleY="31238" custLinFactNeighborX="-37569" custLinFactNeighborY="-6690"/>
      <dgm:spPr/>
    </dgm:pt>
    <dgm:pt modelId="{C10F723A-6117-3B46-B4D1-0A62BCF7F077}" type="pres">
      <dgm:prSet presAssocID="{6B9CE85C-F154-8441-A5D5-BE9DAED25766}" presName="connectorText" presStyleLbl="sibTrans2D1" presStyleIdx="0" presStyleCnt="2"/>
      <dgm:spPr/>
    </dgm:pt>
    <dgm:pt modelId="{BCEA2A56-0756-0C49-A6E5-3F508006C167}" type="pres">
      <dgm:prSet presAssocID="{FC463C82-94A8-124B-82C8-6558856744C4}" presName="node" presStyleLbl="node1" presStyleIdx="1" presStyleCnt="3" custAng="10800000" custFlipVert="1" custScaleX="27127" custScaleY="45212" custLinFactNeighborX="395" custLinFactNeighborY="36626">
        <dgm:presLayoutVars>
          <dgm:bulletEnabled val="1"/>
        </dgm:presLayoutVars>
      </dgm:prSet>
      <dgm:spPr>
        <a:prstGeom prst="ellipse">
          <a:avLst/>
        </a:prstGeom>
      </dgm:spPr>
    </dgm:pt>
    <dgm:pt modelId="{6816EEFB-FF74-9044-BAC7-288E696C8776}" type="pres">
      <dgm:prSet presAssocID="{2E309C6F-26CD-FA4D-A9C6-AF23650997C5}" presName="sibTrans" presStyleLbl="sibTrans2D1" presStyleIdx="1" presStyleCnt="2" custAng="10831652" custScaleY="29649"/>
      <dgm:spPr/>
    </dgm:pt>
    <dgm:pt modelId="{F9FC7A2C-8A4D-C04F-97C8-6A168842C093}" type="pres">
      <dgm:prSet presAssocID="{2E309C6F-26CD-FA4D-A9C6-AF23650997C5}" presName="connectorText" presStyleLbl="sibTrans2D1" presStyleIdx="1" presStyleCnt="2"/>
      <dgm:spPr/>
    </dgm:pt>
    <dgm:pt modelId="{429F787F-F6DC-E24B-B0FA-E1D13AF1F817}" type="pres">
      <dgm:prSet presAssocID="{185C58C5-9D39-C144-BDAD-F4CF91135D3D}" presName="node" presStyleLbl="node1" presStyleIdx="2" presStyleCnt="3" custScaleX="27385" custScaleY="45212" custLinFactX="-27483" custLinFactNeighborX="-100000" custLinFactNeighborY="-37637">
        <dgm:presLayoutVars>
          <dgm:bulletEnabled val="1"/>
        </dgm:presLayoutVars>
      </dgm:prSet>
      <dgm:spPr>
        <a:prstGeom prst="ellipse">
          <a:avLst/>
        </a:prstGeom>
      </dgm:spPr>
    </dgm:pt>
  </dgm:ptLst>
  <dgm:cxnLst>
    <dgm:cxn modelId="{D20D3237-526F-2C47-9639-8819D5464241}" type="presOf" srcId="{F1297AF3-05B0-8F43-BD60-6B9942F541BA}" destId="{27A9450A-5FBE-6B4A-88D1-CE6E6D69787D}" srcOrd="0" destOrd="0" presId="urn:microsoft.com/office/officeart/2005/8/layout/process1"/>
    <dgm:cxn modelId="{41527F60-9C18-C94B-B95E-E0A3908F824B}" srcId="{F1297AF3-05B0-8F43-BD60-6B9942F541BA}" destId="{1D0C4F20-BC9B-CB4A-8DCA-D0821A1B8A63}" srcOrd="0" destOrd="0" parTransId="{52324CE1-FBE6-B24A-954E-E7BC60965A10}" sibTransId="{6B9CE85C-F154-8441-A5D5-BE9DAED25766}"/>
    <dgm:cxn modelId="{C6D30A6D-B3A3-7E41-967D-7CCD3C33623B}" type="presOf" srcId="{1D0C4F20-BC9B-CB4A-8DCA-D0821A1B8A63}" destId="{F7C34B09-DB65-3D48-AF39-2DFB5CB5DD2C}" srcOrd="0" destOrd="0" presId="urn:microsoft.com/office/officeart/2005/8/layout/process1"/>
    <dgm:cxn modelId="{19CC4D8E-2EA4-A241-AC91-B149248DA662}" srcId="{F1297AF3-05B0-8F43-BD60-6B9942F541BA}" destId="{185C58C5-9D39-C144-BDAD-F4CF91135D3D}" srcOrd="2" destOrd="0" parTransId="{10C145AB-72E8-194B-BEE0-30A15DCBBEBE}" sibTransId="{7B98746E-2D43-5940-A8B5-A14D40330242}"/>
    <dgm:cxn modelId="{F27C1694-5CB0-6848-8D77-DC55923FB4E4}" type="presOf" srcId="{FC463C82-94A8-124B-82C8-6558856744C4}" destId="{BCEA2A56-0756-0C49-A6E5-3F508006C167}" srcOrd="0" destOrd="0" presId="urn:microsoft.com/office/officeart/2005/8/layout/process1"/>
    <dgm:cxn modelId="{B51C05B8-BE92-744F-9BB7-B5C4B151D104}" type="presOf" srcId="{2E309C6F-26CD-FA4D-A9C6-AF23650997C5}" destId="{F9FC7A2C-8A4D-C04F-97C8-6A168842C093}" srcOrd="1" destOrd="0" presId="urn:microsoft.com/office/officeart/2005/8/layout/process1"/>
    <dgm:cxn modelId="{2C3EDEBC-C9C7-1E41-BF1A-A7885AC474E6}" type="presOf" srcId="{6B9CE85C-F154-8441-A5D5-BE9DAED25766}" destId="{D3515A91-BA0D-9C4D-BCFA-31BB37B10709}" srcOrd="0" destOrd="0" presId="urn:microsoft.com/office/officeart/2005/8/layout/process1"/>
    <dgm:cxn modelId="{C9BF82CB-CA05-5545-9171-B44DA61E3BF9}" type="presOf" srcId="{6B9CE85C-F154-8441-A5D5-BE9DAED25766}" destId="{C10F723A-6117-3B46-B4D1-0A62BCF7F077}" srcOrd="1" destOrd="0" presId="urn:microsoft.com/office/officeart/2005/8/layout/process1"/>
    <dgm:cxn modelId="{098480CD-2A7F-774E-949F-4DFFF6959D5D}" type="presOf" srcId="{185C58C5-9D39-C144-BDAD-F4CF91135D3D}" destId="{429F787F-F6DC-E24B-B0FA-E1D13AF1F817}" srcOrd="0" destOrd="0" presId="urn:microsoft.com/office/officeart/2005/8/layout/process1"/>
    <dgm:cxn modelId="{A573A3E0-7C6C-0E4D-B9CB-673790E4BA55}" srcId="{F1297AF3-05B0-8F43-BD60-6B9942F541BA}" destId="{FC463C82-94A8-124B-82C8-6558856744C4}" srcOrd="1" destOrd="0" parTransId="{9522B0C5-6520-9149-9056-3450995EC964}" sibTransId="{2E309C6F-26CD-FA4D-A9C6-AF23650997C5}"/>
    <dgm:cxn modelId="{33A225E8-D95C-D94A-966D-71D952148628}" type="presOf" srcId="{2E309C6F-26CD-FA4D-A9C6-AF23650997C5}" destId="{6816EEFB-FF74-9044-BAC7-288E696C8776}" srcOrd="0" destOrd="0" presId="urn:microsoft.com/office/officeart/2005/8/layout/process1"/>
    <dgm:cxn modelId="{4637AC0B-948F-AA42-B30B-19EE9792F223}" type="presParOf" srcId="{27A9450A-5FBE-6B4A-88D1-CE6E6D69787D}" destId="{F7C34B09-DB65-3D48-AF39-2DFB5CB5DD2C}" srcOrd="0" destOrd="0" presId="urn:microsoft.com/office/officeart/2005/8/layout/process1"/>
    <dgm:cxn modelId="{555D27B9-EE84-8142-B313-C17A949E7C9E}" type="presParOf" srcId="{27A9450A-5FBE-6B4A-88D1-CE6E6D69787D}" destId="{D3515A91-BA0D-9C4D-BCFA-31BB37B10709}" srcOrd="1" destOrd="0" presId="urn:microsoft.com/office/officeart/2005/8/layout/process1"/>
    <dgm:cxn modelId="{2C98DE62-5F37-7D4C-8EF4-B7E569AE9151}" type="presParOf" srcId="{D3515A91-BA0D-9C4D-BCFA-31BB37B10709}" destId="{C10F723A-6117-3B46-B4D1-0A62BCF7F077}" srcOrd="0" destOrd="0" presId="urn:microsoft.com/office/officeart/2005/8/layout/process1"/>
    <dgm:cxn modelId="{A689C8C2-FC72-FD4E-9625-77B3BD0EB55B}" type="presParOf" srcId="{27A9450A-5FBE-6B4A-88D1-CE6E6D69787D}" destId="{BCEA2A56-0756-0C49-A6E5-3F508006C167}" srcOrd="2" destOrd="0" presId="urn:microsoft.com/office/officeart/2005/8/layout/process1"/>
    <dgm:cxn modelId="{8FF2C88B-21DC-4945-9B59-494FA60C1A44}" type="presParOf" srcId="{27A9450A-5FBE-6B4A-88D1-CE6E6D69787D}" destId="{6816EEFB-FF74-9044-BAC7-288E696C8776}" srcOrd="3" destOrd="0" presId="urn:microsoft.com/office/officeart/2005/8/layout/process1"/>
    <dgm:cxn modelId="{172ACFEC-7EAC-0E4F-979E-4D310D684171}" type="presParOf" srcId="{6816EEFB-FF74-9044-BAC7-288E696C8776}" destId="{F9FC7A2C-8A4D-C04F-97C8-6A168842C093}" srcOrd="0" destOrd="0" presId="urn:microsoft.com/office/officeart/2005/8/layout/process1"/>
    <dgm:cxn modelId="{A0C98139-477A-7749-A4EF-A27F176A125C}" type="presParOf" srcId="{27A9450A-5FBE-6B4A-88D1-CE6E6D69787D}" destId="{429F787F-F6DC-E24B-B0FA-E1D13AF1F817}"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C34B09-DB65-3D48-AF39-2DFB5CB5DD2C}">
      <dsp:nvSpPr>
        <dsp:cNvPr id="0" name=""/>
        <dsp:cNvSpPr/>
      </dsp:nvSpPr>
      <dsp:spPr>
        <a:xfrm flipH="1">
          <a:off x="1075523" y="3584224"/>
          <a:ext cx="1888444" cy="187066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Client</a:t>
          </a:r>
        </a:p>
        <a:p>
          <a:pPr marL="0" lvl="0" indent="0" algn="ctr" defTabSz="844550">
            <a:lnSpc>
              <a:spcPct val="90000"/>
            </a:lnSpc>
            <a:spcBef>
              <a:spcPct val="0"/>
            </a:spcBef>
            <a:spcAft>
              <a:spcPct val="35000"/>
            </a:spcAft>
            <a:buNone/>
          </a:pPr>
          <a:r>
            <a:rPr lang="en-US" sz="1900" kern="1200" dirty="0"/>
            <a:t>(console)</a:t>
          </a:r>
        </a:p>
      </dsp:txBody>
      <dsp:txXfrm>
        <a:off x="1352079" y="3858177"/>
        <a:ext cx="1335332" cy="1322761"/>
      </dsp:txXfrm>
    </dsp:sp>
    <dsp:sp modelId="{D3515A91-BA0D-9C4D-BCFA-31BB37B10709}">
      <dsp:nvSpPr>
        <dsp:cNvPr id="0" name=""/>
        <dsp:cNvSpPr/>
      </dsp:nvSpPr>
      <dsp:spPr>
        <a:xfrm rot="21540504">
          <a:off x="3214555" y="4161127"/>
          <a:ext cx="571615" cy="5342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3214567" y="4269359"/>
        <a:ext cx="411347" cy="320537"/>
      </dsp:txXfrm>
    </dsp:sp>
    <dsp:sp modelId="{BCEA2A56-0756-0C49-A6E5-3F508006C167}">
      <dsp:nvSpPr>
        <dsp:cNvPr id="0" name=""/>
        <dsp:cNvSpPr/>
      </dsp:nvSpPr>
      <dsp:spPr>
        <a:xfrm rot="10800000" flipV="1">
          <a:off x="4662128" y="3629654"/>
          <a:ext cx="1870653" cy="187066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Server</a:t>
          </a:r>
        </a:p>
        <a:p>
          <a:pPr marL="0" lvl="0" indent="0" algn="ctr" defTabSz="844550">
            <a:lnSpc>
              <a:spcPct val="90000"/>
            </a:lnSpc>
            <a:spcBef>
              <a:spcPct val="0"/>
            </a:spcBef>
            <a:spcAft>
              <a:spcPct val="35000"/>
            </a:spcAft>
            <a:buNone/>
          </a:pPr>
          <a:r>
            <a:rPr lang="en-US" sz="1900" kern="1200" dirty="0"/>
            <a:t>(roulette)</a:t>
          </a:r>
        </a:p>
      </dsp:txBody>
      <dsp:txXfrm rot="-10800000">
        <a:off x="4936079" y="3903607"/>
        <a:ext cx="1322751" cy="1322761"/>
      </dsp:txXfrm>
    </dsp:sp>
    <dsp:sp modelId="{6816EEFB-FF74-9044-BAC7-288E696C8776}">
      <dsp:nvSpPr>
        <dsp:cNvPr id="0" name=""/>
        <dsp:cNvSpPr/>
      </dsp:nvSpPr>
      <dsp:spPr>
        <a:xfrm rot="5401949">
          <a:off x="5265483" y="2757098"/>
          <a:ext cx="637082" cy="5070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5341584" y="2782450"/>
        <a:ext cx="484966" cy="304232"/>
      </dsp:txXfrm>
    </dsp:sp>
    <dsp:sp modelId="{429F787F-F6DC-E24B-B0FA-E1D13AF1F817}">
      <dsp:nvSpPr>
        <dsp:cNvPr id="0" name=""/>
        <dsp:cNvSpPr/>
      </dsp:nvSpPr>
      <dsp:spPr>
        <a:xfrm>
          <a:off x="4626683" y="556988"/>
          <a:ext cx="1888444" cy="187066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Monitor</a:t>
          </a:r>
        </a:p>
        <a:p>
          <a:pPr marL="0" lvl="0" indent="0" algn="ctr" defTabSz="844550">
            <a:lnSpc>
              <a:spcPct val="90000"/>
            </a:lnSpc>
            <a:spcBef>
              <a:spcPct val="0"/>
            </a:spcBef>
            <a:spcAft>
              <a:spcPct val="35000"/>
            </a:spcAft>
            <a:buNone/>
          </a:pPr>
          <a:r>
            <a:rPr lang="en-US" sz="1900" kern="1200"/>
            <a:t>(doctor)</a:t>
          </a:r>
          <a:endParaRPr lang="en-US" sz="1900" kern="1200" dirty="0"/>
        </a:p>
      </dsp:txBody>
      <dsp:txXfrm>
        <a:off x="4903239" y="830941"/>
        <a:ext cx="1335332" cy="132276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8/28/18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8/28/18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8/28/18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8/28/18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8/28/18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8/28/18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8/28/18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8/28/18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8/28/18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hyperlink" Target="https://www.erlang.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FA9C3-2AC0-4C46-9B36-2877DD5A6B8B}"/>
              </a:ext>
            </a:extLst>
          </p:cNvPr>
          <p:cNvSpPr>
            <a:spLocks noGrp="1"/>
          </p:cNvSpPr>
          <p:nvPr>
            <p:ph type="ctrTitle"/>
          </p:nvPr>
        </p:nvSpPr>
        <p:spPr/>
        <p:txBody>
          <a:bodyPr>
            <a:normAutofit/>
          </a:bodyPr>
          <a:lstStyle/>
          <a:p>
            <a:r>
              <a:rPr lang="en-US" sz="4400" b="1" dirty="0"/>
              <a:t>Introduction to Erlang</a:t>
            </a:r>
            <a:br>
              <a:rPr lang="en-US" sz="4400" b="1" dirty="0"/>
            </a:br>
            <a:r>
              <a:rPr lang="en-US" sz="4400" b="1" dirty="0"/>
              <a:t>and Processes (Actors)</a:t>
            </a:r>
            <a:endParaRPr lang="en-US" sz="4400" dirty="0"/>
          </a:p>
        </p:txBody>
      </p:sp>
      <p:sp>
        <p:nvSpPr>
          <p:cNvPr id="3" name="Subtitle 2">
            <a:extLst>
              <a:ext uri="{FF2B5EF4-FFF2-40B4-BE49-F238E27FC236}">
                <a16:creationId xmlns:a16="http://schemas.microsoft.com/office/drawing/2014/main" id="{F308CE6A-4699-FD44-9771-D65650D1AE5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11450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F04DF-1AA8-6A41-9F09-E13411169C71}"/>
              </a:ext>
            </a:extLst>
          </p:cNvPr>
          <p:cNvSpPr>
            <a:spLocks noGrp="1"/>
          </p:cNvSpPr>
          <p:nvPr>
            <p:ph type="title"/>
          </p:nvPr>
        </p:nvSpPr>
        <p:spPr/>
        <p:txBody>
          <a:bodyPr/>
          <a:lstStyle/>
          <a:p>
            <a:r>
              <a:rPr lang="en-US" dirty="0"/>
              <a:t>Roulette</a:t>
            </a:r>
          </a:p>
        </p:txBody>
      </p:sp>
      <p:graphicFrame>
        <p:nvGraphicFramePr>
          <p:cNvPr id="4" name="Content Placeholder 3">
            <a:extLst>
              <a:ext uri="{FF2B5EF4-FFF2-40B4-BE49-F238E27FC236}">
                <a16:creationId xmlns:a16="http://schemas.microsoft.com/office/drawing/2014/main" id="{075E9955-11FB-0F48-B330-A02090241AE1}"/>
              </a:ext>
            </a:extLst>
          </p:cNvPr>
          <p:cNvGraphicFramePr>
            <a:graphicFrameLocks noGrp="1"/>
          </p:cNvGraphicFramePr>
          <p:nvPr>
            <p:ph idx="1"/>
            <p:extLst>
              <p:ext uri="{D42A27DB-BD31-4B8C-83A1-F6EECF244321}">
                <p14:modId xmlns:p14="http://schemas.microsoft.com/office/powerpoint/2010/main" val="1472695561"/>
              </p:ext>
            </p:extLst>
          </p:nvPr>
        </p:nvGraphicFramePr>
        <p:xfrm>
          <a:off x="685800" y="207390"/>
          <a:ext cx="11173120" cy="6099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5146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8C4F8-E8C6-B849-957A-EC5497E74859}"/>
              </a:ext>
            </a:extLst>
          </p:cNvPr>
          <p:cNvSpPr>
            <a:spLocks noGrp="1"/>
          </p:cNvSpPr>
          <p:nvPr>
            <p:ph type="title"/>
          </p:nvPr>
        </p:nvSpPr>
        <p:spPr/>
        <p:txBody>
          <a:bodyPr/>
          <a:lstStyle/>
          <a:p>
            <a:r>
              <a:rPr lang="en-US" dirty="0"/>
              <a:t>Roulette Game</a:t>
            </a:r>
          </a:p>
        </p:txBody>
      </p:sp>
      <p:sp>
        <p:nvSpPr>
          <p:cNvPr id="3" name="Content Placeholder 2">
            <a:extLst>
              <a:ext uri="{FF2B5EF4-FFF2-40B4-BE49-F238E27FC236}">
                <a16:creationId xmlns:a16="http://schemas.microsoft.com/office/drawing/2014/main" id="{F1F9925C-DC4B-7445-9F7E-A6EEC7B5E855}"/>
              </a:ext>
            </a:extLst>
          </p:cNvPr>
          <p:cNvSpPr>
            <a:spLocks noGrp="1"/>
          </p:cNvSpPr>
          <p:nvPr>
            <p:ph idx="1"/>
          </p:nvPr>
        </p:nvSpPr>
        <p:spPr>
          <a:xfrm>
            <a:off x="223886" y="2194560"/>
            <a:ext cx="5780988" cy="4024125"/>
          </a:xfrm>
          <a:solidFill>
            <a:schemeClr val="tx1"/>
          </a:solidFill>
        </p:spPr>
        <p:txBody>
          <a:bodyPr>
            <a:normAutofit fontScale="32500" lnSpcReduction="20000"/>
          </a:bodyPr>
          <a:lstStyle/>
          <a:p>
            <a:pPr marL="0" indent="0">
              <a:buNone/>
            </a:pPr>
            <a:r>
              <a:rPr lang="en-US" sz="2400" dirty="0">
                <a:solidFill>
                  <a:srgbClr val="1B1F22"/>
                </a:solidFill>
                <a:latin typeface="Consolas" panose="020B0609020204030204" pitchFamily="49" charset="0"/>
              </a:rPr>
              <a:t>-</a:t>
            </a:r>
            <a:r>
              <a:rPr lang="en-US" sz="2400" dirty="0">
                <a:solidFill>
                  <a:srgbClr val="CB2339"/>
                </a:solidFill>
                <a:latin typeface="Consolas" panose="020B0609020204030204" pitchFamily="49" charset="0"/>
              </a:rPr>
              <a:t>module</a:t>
            </a:r>
            <a:r>
              <a:rPr lang="en-US" sz="2400" dirty="0">
                <a:solidFill>
                  <a:srgbClr val="1B1F22"/>
                </a:solidFill>
                <a:latin typeface="Consolas" panose="020B0609020204030204" pitchFamily="49" charset="0"/>
              </a:rPr>
              <a:t>(</a:t>
            </a:r>
            <a:r>
              <a:rPr lang="en-US" sz="2400" dirty="0">
                <a:solidFill>
                  <a:srgbClr val="5B28B4"/>
                </a:solidFill>
                <a:latin typeface="Consolas" panose="020B0609020204030204" pitchFamily="49" charset="0"/>
              </a:rPr>
              <a:t>doctor</a:t>
            </a:r>
            <a:r>
              <a:rPr lang="en-US" sz="2400" dirty="0">
                <a:solidFill>
                  <a:srgbClr val="1B1F22"/>
                </a:solidFill>
                <a:latin typeface="Consolas" panose="020B0609020204030204" pitchFamily="49" charset="0"/>
              </a:rPr>
              <a:t>).		</a:t>
            </a:r>
          </a:p>
          <a:p>
            <a:pPr marL="0" indent="0">
              <a:buNone/>
            </a:pPr>
            <a:r>
              <a:rPr lang="en-US" sz="2400" dirty="0">
                <a:solidFill>
                  <a:srgbClr val="15171A"/>
                </a:solidFill>
                <a:latin typeface="Consolas" panose="020B0609020204030204" pitchFamily="49" charset="0"/>
              </a:rPr>
              <a:t>	</a:t>
            </a:r>
            <a:r>
              <a:rPr lang="en-US" sz="2400" dirty="0">
                <a:solidFill>
                  <a:srgbClr val="1B1F22"/>
                </a:solidFill>
                <a:latin typeface="Consolas" panose="020B0609020204030204" pitchFamily="49" charset="0"/>
              </a:rPr>
              <a:t>-</a:t>
            </a:r>
            <a:r>
              <a:rPr lang="en-US" sz="2400" dirty="0">
                <a:solidFill>
                  <a:srgbClr val="CB2339"/>
                </a:solidFill>
                <a:latin typeface="Consolas" panose="020B0609020204030204" pitchFamily="49" charset="0"/>
              </a:rPr>
              <a:t>export</a:t>
            </a:r>
            <a:r>
              <a:rPr lang="en-US" sz="2400" dirty="0">
                <a:solidFill>
                  <a:srgbClr val="1B1F22"/>
                </a:solidFill>
                <a:latin typeface="Consolas" panose="020B0609020204030204" pitchFamily="49" charset="0"/>
              </a:rPr>
              <a:t>([</a:t>
            </a:r>
            <a:r>
              <a:rPr lang="en-US" sz="2400" dirty="0">
                <a:solidFill>
                  <a:srgbClr val="5B28B4"/>
                </a:solidFill>
                <a:latin typeface="Consolas" panose="020B0609020204030204" pitchFamily="49" charset="0"/>
              </a:rPr>
              <a:t>loop</a:t>
            </a:r>
            <a:r>
              <a:rPr lang="en-US" sz="2400" dirty="0">
                <a:solidFill>
                  <a:srgbClr val="1B1F22"/>
                </a:solidFill>
                <a:latin typeface="Consolas" panose="020B0609020204030204" pitchFamily="49" charset="0"/>
              </a:rPr>
              <a:t>/</a:t>
            </a:r>
            <a:r>
              <a:rPr lang="en-US" sz="2400" dirty="0">
                <a:solidFill>
                  <a:srgbClr val="0744B8"/>
                </a:solidFill>
                <a:latin typeface="Consolas" panose="020B0609020204030204" pitchFamily="49" charset="0"/>
              </a:rPr>
              <a:t>0</a:t>
            </a:r>
            <a:r>
              <a:rPr lang="en-US" sz="2400" dirty="0">
                <a:solidFill>
                  <a:srgbClr val="1B1F22"/>
                </a:solidFill>
                <a:latin typeface="Consolas" panose="020B0609020204030204" pitchFamily="49" charset="0"/>
              </a:rPr>
              <a:t>]).	</a:t>
            </a:r>
          </a:p>
          <a:p>
            <a:pPr marL="0" indent="0">
              <a:buNone/>
            </a:pPr>
            <a:r>
              <a:rPr lang="en-US" sz="2400" dirty="0">
                <a:solidFill>
                  <a:srgbClr val="1B1F22"/>
                </a:solidFill>
                <a:latin typeface="Consolas" panose="020B0609020204030204" pitchFamily="49" charset="0"/>
              </a:rPr>
              <a:t>		</a:t>
            </a:r>
          </a:p>
          <a:p>
            <a:pPr marL="0" indent="0">
              <a:buNone/>
            </a:pPr>
            <a:r>
              <a:rPr lang="en-US" sz="2400" dirty="0">
                <a:solidFill>
                  <a:srgbClr val="15171A"/>
                </a:solidFill>
                <a:latin typeface="Consolas" panose="020B0609020204030204" pitchFamily="49" charset="0"/>
              </a:rPr>
              <a:t>	</a:t>
            </a:r>
            <a:r>
              <a:rPr lang="en-US" sz="2400" dirty="0">
                <a:solidFill>
                  <a:srgbClr val="5B28B4"/>
                </a:solidFill>
                <a:latin typeface="Consolas" panose="020B0609020204030204" pitchFamily="49" charset="0"/>
              </a:rPr>
              <a:t>loop</a:t>
            </a:r>
            <a:r>
              <a:rPr lang="en-US" sz="2400" dirty="0">
                <a:solidFill>
                  <a:srgbClr val="1B1F22"/>
                </a:solidFill>
                <a:latin typeface="Consolas" panose="020B0609020204030204" pitchFamily="49" charset="0"/>
              </a:rPr>
              <a:t>() </a:t>
            </a:r>
            <a:r>
              <a:rPr lang="en-US" sz="2400" dirty="0">
                <a:solidFill>
                  <a:srgbClr val="CB2339"/>
                </a:solidFill>
                <a:latin typeface="Consolas" panose="020B0609020204030204" pitchFamily="49" charset="0"/>
              </a:rPr>
              <a:t>-&gt;</a:t>
            </a:r>
            <a:r>
              <a:rPr lang="en-US" sz="2400" dirty="0">
                <a:solidFill>
                  <a:srgbClr val="1B1F22"/>
                </a:solidFill>
                <a:latin typeface="Consolas" panose="020B0609020204030204" pitchFamily="49" charset="0"/>
              </a:rPr>
              <a:t>	</a:t>
            </a:r>
          </a:p>
          <a:p>
            <a:pPr marL="0" indent="0">
              <a:buNone/>
            </a:pPr>
            <a:r>
              <a:rPr lang="en-US" sz="2400" dirty="0">
                <a:solidFill>
                  <a:srgbClr val="15171A"/>
                </a:solidFill>
                <a:latin typeface="Consolas" panose="020B0609020204030204" pitchFamily="49" charset="0"/>
              </a:rPr>
              <a:t>	</a:t>
            </a:r>
            <a:r>
              <a:rPr lang="en-US" sz="2400" dirty="0">
                <a:solidFill>
                  <a:srgbClr val="1B1F22"/>
                </a:solidFill>
                <a:latin typeface="Consolas" panose="020B0609020204030204" pitchFamily="49" charset="0"/>
              </a:rPr>
              <a:t>    </a:t>
            </a:r>
            <a:r>
              <a:rPr lang="en-US" sz="2400" dirty="0" err="1">
                <a:solidFill>
                  <a:srgbClr val="5B28B4"/>
                </a:solidFill>
                <a:latin typeface="Consolas" panose="020B0609020204030204" pitchFamily="49" charset="0"/>
              </a:rPr>
              <a:t>process_flag</a:t>
            </a:r>
            <a:r>
              <a:rPr lang="en-US" sz="2400" dirty="0">
                <a:solidFill>
                  <a:srgbClr val="1B1F22"/>
                </a:solidFill>
                <a:latin typeface="Consolas" panose="020B0609020204030204" pitchFamily="49" charset="0"/>
              </a:rPr>
              <a:t>(</a:t>
            </a:r>
            <a:r>
              <a:rPr lang="en-US" sz="2400" dirty="0" err="1">
                <a:solidFill>
                  <a:srgbClr val="0744B8"/>
                </a:solidFill>
                <a:latin typeface="Consolas" panose="020B0609020204030204" pitchFamily="49" charset="0"/>
              </a:rPr>
              <a:t>trap_exit</a:t>
            </a:r>
            <a:r>
              <a:rPr lang="en-US" sz="2400" dirty="0">
                <a:solidFill>
                  <a:srgbClr val="1B1F22"/>
                </a:solidFill>
                <a:latin typeface="Consolas" panose="020B0609020204030204" pitchFamily="49" charset="0"/>
              </a:rPr>
              <a:t>, </a:t>
            </a:r>
            <a:r>
              <a:rPr lang="en-US" sz="2400" dirty="0">
                <a:solidFill>
                  <a:srgbClr val="0744B8"/>
                </a:solidFill>
                <a:latin typeface="Consolas" panose="020B0609020204030204" pitchFamily="49" charset="0"/>
              </a:rPr>
              <a:t>true</a:t>
            </a:r>
            <a:r>
              <a:rPr lang="en-US" sz="2400" dirty="0">
                <a:solidFill>
                  <a:srgbClr val="1B1F22"/>
                </a:solidFill>
                <a:latin typeface="Consolas" panose="020B0609020204030204" pitchFamily="49" charset="0"/>
              </a:rPr>
              <a:t>),	</a:t>
            </a:r>
          </a:p>
          <a:p>
            <a:pPr marL="0" indent="0">
              <a:buNone/>
            </a:pPr>
            <a:r>
              <a:rPr lang="en-US" sz="2400" dirty="0">
                <a:solidFill>
                  <a:srgbClr val="15171A"/>
                </a:solidFill>
                <a:latin typeface="Consolas" panose="020B0609020204030204" pitchFamily="49" charset="0"/>
              </a:rPr>
              <a:t>	</a:t>
            </a:r>
            <a:r>
              <a:rPr lang="en-US" sz="2400" dirty="0">
                <a:solidFill>
                  <a:srgbClr val="1B1F22"/>
                </a:solidFill>
                <a:latin typeface="Consolas" panose="020B0609020204030204" pitchFamily="49" charset="0"/>
              </a:rPr>
              <a:t>    </a:t>
            </a:r>
            <a:r>
              <a:rPr lang="en-US" sz="2400" dirty="0">
                <a:solidFill>
                  <a:srgbClr val="CB2339"/>
                </a:solidFill>
                <a:latin typeface="Consolas" panose="020B0609020204030204" pitchFamily="49" charset="0"/>
              </a:rPr>
              <a:t>receive</a:t>
            </a:r>
            <a:r>
              <a:rPr lang="en-US" sz="2400" dirty="0">
                <a:solidFill>
                  <a:srgbClr val="1B1F22"/>
                </a:solidFill>
                <a:latin typeface="Consolas" panose="020B0609020204030204" pitchFamily="49" charset="0"/>
              </a:rPr>
              <a:t>	</a:t>
            </a:r>
          </a:p>
          <a:p>
            <a:pPr marL="0" indent="0">
              <a:buNone/>
            </a:pPr>
            <a:r>
              <a:rPr lang="en-US" sz="2400" dirty="0">
                <a:solidFill>
                  <a:srgbClr val="15171A"/>
                </a:solidFill>
                <a:latin typeface="Consolas" panose="020B0609020204030204" pitchFamily="49" charset="0"/>
              </a:rPr>
              <a:t>	</a:t>
            </a:r>
            <a:r>
              <a:rPr lang="en-US" sz="2400" dirty="0">
                <a:solidFill>
                  <a:srgbClr val="1B1F22"/>
                </a:solidFill>
                <a:latin typeface="Consolas" panose="020B0609020204030204" pitchFamily="49" charset="0"/>
              </a:rPr>
              <a:t>        </a:t>
            </a:r>
            <a:r>
              <a:rPr lang="en-US" sz="2400" dirty="0">
                <a:solidFill>
                  <a:srgbClr val="0744B8"/>
                </a:solidFill>
                <a:latin typeface="Consolas" panose="020B0609020204030204" pitchFamily="49" charset="0"/>
              </a:rPr>
              <a:t>new</a:t>
            </a:r>
            <a:r>
              <a:rPr lang="en-US" sz="2400" dirty="0">
                <a:solidFill>
                  <a:srgbClr val="1B1F22"/>
                </a:solidFill>
                <a:latin typeface="Consolas" panose="020B0609020204030204" pitchFamily="49" charset="0"/>
              </a:rPr>
              <a:t> -&gt;	</a:t>
            </a:r>
          </a:p>
          <a:p>
            <a:pPr marL="0" indent="0">
              <a:buNone/>
            </a:pPr>
            <a:r>
              <a:rPr lang="en-US" sz="2400" dirty="0">
                <a:solidFill>
                  <a:srgbClr val="15171A"/>
                </a:solidFill>
                <a:latin typeface="Consolas" panose="020B0609020204030204" pitchFamily="49" charset="0"/>
              </a:rPr>
              <a:t>	</a:t>
            </a:r>
            <a:r>
              <a:rPr lang="en-US" sz="2400" dirty="0">
                <a:solidFill>
                  <a:srgbClr val="1B1F22"/>
                </a:solidFill>
                <a:latin typeface="Consolas" panose="020B0609020204030204" pitchFamily="49" charset="0"/>
              </a:rPr>
              <a:t>            </a:t>
            </a:r>
            <a:r>
              <a:rPr lang="en-US" sz="2400" dirty="0" err="1">
                <a:solidFill>
                  <a:srgbClr val="5B28B4"/>
                </a:solidFill>
                <a:latin typeface="Consolas" panose="020B0609020204030204" pitchFamily="49" charset="0"/>
              </a:rPr>
              <a:t>io</a:t>
            </a:r>
            <a:r>
              <a:rPr lang="en-US" sz="2400" dirty="0" err="1">
                <a:solidFill>
                  <a:srgbClr val="1B1F22"/>
                </a:solidFill>
                <a:latin typeface="Consolas" panose="020B0609020204030204" pitchFamily="49" charset="0"/>
              </a:rPr>
              <a:t>:</a:t>
            </a:r>
            <a:r>
              <a:rPr lang="en-US" sz="2400" dirty="0" err="1">
                <a:solidFill>
                  <a:srgbClr val="5B28B4"/>
                </a:solidFill>
                <a:latin typeface="Consolas" panose="020B0609020204030204" pitchFamily="49" charset="0"/>
              </a:rPr>
              <a:t>format</a:t>
            </a:r>
            <a:r>
              <a:rPr lang="en-US" sz="2400" dirty="0">
                <a:solidFill>
                  <a:srgbClr val="1B1F22"/>
                </a:solidFill>
                <a:latin typeface="Consolas" panose="020B0609020204030204" pitchFamily="49" charset="0"/>
              </a:rPr>
              <a:t>(</a:t>
            </a:r>
            <a:r>
              <a:rPr lang="en-US" sz="2400" dirty="0">
                <a:solidFill>
                  <a:srgbClr val="06214F"/>
                </a:solidFill>
                <a:latin typeface="Consolas" panose="020B0609020204030204" pitchFamily="49" charset="0"/>
              </a:rPr>
              <a:t>"Creating and monitoring </a:t>
            </a:r>
            <a:r>
              <a:rPr lang="en-US" sz="2400" dirty="0" err="1">
                <a:solidFill>
                  <a:srgbClr val="06214F"/>
                </a:solidFill>
                <a:latin typeface="Consolas" panose="020B0609020204030204" pitchFamily="49" charset="0"/>
              </a:rPr>
              <a:t>process.</a:t>
            </a:r>
            <a:r>
              <a:rPr lang="en-US" sz="2400" dirty="0" err="1">
                <a:solidFill>
                  <a:srgbClr val="0744B8"/>
                </a:solidFill>
                <a:latin typeface="Consolas" panose="020B0609020204030204" pitchFamily="49" charset="0"/>
              </a:rPr>
              <a:t>~n</a:t>
            </a:r>
            <a:r>
              <a:rPr lang="en-US" sz="2400" dirty="0">
                <a:solidFill>
                  <a:srgbClr val="06214F"/>
                </a:solidFill>
                <a:latin typeface="Consolas" panose="020B0609020204030204" pitchFamily="49" charset="0"/>
              </a:rPr>
              <a:t>"</a:t>
            </a:r>
            <a:r>
              <a:rPr lang="en-US" sz="2400" dirty="0">
                <a:solidFill>
                  <a:srgbClr val="1B1F22"/>
                </a:solidFill>
                <a:latin typeface="Consolas" panose="020B0609020204030204" pitchFamily="49" charset="0"/>
              </a:rPr>
              <a:t>),	</a:t>
            </a:r>
          </a:p>
          <a:p>
            <a:pPr marL="0" indent="0">
              <a:buNone/>
            </a:pPr>
            <a:r>
              <a:rPr lang="en-US" sz="2400" dirty="0">
                <a:solidFill>
                  <a:srgbClr val="15171A"/>
                </a:solidFill>
                <a:latin typeface="Consolas" panose="020B0609020204030204" pitchFamily="49" charset="0"/>
              </a:rPr>
              <a:t>	</a:t>
            </a:r>
            <a:r>
              <a:rPr lang="en-US" sz="2400" dirty="0">
                <a:solidFill>
                  <a:srgbClr val="1B1F22"/>
                </a:solidFill>
                <a:latin typeface="Consolas" panose="020B0609020204030204" pitchFamily="49" charset="0"/>
              </a:rPr>
              <a:t>            </a:t>
            </a:r>
            <a:r>
              <a:rPr lang="en-US" sz="2400" dirty="0">
                <a:solidFill>
                  <a:srgbClr val="57606A"/>
                </a:solidFill>
                <a:latin typeface="Consolas" panose="020B0609020204030204" pitchFamily="49" charset="0"/>
              </a:rPr>
              <a:t>% spawning a the roulette process</a:t>
            </a:r>
            <a:r>
              <a:rPr lang="en-US" sz="2400" dirty="0">
                <a:solidFill>
                  <a:srgbClr val="1B1F22"/>
                </a:solidFill>
                <a:latin typeface="Consolas" panose="020B0609020204030204" pitchFamily="49" charset="0"/>
              </a:rPr>
              <a:t>	</a:t>
            </a:r>
          </a:p>
          <a:p>
            <a:pPr marL="0" indent="0">
              <a:buNone/>
            </a:pPr>
            <a:r>
              <a:rPr lang="en-US" sz="2400" dirty="0">
                <a:solidFill>
                  <a:srgbClr val="15171A"/>
                </a:solidFill>
                <a:latin typeface="Consolas" panose="020B0609020204030204" pitchFamily="49" charset="0"/>
              </a:rPr>
              <a:t>	</a:t>
            </a:r>
            <a:r>
              <a:rPr lang="en-US" sz="2400" dirty="0">
                <a:solidFill>
                  <a:srgbClr val="1B1F22"/>
                </a:solidFill>
                <a:latin typeface="Consolas" panose="020B0609020204030204" pitchFamily="49" charset="0"/>
              </a:rPr>
              <a:t>            </a:t>
            </a:r>
            <a:r>
              <a:rPr lang="en-US" sz="2400" dirty="0">
                <a:solidFill>
                  <a:srgbClr val="5B28B4"/>
                </a:solidFill>
                <a:latin typeface="Consolas" panose="020B0609020204030204" pitchFamily="49" charset="0"/>
              </a:rPr>
              <a:t>register</a:t>
            </a:r>
            <a:r>
              <a:rPr lang="en-US" sz="2400" dirty="0">
                <a:solidFill>
                  <a:srgbClr val="1B1F22"/>
                </a:solidFill>
                <a:latin typeface="Consolas" panose="020B0609020204030204" pitchFamily="49" charset="0"/>
              </a:rPr>
              <a:t>(</a:t>
            </a:r>
            <a:r>
              <a:rPr lang="en-US" sz="2400" dirty="0">
                <a:solidFill>
                  <a:srgbClr val="0744B8"/>
                </a:solidFill>
                <a:latin typeface="Consolas" panose="020B0609020204030204" pitchFamily="49" charset="0"/>
              </a:rPr>
              <a:t>revolver</a:t>
            </a:r>
            <a:r>
              <a:rPr lang="en-US" sz="2400" dirty="0">
                <a:solidFill>
                  <a:srgbClr val="1B1F22"/>
                </a:solidFill>
                <a:latin typeface="Consolas" panose="020B0609020204030204" pitchFamily="49" charset="0"/>
              </a:rPr>
              <a:t>, </a:t>
            </a:r>
            <a:r>
              <a:rPr lang="en-US" sz="2400" dirty="0" err="1">
                <a:solidFill>
                  <a:srgbClr val="5B28B4"/>
                </a:solidFill>
                <a:latin typeface="Consolas" panose="020B0609020204030204" pitchFamily="49" charset="0"/>
              </a:rPr>
              <a:t>spawn_link</a:t>
            </a:r>
            <a:r>
              <a:rPr lang="en-US" sz="2400" dirty="0">
                <a:solidFill>
                  <a:srgbClr val="1B1F22"/>
                </a:solidFill>
                <a:latin typeface="Consolas" panose="020B0609020204030204" pitchFamily="49" charset="0"/>
              </a:rPr>
              <a:t>(</a:t>
            </a:r>
            <a:r>
              <a:rPr lang="en-US" sz="2400" dirty="0">
                <a:solidFill>
                  <a:srgbClr val="CB2339"/>
                </a:solidFill>
                <a:latin typeface="Consolas" panose="020B0609020204030204" pitchFamily="49" charset="0"/>
              </a:rPr>
              <a:t>fun</a:t>
            </a:r>
            <a:r>
              <a:rPr lang="en-US" sz="2400" dirty="0">
                <a:solidFill>
                  <a:srgbClr val="1B1F22"/>
                </a:solidFill>
                <a:latin typeface="Consolas" panose="020B0609020204030204" pitchFamily="49" charset="0"/>
              </a:rPr>
              <a:t> </a:t>
            </a:r>
            <a:r>
              <a:rPr lang="en-US" sz="2400" dirty="0" err="1">
                <a:solidFill>
                  <a:srgbClr val="5B28B4"/>
                </a:solidFill>
                <a:latin typeface="Consolas" panose="020B0609020204030204" pitchFamily="49" charset="0"/>
              </a:rPr>
              <a:t>roulette</a:t>
            </a:r>
            <a:r>
              <a:rPr lang="en-US" sz="2400" dirty="0" err="1">
                <a:solidFill>
                  <a:srgbClr val="1B1F22"/>
                </a:solidFill>
                <a:latin typeface="Consolas" panose="020B0609020204030204" pitchFamily="49" charset="0"/>
              </a:rPr>
              <a:t>:</a:t>
            </a:r>
            <a:r>
              <a:rPr lang="en-US" sz="2400" dirty="0" err="1">
                <a:solidFill>
                  <a:srgbClr val="5B28B4"/>
                </a:solidFill>
                <a:latin typeface="Consolas" panose="020B0609020204030204" pitchFamily="49" charset="0"/>
              </a:rPr>
              <a:t>loop</a:t>
            </a:r>
            <a:r>
              <a:rPr lang="en-US" sz="2400" dirty="0">
                <a:solidFill>
                  <a:srgbClr val="1B1F22"/>
                </a:solidFill>
                <a:latin typeface="Consolas" panose="020B0609020204030204" pitchFamily="49" charset="0"/>
              </a:rPr>
              <a:t>/</a:t>
            </a:r>
            <a:r>
              <a:rPr lang="en-US" sz="2400" dirty="0">
                <a:solidFill>
                  <a:srgbClr val="0744B8"/>
                </a:solidFill>
                <a:latin typeface="Consolas" panose="020B0609020204030204" pitchFamily="49" charset="0"/>
              </a:rPr>
              <a:t>0</a:t>
            </a:r>
            <a:r>
              <a:rPr lang="en-US" sz="2400" dirty="0">
                <a:solidFill>
                  <a:srgbClr val="1B1F22"/>
                </a:solidFill>
                <a:latin typeface="Consolas" panose="020B0609020204030204" pitchFamily="49" charset="0"/>
              </a:rPr>
              <a:t>)),	</a:t>
            </a:r>
          </a:p>
          <a:p>
            <a:pPr marL="0" indent="0">
              <a:buNone/>
            </a:pPr>
            <a:r>
              <a:rPr lang="en-US" sz="2400" dirty="0">
                <a:solidFill>
                  <a:srgbClr val="15171A"/>
                </a:solidFill>
                <a:latin typeface="Consolas" panose="020B0609020204030204" pitchFamily="49" charset="0"/>
              </a:rPr>
              <a:t>	</a:t>
            </a:r>
            <a:r>
              <a:rPr lang="en-US" sz="2400" dirty="0">
                <a:solidFill>
                  <a:srgbClr val="1B1F22"/>
                </a:solidFill>
                <a:latin typeface="Consolas" panose="020B0609020204030204" pitchFamily="49" charset="0"/>
              </a:rPr>
              <a:t>            </a:t>
            </a:r>
            <a:r>
              <a:rPr lang="en-US" sz="2400" dirty="0">
                <a:solidFill>
                  <a:srgbClr val="5B28B4"/>
                </a:solidFill>
                <a:latin typeface="Consolas" panose="020B0609020204030204" pitchFamily="49" charset="0"/>
              </a:rPr>
              <a:t>loop</a:t>
            </a:r>
            <a:r>
              <a:rPr lang="en-US" sz="2400" dirty="0">
                <a:solidFill>
                  <a:srgbClr val="1B1F22"/>
                </a:solidFill>
                <a:latin typeface="Consolas" panose="020B0609020204030204" pitchFamily="49" charset="0"/>
              </a:rPr>
              <a:t>();	</a:t>
            </a:r>
          </a:p>
          <a:p>
            <a:pPr marL="0" indent="0">
              <a:buNone/>
            </a:pPr>
            <a:r>
              <a:rPr lang="en-US" sz="2400" dirty="0">
                <a:solidFill>
                  <a:srgbClr val="15171A"/>
                </a:solidFill>
                <a:latin typeface="Consolas" panose="020B0609020204030204" pitchFamily="49" charset="0"/>
              </a:rPr>
              <a:t>	</a:t>
            </a:r>
            <a:r>
              <a:rPr lang="en-US" sz="2400" dirty="0">
                <a:solidFill>
                  <a:srgbClr val="1B1F22"/>
                </a:solidFill>
                <a:latin typeface="Consolas" panose="020B0609020204030204" pitchFamily="49" charset="0"/>
              </a:rPr>
              <a:t>        {</a:t>
            </a:r>
            <a:r>
              <a:rPr lang="en-US" sz="2400" dirty="0">
                <a:solidFill>
                  <a:srgbClr val="0744B8"/>
                </a:solidFill>
                <a:latin typeface="Consolas" panose="020B0609020204030204" pitchFamily="49" charset="0"/>
              </a:rPr>
              <a:t>'EXIT'</a:t>
            </a:r>
            <a:r>
              <a:rPr lang="en-US" sz="2400" dirty="0">
                <a:solidFill>
                  <a:srgbClr val="1B1F22"/>
                </a:solidFill>
                <a:latin typeface="Consolas" panose="020B0609020204030204" pitchFamily="49" charset="0"/>
              </a:rPr>
              <a:t>, From, Reason} -&gt;	</a:t>
            </a:r>
          </a:p>
          <a:p>
            <a:pPr marL="0" indent="0">
              <a:buNone/>
            </a:pPr>
            <a:r>
              <a:rPr lang="en-US" sz="2400" dirty="0">
                <a:solidFill>
                  <a:srgbClr val="15171A"/>
                </a:solidFill>
                <a:latin typeface="Consolas" panose="020B0609020204030204" pitchFamily="49" charset="0"/>
              </a:rPr>
              <a:t>	</a:t>
            </a:r>
            <a:r>
              <a:rPr lang="en-US" sz="2400" dirty="0">
                <a:solidFill>
                  <a:srgbClr val="1B1F22"/>
                </a:solidFill>
                <a:latin typeface="Consolas" panose="020B0609020204030204" pitchFamily="49" charset="0"/>
              </a:rPr>
              <a:t>            </a:t>
            </a:r>
            <a:r>
              <a:rPr lang="en-US" sz="2400" dirty="0" err="1">
                <a:solidFill>
                  <a:srgbClr val="5B28B4"/>
                </a:solidFill>
                <a:latin typeface="Consolas" panose="020B0609020204030204" pitchFamily="49" charset="0"/>
              </a:rPr>
              <a:t>io</a:t>
            </a:r>
            <a:r>
              <a:rPr lang="en-US" sz="2400" dirty="0" err="1">
                <a:solidFill>
                  <a:srgbClr val="1B1F22"/>
                </a:solidFill>
                <a:latin typeface="Consolas" panose="020B0609020204030204" pitchFamily="49" charset="0"/>
              </a:rPr>
              <a:t>:</a:t>
            </a:r>
            <a:r>
              <a:rPr lang="en-US" sz="2400" dirty="0" err="1">
                <a:solidFill>
                  <a:srgbClr val="5B28B4"/>
                </a:solidFill>
                <a:latin typeface="Consolas" panose="020B0609020204030204" pitchFamily="49" charset="0"/>
              </a:rPr>
              <a:t>format</a:t>
            </a:r>
            <a:r>
              <a:rPr lang="en-US" sz="2400" dirty="0">
                <a:solidFill>
                  <a:srgbClr val="1B1F22"/>
                </a:solidFill>
                <a:latin typeface="Consolas" panose="020B0609020204030204" pitchFamily="49" charset="0"/>
              </a:rPr>
              <a:t>(</a:t>
            </a:r>
            <a:r>
              <a:rPr lang="en-US" sz="2400" dirty="0">
                <a:solidFill>
                  <a:srgbClr val="06214F"/>
                </a:solidFill>
                <a:latin typeface="Consolas" panose="020B0609020204030204" pitchFamily="49" charset="0"/>
              </a:rPr>
              <a:t>"The shooter </a:t>
            </a:r>
            <a:r>
              <a:rPr lang="en-US" sz="2400" dirty="0">
                <a:solidFill>
                  <a:srgbClr val="0744B8"/>
                </a:solidFill>
                <a:latin typeface="Consolas" panose="020B0609020204030204" pitchFamily="49" charset="0"/>
              </a:rPr>
              <a:t>~p</a:t>
            </a:r>
            <a:r>
              <a:rPr lang="en-US" sz="2400" dirty="0">
                <a:solidFill>
                  <a:srgbClr val="06214F"/>
                </a:solidFill>
                <a:latin typeface="Consolas" panose="020B0609020204030204" pitchFamily="49" charset="0"/>
              </a:rPr>
              <a:t> died with reason </a:t>
            </a:r>
            <a:r>
              <a:rPr lang="en-US" sz="2400" dirty="0">
                <a:solidFill>
                  <a:srgbClr val="0744B8"/>
                </a:solidFill>
                <a:latin typeface="Consolas" panose="020B0609020204030204" pitchFamily="49" charset="0"/>
              </a:rPr>
              <a:t>~p</a:t>
            </a:r>
            <a:r>
              <a:rPr lang="en-US" sz="2400" dirty="0">
                <a:solidFill>
                  <a:srgbClr val="06214F"/>
                </a:solidFill>
                <a:latin typeface="Consolas" panose="020B0609020204030204" pitchFamily="49" charset="0"/>
              </a:rPr>
              <a:t>."</a:t>
            </a:r>
            <a:r>
              <a:rPr lang="en-US" sz="2400" dirty="0">
                <a:solidFill>
                  <a:srgbClr val="1B1F22"/>
                </a:solidFill>
                <a:latin typeface="Consolas" panose="020B0609020204030204" pitchFamily="49" charset="0"/>
              </a:rPr>
              <a:t>, [From, Reason]),	</a:t>
            </a:r>
          </a:p>
          <a:p>
            <a:pPr marL="0" indent="0">
              <a:buNone/>
            </a:pPr>
            <a:r>
              <a:rPr lang="en-US" sz="2400" dirty="0">
                <a:solidFill>
                  <a:srgbClr val="15171A"/>
                </a:solidFill>
                <a:latin typeface="Consolas" panose="020B0609020204030204" pitchFamily="49" charset="0"/>
              </a:rPr>
              <a:t>	</a:t>
            </a:r>
            <a:r>
              <a:rPr lang="en-US" sz="2400" dirty="0">
                <a:solidFill>
                  <a:srgbClr val="1B1F22"/>
                </a:solidFill>
                <a:latin typeface="Consolas" panose="020B0609020204030204" pitchFamily="49" charset="0"/>
              </a:rPr>
              <a:t>            </a:t>
            </a:r>
            <a:r>
              <a:rPr lang="en-US" sz="2400" dirty="0" err="1">
                <a:solidFill>
                  <a:srgbClr val="5B28B4"/>
                </a:solidFill>
                <a:latin typeface="Consolas" panose="020B0609020204030204" pitchFamily="49" charset="0"/>
              </a:rPr>
              <a:t>io</a:t>
            </a:r>
            <a:r>
              <a:rPr lang="en-US" sz="2400" dirty="0" err="1">
                <a:solidFill>
                  <a:srgbClr val="1B1F22"/>
                </a:solidFill>
                <a:latin typeface="Consolas" panose="020B0609020204030204" pitchFamily="49" charset="0"/>
              </a:rPr>
              <a:t>:</a:t>
            </a:r>
            <a:r>
              <a:rPr lang="en-US" sz="2400" dirty="0" err="1">
                <a:solidFill>
                  <a:srgbClr val="5B28B4"/>
                </a:solidFill>
                <a:latin typeface="Consolas" panose="020B0609020204030204" pitchFamily="49" charset="0"/>
              </a:rPr>
              <a:t>format</a:t>
            </a:r>
            <a:r>
              <a:rPr lang="en-US" sz="2400" dirty="0">
                <a:solidFill>
                  <a:srgbClr val="1B1F22"/>
                </a:solidFill>
                <a:latin typeface="Consolas" panose="020B0609020204030204" pitchFamily="49" charset="0"/>
              </a:rPr>
              <a:t>(</a:t>
            </a:r>
            <a:r>
              <a:rPr lang="en-US" sz="2400" dirty="0">
                <a:solidFill>
                  <a:srgbClr val="06214F"/>
                </a:solidFill>
                <a:latin typeface="Consolas" panose="020B0609020204030204" pitchFamily="49" charset="0"/>
              </a:rPr>
              <a:t>"</a:t>
            </a:r>
            <a:r>
              <a:rPr lang="en-US" sz="2400" dirty="0" err="1">
                <a:solidFill>
                  <a:srgbClr val="06214F"/>
                </a:solidFill>
                <a:latin typeface="Consolas" panose="020B0609020204030204" pitchFamily="49" charset="0"/>
              </a:rPr>
              <a:t>Restarting.</a:t>
            </a:r>
            <a:r>
              <a:rPr lang="en-US" sz="2400" dirty="0" err="1">
                <a:solidFill>
                  <a:srgbClr val="0744B8"/>
                </a:solidFill>
                <a:latin typeface="Consolas" panose="020B0609020204030204" pitchFamily="49" charset="0"/>
              </a:rPr>
              <a:t>~n</a:t>
            </a:r>
            <a:r>
              <a:rPr lang="en-US" sz="2400" dirty="0">
                <a:solidFill>
                  <a:srgbClr val="06214F"/>
                </a:solidFill>
                <a:latin typeface="Consolas" panose="020B0609020204030204" pitchFamily="49" charset="0"/>
              </a:rPr>
              <a:t>"</a:t>
            </a:r>
            <a:r>
              <a:rPr lang="en-US" sz="2400" dirty="0">
                <a:solidFill>
                  <a:srgbClr val="1B1F22"/>
                </a:solidFill>
                <a:latin typeface="Consolas" panose="020B0609020204030204" pitchFamily="49" charset="0"/>
              </a:rPr>
              <a:t>),	</a:t>
            </a:r>
          </a:p>
          <a:p>
            <a:pPr marL="0" indent="0">
              <a:buNone/>
            </a:pPr>
            <a:r>
              <a:rPr lang="en-US" sz="2400" dirty="0">
                <a:solidFill>
                  <a:srgbClr val="15171A"/>
                </a:solidFill>
                <a:latin typeface="Consolas" panose="020B0609020204030204" pitchFamily="49" charset="0"/>
              </a:rPr>
              <a:t>	</a:t>
            </a:r>
            <a:r>
              <a:rPr lang="en-US" sz="2400" dirty="0">
                <a:solidFill>
                  <a:srgbClr val="1B1F22"/>
                </a:solidFill>
                <a:latin typeface="Consolas" panose="020B0609020204030204" pitchFamily="49" charset="0"/>
              </a:rPr>
              <a:t>            </a:t>
            </a:r>
            <a:r>
              <a:rPr lang="en-US" sz="2400" dirty="0">
                <a:solidFill>
                  <a:srgbClr val="57606A"/>
                </a:solidFill>
                <a:latin typeface="Consolas" panose="020B0609020204030204" pitchFamily="49" charset="0"/>
              </a:rPr>
              <a:t>%spawn the process anew.</a:t>
            </a:r>
            <a:r>
              <a:rPr lang="en-US" sz="2400" dirty="0">
                <a:solidFill>
                  <a:srgbClr val="1B1F22"/>
                </a:solidFill>
                <a:latin typeface="Consolas" panose="020B0609020204030204" pitchFamily="49" charset="0"/>
              </a:rPr>
              <a:t>	</a:t>
            </a:r>
          </a:p>
          <a:p>
            <a:pPr marL="0" indent="0">
              <a:buNone/>
            </a:pPr>
            <a:r>
              <a:rPr lang="en-US" sz="2400" dirty="0">
                <a:solidFill>
                  <a:srgbClr val="15171A"/>
                </a:solidFill>
                <a:latin typeface="Consolas" panose="020B0609020204030204" pitchFamily="49" charset="0"/>
              </a:rPr>
              <a:t>	</a:t>
            </a:r>
            <a:r>
              <a:rPr lang="en-US" sz="2400" dirty="0">
                <a:solidFill>
                  <a:srgbClr val="1B1F22"/>
                </a:solidFill>
                <a:latin typeface="Consolas" panose="020B0609020204030204" pitchFamily="49" charset="0"/>
              </a:rPr>
              <a:t>            </a:t>
            </a:r>
            <a:r>
              <a:rPr lang="en-US" sz="2400" dirty="0">
                <a:solidFill>
                  <a:srgbClr val="5B28B4"/>
                </a:solidFill>
                <a:latin typeface="Consolas" panose="020B0609020204030204" pitchFamily="49" charset="0"/>
              </a:rPr>
              <a:t>self</a:t>
            </a:r>
            <a:r>
              <a:rPr lang="en-US" sz="2400" dirty="0">
                <a:solidFill>
                  <a:srgbClr val="1B1F22"/>
                </a:solidFill>
                <a:latin typeface="Consolas" panose="020B0609020204030204" pitchFamily="49" charset="0"/>
              </a:rPr>
              <a:t>() </a:t>
            </a:r>
            <a:r>
              <a:rPr lang="en-US" sz="2400" dirty="0">
                <a:solidFill>
                  <a:srgbClr val="CB2339"/>
                </a:solidFill>
                <a:latin typeface="Consolas" panose="020B0609020204030204" pitchFamily="49" charset="0"/>
              </a:rPr>
              <a:t>!</a:t>
            </a:r>
            <a:r>
              <a:rPr lang="en-US" sz="2400" dirty="0">
                <a:solidFill>
                  <a:srgbClr val="1B1F22"/>
                </a:solidFill>
                <a:latin typeface="Consolas" panose="020B0609020204030204" pitchFamily="49" charset="0"/>
              </a:rPr>
              <a:t> </a:t>
            </a:r>
            <a:r>
              <a:rPr lang="en-US" sz="2400" dirty="0">
                <a:solidFill>
                  <a:srgbClr val="0744B8"/>
                </a:solidFill>
                <a:latin typeface="Consolas" panose="020B0609020204030204" pitchFamily="49" charset="0"/>
              </a:rPr>
              <a:t>new</a:t>
            </a:r>
            <a:r>
              <a:rPr lang="en-US" sz="2400" dirty="0">
                <a:solidFill>
                  <a:srgbClr val="1B1F22"/>
                </a:solidFill>
                <a:latin typeface="Consolas" panose="020B0609020204030204" pitchFamily="49" charset="0"/>
              </a:rPr>
              <a:t>,	</a:t>
            </a:r>
          </a:p>
          <a:p>
            <a:pPr marL="0" indent="0">
              <a:buNone/>
            </a:pPr>
            <a:r>
              <a:rPr lang="en-US" sz="2400" dirty="0">
                <a:solidFill>
                  <a:srgbClr val="15171A"/>
                </a:solidFill>
                <a:latin typeface="Consolas" panose="020B0609020204030204" pitchFamily="49" charset="0"/>
              </a:rPr>
              <a:t>	</a:t>
            </a:r>
            <a:r>
              <a:rPr lang="en-US" sz="2400" dirty="0">
                <a:solidFill>
                  <a:srgbClr val="1B1F22"/>
                </a:solidFill>
                <a:latin typeface="Consolas" panose="020B0609020204030204" pitchFamily="49" charset="0"/>
              </a:rPr>
              <a:t>            </a:t>
            </a:r>
            <a:r>
              <a:rPr lang="en-US" sz="2400" dirty="0">
                <a:solidFill>
                  <a:srgbClr val="5B28B4"/>
                </a:solidFill>
                <a:latin typeface="Consolas" panose="020B0609020204030204" pitchFamily="49" charset="0"/>
              </a:rPr>
              <a:t>loop</a:t>
            </a:r>
            <a:r>
              <a:rPr lang="en-US" sz="2400" dirty="0">
                <a:solidFill>
                  <a:srgbClr val="1B1F22"/>
                </a:solidFill>
                <a:latin typeface="Consolas" panose="020B0609020204030204" pitchFamily="49" charset="0"/>
              </a:rPr>
              <a:t>()	</a:t>
            </a:r>
          </a:p>
          <a:p>
            <a:pPr marL="0" indent="0">
              <a:buNone/>
            </a:pPr>
            <a:r>
              <a:rPr lang="en-US" sz="2400" dirty="0">
                <a:solidFill>
                  <a:srgbClr val="15171A"/>
                </a:solidFill>
                <a:latin typeface="Consolas" panose="020B0609020204030204" pitchFamily="49" charset="0"/>
              </a:rPr>
              <a:t>	</a:t>
            </a:r>
            <a:r>
              <a:rPr lang="en-US" sz="2400" dirty="0">
                <a:solidFill>
                  <a:srgbClr val="1B1F22"/>
                </a:solidFill>
                <a:latin typeface="Consolas" panose="020B0609020204030204" pitchFamily="49" charset="0"/>
              </a:rPr>
              <a:t>    </a:t>
            </a:r>
            <a:r>
              <a:rPr lang="en-US" sz="2400" dirty="0">
                <a:solidFill>
                  <a:srgbClr val="CB2339"/>
                </a:solidFill>
                <a:latin typeface="Consolas" panose="020B0609020204030204" pitchFamily="49" charset="0"/>
              </a:rPr>
              <a:t>end</a:t>
            </a:r>
            <a:r>
              <a:rPr lang="en-US" sz="2400" dirty="0">
                <a:solidFill>
                  <a:srgbClr val="1B1F22"/>
                </a:solidFill>
                <a:latin typeface="Consolas" panose="020B0609020204030204" pitchFamily="49" charset="0"/>
              </a:rPr>
              <a:t>.	</a:t>
            </a:r>
          </a:p>
          <a:p>
            <a:pPr marL="0" indent="0">
              <a:buNone/>
            </a:pPr>
            <a:endParaRPr lang="en-US" dirty="0"/>
          </a:p>
        </p:txBody>
      </p:sp>
      <p:sp>
        <p:nvSpPr>
          <p:cNvPr id="5" name="Content Placeholder 2">
            <a:extLst>
              <a:ext uri="{FF2B5EF4-FFF2-40B4-BE49-F238E27FC236}">
                <a16:creationId xmlns:a16="http://schemas.microsoft.com/office/drawing/2014/main" id="{AEBBB6F4-1A56-7E4C-B095-C2A6D89C74A7}"/>
              </a:ext>
            </a:extLst>
          </p:cNvPr>
          <p:cNvSpPr txBox="1">
            <a:spLocks/>
          </p:cNvSpPr>
          <p:nvPr/>
        </p:nvSpPr>
        <p:spPr>
          <a:xfrm>
            <a:off x="6004874" y="2194560"/>
            <a:ext cx="6015873" cy="4024125"/>
          </a:xfrm>
          <a:prstGeom prst="rect">
            <a:avLst/>
          </a:prstGeom>
          <a:solidFill>
            <a:schemeClr val="tx1"/>
          </a:solidFill>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sz="2400" dirty="0">
                <a:solidFill>
                  <a:srgbClr val="1B1F22"/>
                </a:solidFill>
                <a:latin typeface="Consolas" panose="020B0609020204030204" pitchFamily="49" charset="0"/>
              </a:rPr>
              <a:t>-</a:t>
            </a:r>
            <a:r>
              <a:rPr lang="en-US" sz="2400" dirty="0">
                <a:solidFill>
                  <a:srgbClr val="CB2339"/>
                </a:solidFill>
                <a:latin typeface="Consolas" panose="020B0609020204030204" pitchFamily="49" charset="0"/>
              </a:rPr>
              <a:t>module</a:t>
            </a:r>
            <a:r>
              <a:rPr lang="en-US" sz="2400" dirty="0">
                <a:solidFill>
                  <a:srgbClr val="1B1F22"/>
                </a:solidFill>
                <a:latin typeface="Consolas" panose="020B0609020204030204" pitchFamily="49" charset="0"/>
              </a:rPr>
              <a:t>(</a:t>
            </a:r>
            <a:r>
              <a:rPr lang="en-US" sz="2400" dirty="0">
                <a:solidFill>
                  <a:srgbClr val="5B28B4"/>
                </a:solidFill>
                <a:latin typeface="Consolas" panose="020B0609020204030204" pitchFamily="49" charset="0"/>
              </a:rPr>
              <a:t>roulette</a:t>
            </a:r>
            <a:r>
              <a:rPr lang="en-US" sz="2400" dirty="0">
                <a:solidFill>
                  <a:srgbClr val="1B1F22"/>
                </a:solidFill>
                <a:latin typeface="Consolas" panose="020B0609020204030204" pitchFamily="49" charset="0"/>
              </a:rPr>
              <a:t>).		</a:t>
            </a:r>
          </a:p>
          <a:p>
            <a:pPr marL="0" indent="0">
              <a:buNone/>
            </a:pPr>
            <a:r>
              <a:rPr lang="en-US" sz="2400" dirty="0">
                <a:solidFill>
                  <a:srgbClr val="15171A"/>
                </a:solidFill>
                <a:latin typeface="Consolas" panose="020B0609020204030204" pitchFamily="49" charset="0"/>
              </a:rPr>
              <a:t>	</a:t>
            </a:r>
            <a:r>
              <a:rPr lang="en-US" sz="2400" dirty="0">
                <a:solidFill>
                  <a:srgbClr val="1B1F22"/>
                </a:solidFill>
                <a:latin typeface="Consolas" panose="020B0609020204030204" pitchFamily="49" charset="0"/>
              </a:rPr>
              <a:t>-</a:t>
            </a:r>
            <a:r>
              <a:rPr lang="en-US" sz="2400" dirty="0">
                <a:solidFill>
                  <a:srgbClr val="CB2339"/>
                </a:solidFill>
                <a:latin typeface="Consolas" panose="020B0609020204030204" pitchFamily="49" charset="0"/>
              </a:rPr>
              <a:t>export</a:t>
            </a:r>
            <a:r>
              <a:rPr lang="en-US" sz="2400" dirty="0">
                <a:solidFill>
                  <a:srgbClr val="1B1F22"/>
                </a:solidFill>
                <a:latin typeface="Consolas" panose="020B0609020204030204" pitchFamily="49" charset="0"/>
              </a:rPr>
              <a:t>([</a:t>
            </a:r>
            <a:r>
              <a:rPr lang="en-US" sz="2400" dirty="0">
                <a:solidFill>
                  <a:srgbClr val="5B28B4"/>
                </a:solidFill>
                <a:latin typeface="Consolas" panose="020B0609020204030204" pitchFamily="49" charset="0"/>
              </a:rPr>
              <a:t>loop</a:t>
            </a:r>
            <a:r>
              <a:rPr lang="en-US" sz="2400" dirty="0">
                <a:solidFill>
                  <a:srgbClr val="1B1F22"/>
                </a:solidFill>
                <a:latin typeface="Consolas" panose="020B0609020204030204" pitchFamily="49" charset="0"/>
              </a:rPr>
              <a:t>/</a:t>
            </a:r>
            <a:r>
              <a:rPr lang="en-US" sz="2400" dirty="0">
                <a:solidFill>
                  <a:srgbClr val="0744B8"/>
                </a:solidFill>
                <a:latin typeface="Consolas" panose="020B0609020204030204" pitchFamily="49" charset="0"/>
              </a:rPr>
              <a:t>0</a:t>
            </a:r>
            <a:r>
              <a:rPr lang="en-US" sz="2400" dirty="0">
                <a:solidFill>
                  <a:srgbClr val="1B1F22"/>
                </a:solidFill>
                <a:latin typeface="Consolas" panose="020B0609020204030204" pitchFamily="49" charset="0"/>
              </a:rPr>
              <a:t>]).	</a:t>
            </a:r>
          </a:p>
          <a:p>
            <a:pPr marL="0" indent="0">
              <a:buNone/>
            </a:pPr>
            <a:r>
              <a:rPr lang="en-US" sz="2400" dirty="0">
                <a:solidFill>
                  <a:srgbClr val="1B1F22"/>
                </a:solidFill>
                <a:latin typeface="Consolas" panose="020B0609020204030204" pitchFamily="49" charset="0"/>
              </a:rPr>
              <a:t>		</a:t>
            </a:r>
          </a:p>
          <a:p>
            <a:pPr marL="0" indent="0">
              <a:buNone/>
            </a:pPr>
            <a:r>
              <a:rPr lang="en-US" sz="2400" dirty="0">
                <a:solidFill>
                  <a:srgbClr val="15171A"/>
                </a:solidFill>
                <a:latin typeface="Consolas" panose="020B0609020204030204" pitchFamily="49" charset="0"/>
              </a:rPr>
              <a:t>	</a:t>
            </a:r>
            <a:r>
              <a:rPr lang="en-US" sz="2400" dirty="0">
                <a:solidFill>
                  <a:srgbClr val="57606A"/>
                </a:solidFill>
                <a:latin typeface="Consolas" panose="020B0609020204030204" pitchFamily="49" charset="0"/>
              </a:rPr>
              <a:t>% send a number, 1-6</a:t>
            </a:r>
            <a:r>
              <a:rPr lang="en-US" sz="2400" dirty="0">
                <a:solidFill>
                  <a:srgbClr val="1B1F22"/>
                </a:solidFill>
                <a:latin typeface="Consolas" panose="020B0609020204030204" pitchFamily="49" charset="0"/>
              </a:rPr>
              <a:t>	</a:t>
            </a:r>
          </a:p>
          <a:p>
            <a:pPr marL="0" indent="0">
              <a:buNone/>
            </a:pPr>
            <a:r>
              <a:rPr lang="en-US" sz="2400" dirty="0">
                <a:solidFill>
                  <a:srgbClr val="15171A"/>
                </a:solidFill>
                <a:latin typeface="Consolas" panose="020B0609020204030204" pitchFamily="49" charset="0"/>
              </a:rPr>
              <a:t>	</a:t>
            </a:r>
            <a:r>
              <a:rPr lang="en-US" sz="2400" dirty="0">
                <a:solidFill>
                  <a:srgbClr val="5B28B4"/>
                </a:solidFill>
                <a:latin typeface="Consolas" panose="020B0609020204030204" pitchFamily="49" charset="0"/>
              </a:rPr>
              <a:t>loop</a:t>
            </a:r>
            <a:r>
              <a:rPr lang="en-US" sz="2400" dirty="0">
                <a:solidFill>
                  <a:srgbClr val="1B1F22"/>
                </a:solidFill>
                <a:latin typeface="Consolas" panose="020B0609020204030204" pitchFamily="49" charset="0"/>
              </a:rPr>
              <a:t>() </a:t>
            </a:r>
            <a:r>
              <a:rPr lang="en-US" sz="2400" dirty="0">
                <a:solidFill>
                  <a:srgbClr val="CB2339"/>
                </a:solidFill>
                <a:latin typeface="Consolas" panose="020B0609020204030204" pitchFamily="49" charset="0"/>
              </a:rPr>
              <a:t>-&gt;</a:t>
            </a:r>
            <a:r>
              <a:rPr lang="en-US" sz="2400" dirty="0">
                <a:solidFill>
                  <a:srgbClr val="1B1F22"/>
                </a:solidFill>
                <a:latin typeface="Consolas" panose="020B0609020204030204" pitchFamily="49" charset="0"/>
              </a:rPr>
              <a:t>	</a:t>
            </a:r>
          </a:p>
          <a:p>
            <a:pPr marL="0" indent="0">
              <a:buNone/>
            </a:pPr>
            <a:r>
              <a:rPr lang="en-US" sz="2400" dirty="0">
                <a:solidFill>
                  <a:srgbClr val="15171A"/>
                </a:solidFill>
                <a:latin typeface="Consolas" panose="020B0609020204030204" pitchFamily="49" charset="0"/>
              </a:rPr>
              <a:t>	</a:t>
            </a:r>
            <a:r>
              <a:rPr lang="en-US" sz="2400" dirty="0">
                <a:solidFill>
                  <a:srgbClr val="1B1F22"/>
                </a:solidFill>
                <a:latin typeface="Consolas" panose="020B0609020204030204" pitchFamily="49" charset="0"/>
              </a:rPr>
              <a:t>    </a:t>
            </a:r>
            <a:r>
              <a:rPr lang="en-US" sz="2400" dirty="0">
                <a:solidFill>
                  <a:srgbClr val="CB2339"/>
                </a:solidFill>
                <a:latin typeface="Consolas" panose="020B0609020204030204" pitchFamily="49" charset="0"/>
              </a:rPr>
              <a:t>receive</a:t>
            </a:r>
            <a:r>
              <a:rPr lang="en-US" sz="2400" dirty="0">
                <a:solidFill>
                  <a:srgbClr val="1B1F22"/>
                </a:solidFill>
                <a:latin typeface="Consolas" panose="020B0609020204030204" pitchFamily="49" charset="0"/>
              </a:rPr>
              <a:t>	</a:t>
            </a:r>
          </a:p>
          <a:p>
            <a:pPr marL="0" indent="0">
              <a:buNone/>
            </a:pPr>
            <a:r>
              <a:rPr lang="en-US" sz="2400" dirty="0">
                <a:solidFill>
                  <a:srgbClr val="15171A"/>
                </a:solidFill>
                <a:latin typeface="Consolas" panose="020B0609020204030204" pitchFamily="49" charset="0"/>
              </a:rPr>
              <a:t>	</a:t>
            </a:r>
            <a:r>
              <a:rPr lang="en-US" sz="2400" dirty="0">
                <a:solidFill>
                  <a:srgbClr val="1B1F22"/>
                </a:solidFill>
                <a:latin typeface="Consolas" panose="020B0609020204030204" pitchFamily="49" charset="0"/>
              </a:rPr>
              <a:t>        </a:t>
            </a:r>
            <a:r>
              <a:rPr lang="en-US" sz="2400" dirty="0">
                <a:solidFill>
                  <a:srgbClr val="0744B8"/>
                </a:solidFill>
                <a:latin typeface="Consolas" panose="020B0609020204030204" pitchFamily="49" charset="0"/>
              </a:rPr>
              <a:t>3</a:t>
            </a:r>
            <a:r>
              <a:rPr lang="en-US" sz="2400" dirty="0">
                <a:solidFill>
                  <a:srgbClr val="1B1F22"/>
                </a:solidFill>
                <a:latin typeface="Consolas" panose="020B0609020204030204" pitchFamily="49" charset="0"/>
              </a:rPr>
              <a:t> -&gt; </a:t>
            </a:r>
            <a:r>
              <a:rPr lang="en-US" sz="2400" dirty="0" err="1">
                <a:solidFill>
                  <a:srgbClr val="5B28B4"/>
                </a:solidFill>
                <a:latin typeface="Consolas" panose="020B0609020204030204" pitchFamily="49" charset="0"/>
              </a:rPr>
              <a:t>io</a:t>
            </a:r>
            <a:r>
              <a:rPr lang="en-US" sz="2400" dirty="0" err="1">
                <a:solidFill>
                  <a:srgbClr val="1B1F22"/>
                </a:solidFill>
                <a:latin typeface="Consolas" panose="020B0609020204030204" pitchFamily="49" charset="0"/>
              </a:rPr>
              <a:t>:</a:t>
            </a:r>
            <a:r>
              <a:rPr lang="en-US" sz="2400" dirty="0" err="1">
                <a:solidFill>
                  <a:srgbClr val="5B28B4"/>
                </a:solidFill>
                <a:latin typeface="Consolas" panose="020B0609020204030204" pitchFamily="49" charset="0"/>
              </a:rPr>
              <a:t>format</a:t>
            </a:r>
            <a:r>
              <a:rPr lang="en-US" sz="2400" dirty="0">
                <a:solidFill>
                  <a:srgbClr val="1B1F22"/>
                </a:solidFill>
                <a:latin typeface="Consolas" panose="020B0609020204030204" pitchFamily="49" charset="0"/>
              </a:rPr>
              <a:t>(</a:t>
            </a:r>
            <a:r>
              <a:rPr lang="en-US" sz="2400" dirty="0">
                <a:solidFill>
                  <a:srgbClr val="06214F"/>
                </a:solidFill>
                <a:latin typeface="Consolas" panose="020B0609020204030204" pitchFamily="49" charset="0"/>
              </a:rPr>
              <a:t>"</a:t>
            </a:r>
            <a:r>
              <a:rPr lang="en-US" sz="2400" dirty="0" err="1">
                <a:solidFill>
                  <a:srgbClr val="06214F"/>
                </a:solidFill>
                <a:latin typeface="Consolas" panose="020B0609020204030204" pitchFamily="49" charset="0"/>
              </a:rPr>
              <a:t>bang.</a:t>
            </a:r>
            <a:r>
              <a:rPr lang="en-US" sz="2400" dirty="0" err="1">
                <a:solidFill>
                  <a:srgbClr val="0744B8"/>
                </a:solidFill>
                <a:latin typeface="Consolas" panose="020B0609020204030204" pitchFamily="49" charset="0"/>
              </a:rPr>
              <a:t>~n</a:t>
            </a:r>
            <a:r>
              <a:rPr lang="en-US" sz="2400" dirty="0">
                <a:solidFill>
                  <a:srgbClr val="06214F"/>
                </a:solidFill>
                <a:latin typeface="Consolas" panose="020B0609020204030204" pitchFamily="49" charset="0"/>
              </a:rPr>
              <a:t>"</a:t>
            </a:r>
            <a:r>
              <a:rPr lang="en-US" sz="2400" dirty="0">
                <a:solidFill>
                  <a:srgbClr val="1B1F22"/>
                </a:solidFill>
                <a:latin typeface="Consolas" panose="020B0609020204030204" pitchFamily="49" charset="0"/>
              </a:rPr>
              <a:t>),	</a:t>
            </a:r>
          </a:p>
          <a:p>
            <a:pPr marL="0" indent="0">
              <a:buNone/>
            </a:pPr>
            <a:r>
              <a:rPr lang="en-US" sz="2400" dirty="0">
                <a:solidFill>
                  <a:srgbClr val="15171A"/>
                </a:solidFill>
                <a:latin typeface="Consolas" panose="020B0609020204030204" pitchFamily="49" charset="0"/>
              </a:rPr>
              <a:t>	</a:t>
            </a:r>
            <a:r>
              <a:rPr lang="en-US" sz="2400" dirty="0">
                <a:solidFill>
                  <a:srgbClr val="1B1F22"/>
                </a:solidFill>
                <a:latin typeface="Consolas" panose="020B0609020204030204" pitchFamily="49" charset="0"/>
              </a:rPr>
              <a:t>             </a:t>
            </a:r>
            <a:r>
              <a:rPr lang="en-US" sz="2400" dirty="0">
                <a:solidFill>
                  <a:srgbClr val="5B28B4"/>
                </a:solidFill>
                <a:latin typeface="Consolas" panose="020B0609020204030204" pitchFamily="49" charset="0"/>
              </a:rPr>
              <a:t>exit</a:t>
            </a:r>
            <a:r>
              <a:rPr lang="en-US" sz="2400" dirty="0">
                <a:solidFill>
                  <a:srgbClr val="1B1F22"/>
                </a:solidFill>
                <a:latin typeface="Consolas" panose="020B0609020204030204" pitchFamily="49" charset="0"/>
              </a:rPr>
              <a:t>({</a:t>
            </a:r>
            <a:r>
              <a:rPr lang="en-US" sz="2400" dirty="0">
                <a:solidFill>
                  <a:srgbClr val="0744B8"/>
                </a:solidFill>
                <a:latin typeface="Consolas" panose="020B0609020204030204" pitchFamily="49" charset="0"/>
              </a:rPr>
              <a:t>roulette</a:t>
            </a:r>
            <a:r>
              <a:rPr lang="en-US" sz="2400" dirty="0">
                <a:solidFill>
                  <a:srgbClr val="1B1F22"/>
                </a:solidFill>
                <a:latin typeface="Consolas" panose="020B0609020204030204" pitchFamily="49" charset="0"/>
              </a:rPr>
              <a:t>, </a:t>
            </a:r>
            <a:r>
              <a:rPr lang="en-US" sz="2400" dirty="0">
                <a:solidFill>
                  <a:srgbClr val="0744B8"/>
                </a:solidFill>
                <a:latin typeface="Consolas" panose="020B0609020204030204" pitchFamily="49" charset="0"/>
              </a:rPr>
              <a:t>die</a:t>
            </a:r>
            <a:r>
              <a:rPr lang="en-US" sz="2400" dirty="0">
                <a:solidFill>
                  <a:srgbClr val="1B1F22"/>
                </a:solidFill>
                <a:latin typeface="Consolas" panose="020B0609020204030204" pitchFamily="49" charset="0"/>
              </a:rPr>
              <a:t>, </a:t>
            </a:r>
            <a:r>
              <a:rPr lang="en-US" sz="2400" dirty="0">
                <a:solidFill>
                  <a:srgbClr val="0744B8"/>
                </a:solidFill>
                <a:latin typeface="Consolas" panose="020B0609020204030204" pitchFamily="49" charset="0"/>
              </a:rPr>
              <a:t>at</a:t>
            </a:r>
            <a:r>
              <a:rPr lang="en-US" sz="2400" dirty="0">
                <a:solidFill>
                  <a:srgbClr val="1B1F22"/>
                </a:solidFill>
                <a:latin typeface="Consolas" panose="020B0609020204030204" pitchFamily="49" charset="0"/>
              </a:rPr>
              <a:t>, </a:t>
            </a:r>
            <a:r>
              <a:rPr lang="en-US" sz="2400" dirty="0" err="1">
                <a:solidFill>
                  <a:srgbClr val="5B28B4"/>
                </a:solidFill>
                <a:latin typeface="Consolas" panose="020B0609020204030204" pitchFamily="49" charset="0"/>
              </a:rPr>
              <a:t>erlang</a:t>
            </a:r>
            <a:r>
              <a:rPr lang="en-US" sz="2400" dirty="0" err="1">
                <a:solidFill>
                  <a:srgbClr val="1B1F22"/>
                </a:solidFill>
                <a:latin typeface="Consolas" panose="020B0609020204030204" pitchFamily="49" charset="0"/>
              </a:rPr>
              <a:t>:</a:t>
            </a:r>
            <a:r>
              <a:rPr lang="en-US" sz="2400" dirty="0" err="1">
                <a:solidFill>
                  <a:srgbClr val="5B28B4"/>
                </a:solidFill>
                <a:latin typeface="Consolas" panose="020B0609020204030204" pitchFamily="49" charset="0"/>
              </a:rPr>
              <a:t>time</a:t>
            </a:r>
            <a:r>
              <a:rPr lang="en-US" sz="2400" dirty="0">
                <a:solidFill>
                  <a:srgbClr val="1B1F22"/>
                </a:solidFill>
                <a:latin typeface="Consolas" panose="020B0609020204030204" pitchFamily="49" charset="0"/>
              </a:rPr>
              <a:t>()});	</a:t>
            </a:r>
          </a:p>
          <a:p>
            <a:pPr marL="0" indent="0">
              <a:buNone/>
            </a:pPr>
            <a:r>
              <a:rPr lang="en-US" sz="2400" dirty="0">
                <a:solidFill>
                  <a:srgbClr val="15171A"/>
                </a:solidFill>
                <a:latin typeface="Consolas" panose="020B0609020204030204" pitchFamily="49" charset="0"/>
              </a:rPr>
              <a:t>	</a:t>
            </a:r>
            <a:r>
              <a:rPr lang="en-US" sz="2400" dirty="0">
                <a:solidFill>
                  <a:srgbClr val="1B1F22"/>
                </a:solidFill>
                <a:latin typeface="Consolas" panose="020B0609020204030204" pitchFamily="49" charset="0"/>
              </a:rPr>
              <a:t>        </a:t>
            </a:r>
            <a:r>
              <a:rPr lang="en-US" sz="2400" dirty="0">
                <a:solidFill>
                  <a:srgbClr val="0744B8"/>
                </a:solidFill>
                <a:latin typeface="Consolas" panose="020B0609020204030204" pitchFamily="49" charset="0"/>
              </a:rPr>
              <a:t>_</a:t>
            </a:r>
            <a:r>
              <a:rPr lang="en-US" sz="2400" dirty="0">
                <a:solidFill>
                  <a:srgbClr val="1B1F22"/>
                </a:solidFill>
                <a:latin typeface="Consolas" panose="020B0609020204030204" pitchFamily="49" charset="0"/>
              </a:rPr>
              <a:t> -&gt; </a:t>
            </a:r>
            <a:r>
              <a:rPr lang="en-US" sz="2400" dirty="0" err="1">
                <a:solidFill>
                  <a:srgbClr val="5B28B4"/>
                </a:solidFill>
                <a:latin typeface="Consolas" panose="020B0609020204030204" pitchFamily="49" charset="0"/>
              </a:rPr>
              <a:t>io</a:t>
            </a:r>
            <a:r>
              <a:rPr lang="en-US" sz="2400" dirty="0" err="1">
                <a:solidFill>
                  <a:srgbClr val="1B1F22"/>
                </a:solidFill>
                <a:latin typeface="Consolas" panose="020B0609020204030204" pitchFamily="49" charset="0"/>
              </a:rPr>
              <a:t>:</a:t>
            </a:r>
            <a:r>
              <a:rPr lang="en-US" sz="2400" dirty="0" err="1">
                <a:solidFill>
                  <a:srgbClr val="5B28B4"/>
                </a:solidFill>
                <a:latin typeface="Consolas" panose="020B0609020204030204" pitchFamily="49" charset="0"/>
              </a:rPr>
              <a:t>format</a:t>
            </a:r>
            <a:r>
              <a:rPr lang="en-US" sz="2400" dirty="0">
                <a:solidFill>
                  <a:srgbClr val="1B1F22"/>
                </a:solidFill>
                <a:latin typeface="Consolas" panose="020B0609020204030204" pitchFamily="49" charset="0"/>
              </a:rPr>
              <a:t>(</a:t>
            </a:r>
            <a:r>
              <a:rPr lang="en-US" sz="2400" dirty="0">
                <a:solidFill>
                  <a:srgbClr val="06214F"/>
                </a:solidFill>
                <a:latin typeface="Consolas" panose="020B0609020204030204" pitchFamily="49" charset="0"/>
              </a:rPr>
              <a:t>"</a:t>
            </a:r>
            <a:r>
              <a:rPr lang="en-US" sz="2400" dirty="0" err="1">
                <a:solidFill>
                  <a:srgbClr val="06214F"/>
                </a:solidFill>
                <a:latin typeface="Consolas" panose="020B0609020204030204" pitchFamily="49" charset="0"/>
              </a:rPr>
              <a:t>click.</a:t>
            </a:r>
            <a:r>
              <a:rPr lang="en-US" sz="2400" dirty="0" err="1">
                <a:solidFill>
                  <a:srgbClr val="0744B8"/>
                </a:solidFill>
                <a:latin typeface="Consolas" panose="020B0609020204030204" pitchFamily="49" charset="0"/>
              </a:rPr>
              <a:t>~n</a:t>
            </a:r>
            <a:r>
              <a:rPr lang="en-US" sz="2400" dirty="0">
                <a:solidFill>
                  <a:srgbClr val="06214F"/>
                </a:solidFill>
                <a:latin typeface="Consolas" panose="020B0609020204030204" pitchFamily="49" charset="0"/>
              </a:rPr>
              <a:t>"</a:t>
            </a:r>
            <a:r>
              <a:rPr lang="en-US" sz="2400" dirty="0">
                <a:solidFill>
                  <a:srgbClr val="1B1F22"/>
                </a:solidFill>
                <a:latin typeface="Consolas" panose="020B0609020204030204" pitchFamily="49" charset="0"/>
              </a:rPr>
              <a:t>),	</a:t>
            </a:r>
          </a:p>
          <a:p>
            <a:pPr marL="0" indent="0">
              <a:buNone/>
            </a:pPr>
            <a:r>
              <a:rPr lang="en-US" sz="2400" dirty="0">
                <a:solidFill>
                  <a:srgbClr val="15171A"/>
                </a:solidFill>
                <a:latin typeface="Consolas" panose="020B0609020204030204" pitchFamily="49" charset="0"/>
              </a:rPr>
              <a:t>	</a:t>
            </a:r>
            <a:r>
              <a:rPr lang="en-US" sz="2400" dirty="0">
                <a:solidFill>
                  <a:srgbClr val="1B1F22"/>
                </a:solidFill>
                <a:latin typeface="Consolas" panose="020B0609020204030204" pitchFamily="49" charset="0"/>
              </a:rPr>
              <a:t>             </a:t>
            </a:r>
            <a:r>
              <a:rPr lang="en-US" sz="2400" dirty="0">
                <a:solidFill>
                  <a:srgbClr val="5B28B4"/>
                </a:solidFill>
                <a:latin typeface="Consolas" panose="020B0609020204030204" pitchFamily="49" charset="0"/>
              </a:rPr>
              <a:t>loop</a:t>
            </a:r>
            <a:r>
              <a:rPr lang="en-US" sz="2400" dirty="0">
                <a:solidFill>
                  <a:srgbClr val="1B1F22"/>
                </a:solidFill>
                <a:latin typeface="Consolas" panose="020B0609020204030204" pitchFamily="49" charset="0"/>
              </a:rPr>
              <a:t>()	</a:t>
            </a:r>
          </a:p>
          <a:p>
            <a:pPr marL="0" indent="0">
              <a:buNone/>
            </a:pPr>
            <a:r>
              <a:rPr lang="en-US" sz="2400" dirty="0">
                <a:solidFill>
                  <a:srgbClr val="15171A"/>
                </a:solidFill>
                <a:latin typeface="Consolas" panose="020B0609020204030204" pitchFamily="49" charset="0"/>
              </a:rPr>
              <a:t>	</a:t>
            </a:r>
            <a:r>
              <a:rPr lang="en-US" sz="2400" dirty="0">
                <a:solidFill>
                  <a:srgbClr val="1B1F22"/>
                </a:solidFill>
                <a:latin typeface="Consolas" panose="020B0609020204030204" pitchFamily="49" charset="0"/>
              </a:rPr>
              <a:t>    </a:t>
            </a:r>
            <a:r>
              <a:rPr lang="en-US" sz="2400" dirty="0">
                <a:solidFill>
                  <a:srgbClr val="CB2339"/>
                </a:solidFill>
                <a:latin typeface="Consolas" panose="020B0609020204030204" pitchFamily="49" charset="0"/>
              </a:rPr>
              <a:t>end</a:t>
            </a:r>
            <a:r>
              <a:rPr lang="en-US" sz="2400" dirty="0">
                <a:solidFill>
                  <a:srgbClr val="1B1F22"/>
                </a:solidFill>
                <a:latin typeface="Consolas" panose="020B0609020204030204" pitchFamily="49" charset="0"/>
              </a:rPr>
              <a:t>.	</a:t>
            </a:r>
          </a:p>
        </p:txBody>
      </p:sp>
    </p:spTree>
    <p:extLst>
      <p:ext uri="{BB962C8B-B14F-4D97-AF65-F5344CB8AC3E}">
        <p14:creationId xmlns:p14="http://schemas.microsoft.com/office/powerpoint/2010/main" val="297895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DC03D-837B-C44C-A38B-E3008680814D}"/>
              </a:ext>
            </a:extLst>
          </p:cNvPr>
          <p:cNvSpPr>
            <a:spLocks noGrp="1"/>
          </p:cNvSpPr>
          <p:nvPr>
            <p:ph type="title"/>
          </p:nvPr>
        </p:nvSpPr>
        <p:spPr/>
        <p:txBody>
          <a:bodyPr/>
          <a:lstStyle/>
          <a:p>
            <a:r>
              <a:rPr lang="en-US" dirty="0"/>
              <a:t>Playing The </a:t>
            </a:r>
            <a:r>
              <a:rPr lang="en-US" dirty="0" err="1"/>
              <a:t>GAme</a:t>
            </a:r>
            <a:endParaRPr lang="en-US" dirty="0"/>
          </a:p>
        </p:txBody>
      </p:sp>
      <p:sp>
        <p:nvSpPr>
          <p:cNvPr id="3" name="Content Placeholder 2">
            <a:extLst>
              <a:ext uri="{FF2B5EF4-FFF2-40B4-BE49-F238E27FC236}">
                <a16:creationId xmlns:a16="http://schemas.microsoft.com/office/drawing/2014/main" id="{F96C7480-9CA1-B748-9F22-34BB1659B8B4}"/>
              </a:ext>
            </a:extLst>
          </p:cNvPr>
          <p:cNvSpPr>
            <a:spLocks noGrp="1"/>
          </p:cNvSpPr>
          <p:nvPr>
            <p:ph idx="1"/>
          </p:nvPr>
        </p:nvSpPr>
        <p:spPr/>
        <p:txBody>
          <a:bodyPr/>
          <a:lstStyle/>
          <a:p>
            <a:r>
              <a:rPr lang="en-US" dirty="0"/>
              <a:t>c('roulette/doctor').</a:t>
            </a:r>
          </a:p>
          <a:p>
            <a:r>
              <a:rPr lang="en-US" dirty="0"/>
              <a:t>c('roulette/roulette').</a:t>
            </a:r>
          </a:p>
          <a:p>
            <a:r>
              <a:rPr lang="en-US" dirty="0"/>
              <a:t>Doc = spawn(fun </a:t>
            </a:r>
            <a:r>
              <a:rPr lang="en-US" dirty="0" err="1"/>
              <a:t>doctor:loop</a:t>
            </a:r>
            <a:r>
              <a:rPr lang="en-US" dirty="0"/>
              <a:t>/0).</a:t>
            </a:r>
          </a:p>
          <a:p>
            <a:r>
              <a:rPr lang="en-US" dirty="0"/>
              <a:t>Doc ! new.</a:t>
            </a:r>
          </a:p>
          <a:p>
            <a:r>
              <a:rPr lang="en-US" dirty="0"/>
              <a:t>revolver ! 1.</a:t>
            </a:r>
          </a:p>
        </p:txBody>
      </p:sp>
    </p:spTree>
    <p:extLst>
      <p:ext uri="{BB962C8B-B14F-4D97-AF65-F5344CB8AC3E}">
        <p14:creationId xmlns:p14="http://schemas.microsoft.com/office/powerpoint/2010/main" val="2504587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553F7-64DE-2847-8503-98357205C90D}"/>
              </a:ext>
            </a:extLst>
          </p:cNvPr>
          <p:cNvSpPr>
            <a:spLocks noGrp="1"/>
          </p:cNvSpPr>
          <p:nvPr>
            <p:ph type="title"/>
          </p:nvPr>
        </p:nvSpPr>
        <p:spPr/>
        <p:txBody>
          <a:bodyPr/>
          <a:lstStyle/>
          <a:p>
            <a:r>
              <a:rPr lang="en-US" dirty="0"/>
              <a:t>OTP (Open Telecom Platform)</a:t>
            </a:r>
          </a:p>
        </p:txBody>
      </p:sp>
      <p:sp>
        <p:nvSpPr>
          <p:cNvPr id="3" name="Content Placeholder 2">
            <a:extLst>
              <a:ext uri="{FF2B5EF4-FFF2-40B4-BE49-F238E27FC236}">
                <a16:creationId xmlns:a16="http://schemas.microsoft.com/office/drawing/2014/main" id="{3F2CE10D-6D8D-1642-96CD-6A6C7A626C92}"/>
              </a:ext>
            </a:extLst>
          </p:cNvPr>
          <p:cNvSpPr>
            <a:spLocks noGrp="1"/>
          </p:cNvSpPr>
          <p:nvPr>
            <p:ph idx="1"/>
          </p:nvPr>
        </p:nvSpPr>
        <p:spPr/>
        <p:txBody>
          <a:bodyPr>
            <a:normAutofit/>
          </a:bodyPr>
          <a:lstStyle/>
          <a:p>
            <a:pPr marL="0" indent="0">
              <a:buNone/>
            </a:pPr>
            <a:endParaRPr lang="en-US" dirty="0"/>
          </a:p>
          <a:p>
            <a:r>
              <a:rPr lang="en-US" dirty="0"/>
              <a:t>OTP is to Erlang as </a:t>
            </a:r>
            <a:r>
              <a:rPr lang="en-US" dirty="0" err="1"/>
              <a:t>Akka</a:t>
            </a:r>
            <a:r>
              <a:rPr lang="en-US" dirty="0"/>
              <a:t> is to Scala</a:t>
            </a:r>
          </a:p>
          <a:p>
            <a:r>
              <a:rPr lang="en-US" dirty="0"/>
              <a:t>OTP is a set of abstractions for building fault tolerant applications</a:t>
            </a:r>
          </a:p>
          <a:p>
            <a:pPr lvl="1"/>
            <a:r>
              <a:rPr lang="en-US" dirty="0"/>
              <a:t>It revolves around the idea of an application which has behaviors</a:t>
            </a:r>
          </a:p>
          <a:p>
            <a:pPr lvl="1"/>
            <a:r>
              <a:rPr lang="en-US" dirty="0"/>
              <a:t>The standard library has behavior abstractions for </a:t>
            </a:r>
          </a:p>
          <a:p>
            <a:pPr lvl="2"/>
            <a:r>
              <a:rPr lang="en-US" dirty="0"/>
              <a:t>Supervisors</a:t>
            </a:r>
          </a:p>
          <a:p>
            <a:pPr lvl="2"/>
            <a:r>
              <a:rPr lang="en-US" dirty="0"/>
              <a:t>Servers</a:t>
            </a:r>
          </a:p>
          <a:p>
            <a:pPr lvl="2"/>
            <a:r>
              <a:rPr lang="en-US" dirty="0"/>
              <a:t>State Machines</a:t>
            </a:r>
          </a:p>
          <a:p>
            <a:pPr lvl="2"/>
            <a:r>
              <a:rPr lang="en-US" dirty="0"/>
              <a:t>Event Handlers</a:t>
            </a:r>
          </a:p>
        </p:txBody>
      </p:sp>
    </p:spTree>
    <p:extLst>
      <p:ext uri="{BB962C8B-B14F-4D97-AF65-F5344CB8AC3E}">
        <p14:creationId xmlns:p14="http://schemas.microsoft.com/office/powerpoint/2010/main" val="2927315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553F7-64DE-2847-8503-98357205C90D}"/>
              </a:ext>
            </a:extLst>
          </p:cNvPr>
          <p:cNvSpPr>
            <a:spLocks noGrp="1"/>
          </p:cNvSpPr>
          <p:nvPr>
            <p:ph type="title"/>
          </p:nvPr>
        </p:nvSpPr>
        <p:spPr/>
        <p:txBody>
          <a:bodyPr/>
          <a:lstStyle/>
          <a:p>
            <a:r>
              <a:rPr lang="en-US" dirty="0"/>
              <a:t>OTP </a:t>
            </a:r>
            <a:r>
              <a:rPr lang="en-US" dirty="0" err="1"/>
              <a:t>EXample</a:t>
            </a:r>
            <a:endParaRPr lang="en-US" dirty="0"/>
          </a:p>
        </p:txBody>
      </p:sp>
      <p:sp>
        <p:nvSpPr>
          <p:cNvPr id="3" name="Content Placeholder 2">
            <a:extLst>
              <a:ext uri="{FF2B5EF4-FFF2-40B4-BE49-F238E27FC236}">
                <a16:creationId xmlns:a16="http://schemas.microsoft.com/office/drawing/2014/main" id="{3F2CE10D-6D8D-1642-96CD-6A6C7A626C92}"/>
              </a:ext>
            </a:extLst>
          </p:cNvPr>
          <p:cNvSpPr>
            <a:spLocks noGrp="1"/>
          </p:cNvSpPr>
          <p:nvPr>
            <p:ph idx="1"/>
          </p:nvPr>
        </p:nvSpPr>
        <p:spPr/>
        <p:txBody>
          <a:bodyPr>
            <a:normAutofit fontScale="92500"/>
          </a:bodyPr>
          <a:lstStyle/>
          <a:p>
            <a:pPr marL="0" indent="0">
              <a:buNone/>
            </a:pPr>
            <a:endParaRPr lang="en-US" dirty="0"/>
          </a:p>
          <a:p>
            <a:r>
              <a:rPr lang="en-US" dirty="0"/>
              <a:t>c(</a:t>
            </a:r>
            <a:r>
              <a:rPr lang="en-US" dirty="0" err="1"/>
              <a:t>kitty_gen_server</a:t>
            </a:r>
            <a:r>
              <a:rPr lang="en-US" dirty="0"/>
              <a:t>).</a:t>
            </a:r>
          </a:p>
          <a:p>
            <a:r>
              <a:rPr lang="en-US" dirty="0"/>
              <a:t>{ok, </a:t>
            </a:r>
            <a:r>
              <a:rPr lang="en-US" dirty="0" err="1"/>
              <a:t>Pid</a:t>
            </a:r>
            <a:r>
              <a:rPr lang="en-US" dirty="0"/>
              <a:t>} = </a:t>
            </a:r>
            <a:r>
              <a:rPr lang="en-US" dirty="0" err="1"/>
              <a:t>kitty_gen_server:start_link</a:t>
            </a:r>
            <a:r>
              <a:rPr lang="en-US" dirty="0"/>
              <a:t>().</a:t>
            </a:r>
          </a:p>
          <a:p>
            <a:r>
              <a:rPr lang="en-US" dirty="0" err="1"/>
              <a:t>Pid</a:t>
            </a:r>
            <a:r>
              <a:rPr lang="en-US" dirty="0"/>
              <a:t> ! &lt;&lt;"Test </a:t>
            </a:r>
            <a:r>
              <a:rPr lang="en-US" dirty="0" err="1"/>
              <a:t>handle_info</a:t>
            </a:r>
            <a:r>
              <a:rPr lang="en-US" dirty="0"/>
              <a:t>"&gt;&gt;.</a:t>
            </a:r>
          </a:p>
          <a:p>
            <a:r>
              <a:rPr lang="en-US" dirty="0"/>
              <a:t>Cat = </a:t>
            </a:r>
            <a:r>
              <a:rPr lang="en-US" dirty="0" err="1"/>
              <a:t>kitty_gen_server:order_cat</a:t>
            </a:r>
            <a:r>
              <a:rPr lang="en-US" dirty="0"/>
              <a:t>(</a:t>
            </a:r>
            <a:r>
              <a:rPr lang="en-US" dirty="0" err="1"/>
              <a:t>Pid</a:t>
            </a:r>
            <a:r>
              <a:rPr lang="en-US" dirty="0"/>
              <a:t>, "Cat Stevens", white, "not actually a cat").</a:t>
            </a:r>
          </a:p>
          <a:p>
            <a:r>
              <a:rPr lang="en-US" dirty="0" err="1"/>
              <a:t>kitty_gen_server:return_cat</a:t>
            </a:r>
            <a:r>
              <a:rPr lang="en-US" dirty="0"/>
              <a:t>(</a:t>
            </a:r>
            <a:r>
              <a:rPr lang="en-US" dirty="0" err="1"/>
              <a:t>Pid</a:t>
            </a:r>
            <a:r>
              <a:rPr lang="en-US" dirty="0"/>
              <a:t>, Cat).</a:t>
            </a:r>
          </a:p>
          <a:p>
            <a:r>
              <a:rPr lang="en-US" dirty="0" err="1"/>
              <a:t>kitty_gen_server:order_cat</a:t>
            </a:r>
            <a:r>
              <a:rPr lang="en-US" dirty="0"/>
              <a:t>(</a:t>
            </a:r>
            <a:r>
              <a:rPr lang="en-US" dirty="0" err="1"/>
              <a:t>Pid</a:t>
            </a:r>
            <a:r>
              <a:rPr lang="en-US" dirty="0"/>
              <a:t>, "Kitten Mittens", black, "look at them little paws!").</a:t>
            </a:r>
          </a:p>
          <a:p>
            <a:r>
              <a:rPr lang="en-US" dirty="0" err="1"/>
              <a:t>kitty_gen_server:order_cat</a:t>
            </a:r>
            <a:r>
              <a:rPr lang="en-US" dirty="0"/>
              <a:t>(</a:t>
            </a:r>
            <a:r>
              <a:rPr lang="en-US" dirty="0" err="1"/>
              <a:t>Pid</a:t>
            </a:r>
            <a:r>
              <a:rPr lang="en-US" dirty="0"/>
              <a:t>, "Kitten Mittens", black, "look at them little paws!").</a:t>
            </a:r>
          </a:p>
          <a:p>
            <a:r>
              <a:rPr lang="en-US" dirty="0" err="1"/>
              <a:t>kitty_gen_server:return_cat</a:t>
            </a:r>
            <a:r>
              <a:rPr lang="en-US" dirty="0"/>
              <a:t>(</a:t>
            </a:r>
            <a:r>
              <a:rPr lang="en-US" dirty="0" err="1"/>
              <a:t>Pid</a:t>
            </a:r>
            <a:r>
              <a:rPr lang="en-US" dirty="0"/>
              <a:t>, Cat).</a:t>
            </a:r>
          </a:p>
          <a:p>
            <a:r>
              <a:rPr lang="en-US" dirty="0" err="1"/>
              <a:t>kitty_gen_server:close_shop</a:t>
            </a:r>
            <a:r>
              <a:rPr lang="en-US" dirty="0"/>
              <a:t>(</a:t>
            </a:r>
            <a:r>
              <a:rPr lang="en-US" dirty="0" err="1"/>
              <a:t>Pid</a:t>
            </a:r>
            <a:r>
              <a:rPr lang="en-US" dirty="0"/>
              <a:t>).</a:t>
            </a:r>
          </a:p>
        </p:txBody>
      </p:sp>
    </p:spTree>
    <p:extLst>
      <p:ext uri="{BB962C8B-B14F-4D97-AF65-F5344CB8AC3E}">
        <p14:creationId xmlns:p14="http://schemas.microsoft.com/office/powerpoint/2010/main" val="4112776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6B672-421B-F047-B0F8-CC8D8537D0CE}"/>
              </a:ext>
            </a:extLst>
          </p:cNvPr>
          <p:cNvSpPr>
            <a:spLocks noGrp="1"/>
          </p:cNvSpPr>
          <p:nvPr>
            <p:ph type="title"/>
          </p:nvPr>
        </p:nvSpPr>
        <p:spPr/>
        <p:txBody>
          <a:bodyPr/>
          <a:lstStyle/>
          <a:p>
            <a:r>
              <a:rPr lang="en-US" dirty="0"/>
              <a:t>Erlang Remote</a:t>
            </a:r>
          </a:p>
        </p:txBody>
      </p:sp>
      <p:sp>
        <p:nvSpPr>
          <p:cNvPr id="3" name="Content Placeholder 2">
            <a:extLst>
              <a:ext uri="{FF2B5EF4-FFF2-40B4-BE49-F238E27FC236}">
                <a16:creationId xmlns:a16="http://schemas.microsoft.com/office/drawing/2014/main" id="{9A8D2A96-BA82-D245-A391-078D97140173}"/>
              </a:ext>
            </a:extLst>
          </p:cNvPr>
          <p:cNvSpPr>
            <a:spLocks noGrp="1"/>
          </p:cNvSpPr>
          <p:nvPr>
            <p:ph idx="1"/>
          </p:nvPr>
        </p:nvSpPr>
        <p:spPr/>
        <p:txBody>
          <a:bodyPr/>
          <a:lstStyle/>
          <a:p>
            <a:r>
              <a:rPr lang="en-US" dirty="0"/>
              <a:t>On pi</a:t>
            </a:r>
          </a:p>
          <a:p>
            <a:pPr lvl="1"/>
            <a:r>
              <a:rPr lang="en-US" dirty="0" err="1"/>
              <a:t>erl</a:t>
            </a:r>
            <a:r>
              <a:rPr lang="en-US" dirty="0"/>
              <a:t> -name pong@192.168.100.22</a:t>
            </a:r>
          </a:p>
          <a:p>
            <a:pPr lvl="1"/>
            <a:r>
              <a:rPr lang="en-US" dirty="0"/>
              <a:t>c(</a:t>
            </a:r>
            <a:r>
              <a:rPr lang="en-US" dirty="0" err="1"/>
              <a:t>remote_pong</a:t>
            </a:r>
            <a:r>
              <a:rPr lang="en-US" dirty="0"/>
              <a:t>).</a:t>
            </a:r>
          </a:p>
          <a:p>
            <a:pPr lvl="1"/>
            <a:r>
              <a:rPr lang="en-US" dirty="0" err="1"/>
              <a:t>remote_pong:start_pong</a:t>
            </a:r>
            <a:r>
              <a:rPr lang="en-US" dirty="0"/>
              <a:t>().</a:t>
            </a:r>
          </a:p>
          <a:p>
            <a:r>
              <a:rPr lang="en-US" dirty="0"/>
              <a:t>On Mac</a:t>
            </a:r>
          </a:p>
          <a:p>
            <a:pPr lvl="1"/>
            <a:r>
              <a:rPr lang="en-US" dirty="0" err="1"/>
              <a:t>erl</a:t>
            </a:r>
            <a:r>
              <a:rPr lang="en-US" dirty="0"/>
              <a:t> -name </a:t>
            </a:r>
            <a:r>
              <a:rPr lang="en-US" dirty="0" err="1"/>
              <a:t>ping@local_ip_address</a:t>
            </a:r>
            <a:endParaRPr lang="en-US" dirty="0"/>
          </a:p>
          <a:p>
            <a:pPr lvl="1"/>
            <a:r>
              <a:rPr lang="en-US" dirty="0"/>
              <a:t>c(</a:t>
            </a:r>
            <a:r>
              <a:rPr lang="en-US" dirty="0" err="1"/>
              <a:t>remote_pong</a:t>
            </a:r>
            <a:r>
              <a:rPr lang="en-US" dirty="0"/>
              <a:t>).</a:t>
            </a:r>
          </a:p>
          <a:p>
            <a:pPr lvl="1"/>
            <a:r>
              <a:rPr lang="en-US" dirty="0" err="1"/>
              <a:t>remote_pong:start_ping</a:t>
            </a:r>
            <a:r>
              <a:rPr lang="en-US" dirty="0"/>
              <a:t>({'pong@192.168.100.22'}).</a:t>
            </a:r>
          </a:p>
          <a:p>
            <a:pPr lvl="1"/>
            <a:r>
              <a:rPr lang="en-US" dirty="0" err="1"/>
              <a:t>remote_pong:start_ping</a:t>
            </a:r>
            <a:r>
              <a:rPr lang="en-US" dirty="0"/>
              <a:t>({'pong@192.168.100.22', 5}).</a:t>
            </a:r>
          </a:p>
        </p:txBody>
      </p:sp>
    </p:spTree>
    <p:extLst>
      <p:ext uri="{BB962C8B-B14F-4D97-AF65-F5344CB8AC3E}">
        <p14:creationId xmlns:p14="http://schemas.microsoft.com/office/powerpoint/2010/main" val="377406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6B672-421B-F047-B0F8-CC8D8537D0CE}"/>
              </a:ext>
            </a:extLst>
          </p:cNvPr>
          <p:cNvSpPr>
            <a:spLocks noGrp="1"/>
          </p:cNvSpPr>
          <p:nvPr>
            <p:ph type="title"/>
          </p:nvPr>
        </p:nvSpPr>
        <p:spPr/>
        <p:txBody>
          <a:bodyPr/>
          <a:lstStyle/>
          <a:p>
            <a:r>
              <a:rPr lang="en-US" dirty="0" err="1"/>
              <a:t>Akka</a:t>
            </a:r>
            <a:r>
              <a:rPr lang="en-US" dirty="0"/>
              <a:t> Remote Exchange</a:t>
            </a:r>
          </a:p>
        </p:txBody>
      </p:sp>
      <p:sp>
        <p:nvSpPr>
          <p:cNvPr id="3" name="Content Placeholder 2">
            <a:extLst>
              <a:ext uri="{FF2B5EF4-FFF2-40B4-BE49-F238E27FC236}">
                <a16:creationId xmlns:a16="http://schemas.microsoft.com/office/drawing/2014/main" id="{9A8D2A96-BA82-D245-A391-078D97140173}"/>
              </a:ext>
            </a:extLst>
          </p:cNvPr>
          <p:cNvSpPr>
            <a:spLocks noGrp="1"/>
          </p:cNvSpPr>
          <p:nvPr>
            <p:ph idx="1"/>
          </p:nvPr>
        </p:nvSpPr>
        <p:spPr/>
        <p:txBody>
          <a:bodyPr/>
          <a:lstStyle/>
          <a:p>
            <a:r>
              <a:rPr lang="en-US" dirty="0" err="1"/>
              <a:t>sbt</a:t>
            </a:r>
            <a:r>
              <a:rPr lang="en-US" dirty="0"/>
              <a:t> "</a:t>
            </a:r>
            <a:r>
              <a:rPr lang="en-US" dirty="0" err="1"/>
              <a:t>runMain</a:t>
            </a:r>
            <a:r>
              <a:rPr lang="en-US" dirty="0"/>
              <a:t> </a:t>
            </a:r>
            <a:r>
              <a:rPr lang="en-US" dirty="0" err="1"/>
              <a:t>com.bbrownsound.remote.HelloRemote</a:t>
            </a:r>
            <a:r>
              <a:rPr lang="en-US" dirty="0"/>
              <a:t>" -- provides a simple echo service</a:t>
            </a:r>
          </a:p>
          <a:p>
            <a:r>
              <a:rPr lang="en-US" dirty="0" err="1"/>
              <a:t>sbt</a:t>
            </a:r>
            <a:r>
              <a:rPr lang="en-US" dirty="0"/>
              <a:t> "</a:t>
            </a:r>
            <a:r>
              <a:rPr lang="en-US" dirty="0" err="1"/>
              <a:t>runMain</a:t>
            </a:r>
            <a:r>
              <a:rPr lang="en-US" dirty="0"/>
              <a:t> </a:t>
            </a:r>
            <a:r>
              <a:rPr lang="en-US" dirty="0" err="1"/>
              <a:t>com.bbrownsound.local.LocalRemote</a:t>
            </a:r>
            <a:r>
              <a:rPr lang="en-US" dirty="0"/>
              <a:t>" -- connects the remote server and exchange messages</a:t>
            </a:r>
          </a:p>
        </p:txBody>
      </p:sp>
    </p:spTree>
    <p:extLst>
      <p:ext uri="{BB962C8B-B14F-4D97-AF65-F5344CB8AC3E}">
        <p14:creationId xmlns:p14="http://schemas.microsoft.com/office/powerpoint/2010/main" val="219693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553F7-64DE-2847-8503-98357205C90D}"/>
              </a:ext>
            </a:extLst>
          </p:cNvPr>
          <p:cNvSpPr>
            <a:spLocks noGrp="1"/>
          </p:cNvSpPr>
          <p:nvPr>
            <p:ph type="title"/>
          </p:nvPr>
        </p:nvSpPr>
        <p:spPr/>
        <p:txBody>
          <a:bodyPr/>
          <a:lstStyle/>
          <a:p>
            <a:r>
              <a:rPr lang="en-US" dirty="0"/>
              <a:t>History</a:t>
            </a:r>
          </a:p>
        </p:txBody>
      </p:sp>
      <p:sp>
        <p:nvSpPr>
          <p:cNvPr id="3" name="Content Placeholder 2">
            <a:extLst>
              <a:ext uri="{FF2B5EF4-FFF2-40B4-BE49-F238E27FC236}">
                <a16:creationId xmlns:a16="http://schemas.microsoft.com/office/drawing/2014/main" id="{3F2CE10D-6D8D-1642-96CD-6A6C7A626C92}"/>
              </a:ext>
            </a:extLst>
          </p:cNvPr>
          <p:cNvSpPr>
            <a:spLocks noGrp="1"/>
          </p:cNvSpPr>
          <p:nvPr>
            <p:ph idx="1"/>
          </p:nvPr>
        </p:nvSpPr>
        <p:spPr>
          <a:xfrm>
            <a:off x="685800" y="2194560"/>
            <a:ext cx="10820400" cy="4024125"/>
          </a:xfrm>
        </p:spPr>
        <p:txBody>
          <a:bodyPr>
            <a:normAutofit fontScale="70000" lnSpcReduction="20000"/>
          </a:bodyPr>
          <a:lstStyle/>
          <a:p>
            <a:r>
              <a:rPr lang="en-US" dirty="0"/>
              <a:t>Created in 1986 specifically to address the needs of the Telecom industry</a:t>
            </a:r>
          </a:p>
          <a:p>
            <a:pPr lvl="1"/>
            <a:r>
              <a:rPr lang="en-US" dirty="0"/>
              <a:t>Joe Armstrong</a:t>
            </a:r>
          </a:p>
          <a:p>
            <a:pPr lvl="1"/>
            <a:r>
              <a:rPr lang="en-US" dirty="0"/>
              <a:t>Robert </a:t>
            </a:r>
            <a:r>
              <a:rPr lang="en-US" dirty="0" err="1"/>
              <a:t>Virding</a:t>
            </a:r>
            <a:endParaRPr lang="en-US" dirty="0"/>
          </a:p>
          <a:p>
            <a:pPr lvl="1"/>
            <a:r>
              <a:rPr lang="en-US" dirty="0"/>
              <a:t>Mike Williams</a:t>
            </a:r>
          </a:p>
          <a:p>
            <a:r>
              <a:rPr lang="en-US" dirty="0"/>
              <a:t>It has a dynamic type system</a:t>
            </a:r>
          </a:p>
          <a:p>
            <a:r>
              <a:rPr lang="en-US" dirty="0"/>
              <a:t>Compiled language, source files .</a:t>
            </a:r>
            <a:r>
              <a:rPr lang="en-US" dirty="0" err="1"/>
              <a:t>erl</a:t>
            </a:r>
            <a:r>
              <a:rPr lang="en-US" dirty="0"/>
              <a:t> are compiled to beam (Bogdan/Björn's Erlang Abstract Machine)</a:t>
            </a:r>
          </a:p>
          <a:p>
            <a:r>
              <a:rPr lang="en-US" dirty="0"/>
              <a:t>Was proprietary to Ericsson until 1998 when it became open source</a:t>
            </a:r>
          </a:p>
          <a:p>
            <a:r>
              <a:rPr lang="en-US" dirty="0"/>
              <a:t>Erlang/OTP are maintained by a unit within Ericsson</a:t>
            </a:r>
          </a:p>
          <a:p>
            <a:r>
              <a:rPr lang="en-US" dirty="0">
                <a:hlinkClick r:id="rId2"/>
              </a:rPr>
              <a:t>https://www.erlang.org/</a:t>
            </a:r>
            <a:endParaRPr lang="en-US" dirty="0"/>
          </a:p>
          <a:p>
            <a:r>
              <a:rPr lang="en-US" dirty="0"/>
              <a:t>The original goal according to Armstrong: "We wanted to tailor a program language for telecom systems and the results became this programming language that we now know as Erlang," Armstrong says. "Eventually, hundreds of thousands of people would begin using it but that wasn’t our aim initially. We simply wanted to create something to replace PLEX to program the AXE system.”</a:t>
            </a:r>
          </a:p>
          <a:p>
            <a:r>
              <a:rPr lang="en-US" dirty="0"/>
              <a:t>Original reference implementation used Prolog as it interpreter, then switched to the BEAM virtual machine in early 90s.</a:t>
            </a:r>
          </a:p>
          <a:p>
            <a:r>
              <a:rPr lang="en-US" dirty="0"/>
              <a:t>Joe Armstrong: “If Java is 'write once, run anywhere', then Erlang is 'write once, run forever</a:t>
            </a:r>
          </a:p>
        </p:txBody>
      </p:sp>
      <p:pic>
        <p:nvPicPr>
          <p:cNvPr id="5" name="Picture 4">
            <a:extLst>
              <a:ext uri="{FF2B5EF4-FFF2-40B4-BE49-F238E27FC236}">
                <a16:creationId xmlns:a16="http://schemas.microsoft.com/office/drawing/2014/main" id="{D86D3C04-CC78-1540-AE54-37F816C91514}"/>
              </a:ext>
            </a:extLst>
          </p:cNvPr>
          <p:cNvPicPr>
            <a:picLocks noChangeAspect="1"/>
          </p:cNvPicPr>
          <p:nvPr/>
        </p:nvPicPr>
        <p:blipFill>
          <a:blip r:embed="rId3"/>
          <a:stretch>
            <a:fillRect/>
          </a:stretch>
        </p:blipFill>
        <p:spPr>
          <a:xfrm>
            <a:off x="8595641" y="1087037"/>
            <a:ext cx="762000" cy="647700"/>
          </a:xfrm>
          <a:prstGeom prst="rect">
            <a:avLst/>
          </a:prstGeom>
        </p:spPr>
      </p:pic>
    </p:spTree>
    <p:extLst>
      <p:ext uri="{BB962C8B-B14F-4D97-AF65-F5344CB8AC3E}">
        <p14:creationId xmlns:p14="http://schemas.microsoft.com/office/powerpoint/2010/main" val="2431126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553F7-64DE-2847-8503-98357205C90D}"/>
              </a:ext>
            </a:extLst>
          </p:cNvPr>
          <p:cNvSpPr>
            <a:spLocks noGrp="1"/>
          </p:cNvSpPr>
          <p:nvPr>
            <p:ph type="title"/>
          </p:nvPr>
        </p:nvSpPr>
        <p:spPr/>
        <p:txBody>
          <a:bodyPr/>
          <a:lstStyle/>
          <a:p>
            <a:r>
              <a:rPr lang="en-US" dirty="0"/>
              <a:t>Philosophy</a:t>
            </a:r>
          </a:p>
        </p:txBody>
      </p:sp>
      <p:sp>
        <p:nvSpPr>
          <p:cNvPr id="3" name="Content Placeholder 2">
            <a:extLst>
              <a:ext uri="{FF2B5EF4-FFF2-40B4-BE49-F238E27FC236}">
                <a16:creationId xmlns:a16="http://schemas.microsoft.com/office/drawing/2014/main" id="{3F2CE10D-6D8D-1642-96CD-6A6C7A626C92}"/>
              </a:ext>
            </a:extLst>
          </p:cNvPr>
          <p:cNvSpPr>
            <a:spLocks noGrp="1"/>
          </p:cNvSpPr>
          <p:nvPr>
            <p:ph idx="1"/>
          </p:nvPr>
        </p:nvSpPr>
        <p:spPr/>
        <p:txBody>
          <a:bodyPr>
            <a:normAutofit lnSpcReduction="10000"/>
          </a:bodyPr>
          <a:lstStyle/>
          <a:p>
            <a:pPr marL="0" indent="0">
              <a:buNone/>
            </a:pPr>
            <a:endParaRPr lang="en-US" dirty="0"/>
          </a:p>
          <a:p>
            <a:r>
              <a:rPr lang="en-US" dirty="0"/>
              <a:t>Everything is a process.</a:t>
            </a:r>
          </a:p>
          <a:p>
            <a:r>
              <a:rPr lang="en-US" dirty="0"/>
              <a:t>Processes are strongly isolated.</a:t>
            </a:r>
          </a:p>
          <a:p>
            <a:r>
              <a:rPr lang="en-US" dirty="0"/>
              <a:t>Process creation and destruction is a lightweight operation.</a:t>
            </a:r>
          </a:p>
          <a:p>
            <a:r>
              <a:rPr lang="en-US" dirty="0"/>
              <a:t>Message passing is the only way for processes to interact.</a:t>
            </a:r>
          </a:p>
          <a:p>
            <a:r>
              <a:rPr lang="en-US" dirty="0"/>
              <a:t>Processes have unique names.</a:t>
            </a:r>
          </a:p>
          <a:p>
            <a:r>
              <a:rPr lang="en-US" dirty="0"/>
              <a:t>If you know the name of a process you can send it a message.</a:t>
            </a:r>
          </a:p>
          <a:p>
            <a:r>
              <a:rPr lang="en-US" dirty="0"/>
              <a:t>Processes share no resources.</a:t>
            </a:r>
          </a:p>
          <a:p>
            <a:r>
              <a:rPr lang="en-US" dirty="0"/>
              <a:t>Error handling is non-local.</a:t>
            </a:r>
          </a:p>
          <a:p>
            <a:r>
              <a:rPr lang="en-US" dirty="0"/>
              <a:t>Processes do what they are supposed to do or fail.</a:t>
            </a:r>
          </a:p>
          <a:p>
            <a:endParaRPr lang="en-US" dirty="0"/>
          </a:p>
        </p:txBody>
      </p:sp>
      <p:pic>
        <p:nvPicPr>
          <p:cNvPr id="5" name="Picture 4">
            <a:extLst>
              <a:ext uri="{FF2B5EF4-FFF2-40B4-BE49-F238E27FC236}">
                <a16:creationId xmlns:a16="http://schemas.microsoft.com/office/drawing/2014/main" id="{D86D3C04-CC78-1540-AE54-37F816C91514}"/>
              </a:ext>
            </a:extLst>
          </p:cNvPr>
          <p:cNvPicPr>
            <a:picLocks noChangeAspect="1"/>
          </p:cNvPicPr>
          <p:nvPr/>
        </p:nvPicPr>
        <p:blipFill>
          <a:blip r:embed="rId2"/>
          <a:stretch>
            <a:fillRect/>
          </a:stretch>
        </p:blipFill>
        <p:spPr>
          <a:xfrm>
            <a:off x="7498361" y="1087037"/>
            <a:ext cx="762000" cy="647700"/>
          </a:xfrm>
          <a:prstGeom prst="rect">
            <a:avLst/>
          </a:prstGeom>
        </p:spPr>
      </p:pic>
    </p:spTree>
    <p:extLst>
      <p:ext uri="{BB962C8B-B14F-4D97-AF65-F5344CB8AC3E}">
        <p14:creationId xmlns:p14="http://schemas.microsoft.com/office/powerpoint/2010/main" val="2700939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553F7-64DE-2847-8503-98357205C90D}"/>
              </a:ext>
            </a:extLst>
          </p:cNvPr>
          <p:cNvSpPr>
            <a:spLocks noGrp="1"/>
          </p:cNvSpPr>
          <p:nvPr>
            <p:ph type="title"/>
          </p:nvPr>
        </p:nvSpPr>
        <p:spPr/>
        <p:txBody>
          <a:bodyPr/>
          <a:lstStyle/>
          <a:p>
            <a:r>
              <a:rPr lang="en-US" dirty="0"/>
              <a:t>Data Types</a:t>
            </a:r>
          </a:p>
        </p:txBody>
      </p:sp>
      <p:sp>
        <p:nvSpPr>
          <p:cNvPr id="3" name="Content Placeholder 2">
            <a:extLst>
              <a:ext uri="{FF2B5EF4-FFF2-40B4-BE49-F238E27FC236}">
                <a16:creationId xmlns:a16="http://schemas.microsoft.com/office/drawing/2014/main" id="{3F2CE10D-6D8D-1642-96CD-6A6C7A626C92}"/>
              </a:ext>
            </a:extLst>
          </p:cNvPr>
          <p:cNvSpPr>
            <a:spLocks noGrp="1"/>
          </p:cNvSpPr>
          <p:nvPr>
            <p:ph idx="1"/>
          </p:nvPr>
        </p:nvSpPr>
        <p:spPr>
          <a:xfrm>
            <a:off x="685800" y="1760220"/>
            <a:ext cx="10820400" cy="4458465"/>
          </a:xfrm>
        </p:spPr>
        <p:txBody>
          <a:bodyPr numCol="2">
            <a:noAutofit/>
          </a:bodyPr>
          <a:lstStyle/>
          <a:p>
            <a:r>
              <a:rPr lang="en-US" dirty="0"/>
              <a:t>Integers</a:t>
            </a:r>
          </a:p>
          <a:p>
            <a:r>
              <a:rPr lang="en-US" dirty="0"/>
              <a:t>Atoms</a:t>
            </a:r>
          </a:p>
          <a:p>
            <a:pPr lvl="1"/>
            <a:r>
              <a:rPr lang="en-US" sz="2200" dirty="0"/>
              <a:t>Never garbage collected</a:t>
            </a:r>
          </a:p>
          <a:p>
            <a:pPr lvl="1"/>
            <a:r>
              <a:rPr lang="en-US" sz="2200" dirty="0"/>
              <a:t>Always lowercase</a:t>
            </a:r>
          </a:p>
          <a:p>
            <a:pPr lvl="1"/>
            <a:r>
              <a:rPr lang="en-US" sz="2200" dirty="0"/>
              <a:t>Can be named anything if they are single quoted</a:t>
            </a:r>
          </a:p>
          <a:p>
            <a:pPr lvl="1"/>
            <a:r>
              <a:rPr lang="en-US" sz="2200" dirty="0"/>
              <a:t>No values</a:t>
            </a:r>
          </a:p>
          <a:p>
            <a:r>
              <a:rPr lang="en-US" dirty="0"/>
              <a:t>Floats</a:t>
            </a:r>
          </a:p>
          <a:p>
            <a:r>
              <a:rPr lang="en-US" dirty="0"/>
              <a:t>References</a:t>
            </a:r>
          </a:p>
          <a:p>
            <a:r>
              <a:rPr lang="en-US" dirty="0"/>
              <a:t>Binaries</a:t>
            </a:r>
          </a:p>
          <a:p>
            <a:r>
              <a:rPr lang="en-US" dirty="0" err="1"/>
              <a:t>Pids</a:t>
            </a:r>
            <a:endParaRPr lang="en-US" dirty="0"/>
          </a:p>
          <a:p>
            <a:pPr lvl="1"/>
            <a:r>
              <a:rPr lang="en-US" sz="2200" dirty="0"/>
              <a:t>Reference to erlang process</a:t>
            </a:r>
          </a:p>
          <a:p>
            <a:r>
              <a:rPr lang="en-US" dirty="0"/>
              <a:t>Ports</a:t>
            </a:r>
          </a:p>
          <a:p>
            <a:pPr lvl="1"/>
            <a:r>
              <a:rPr lang="en-US" sz="2200" dirty="0" err="1"/>
              <a:t>open_port</a:t>
            </a:r>
            <a:r>
              <a:rPr lang="en-US" sz="2200" dirty="0"/>
              <a:t> BIF for external coms</a:t>
            </a:r>
          </a:p>
          <a:p>
            <a:r>
              <a:rPr lang="en-US" dirty="0"/>
              <a:t>Funs = function closures</a:t>
            </a:r>
          </a:p>
          <a:p>
            <a:r>
              <a:rPr lang="en-US" dirty="0"/>
              <a:t>Tuples</a:t>
            </a:r>
          </a:p>
          <a:p>
            <a:r>
              <a:rPr lang="en-US" dirty="0"/>
              <a:t>Lists</a:t>
            </a:r>
          </a:p>
          <a:p>
            <a:r>
              <a:rPr lang="en-US" dirty="0"/>
              <a:t>Maps</a:t>
            </a:r>
          </a:p>
          <a:p>
            <a:r>
              <a:rPr lang="en-US" dirty="0"/>
              <a:t>Strings</a:t>
            </a:r>
          </a:p>
          <a:p>
            <a:r>
              <a:rPr lang="en-US" dirty="0"/>
              <a:t>Records</a:t>
            </a:r>
          </a:p>
        </p:txBody>
      </p:sp>
    </p:spTree>
    <p:extLst>
      <p:ext uri="{BB962C8B-B14F-4D97-AF65-F5344CB8AC3E}">
        <p14:creationId xmlns:p14="http://schemas.microsoft.com/office/powerpoint/2010/main" val="3654504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553F7-64DE-2847-8503-98357205C90D}"/>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3F2CE10D-6D8D-1642-96CD-6A6C7A626C92}"/>
              </a:ext>
            </a:extLst>
          </p:cNvPr>
          <p:cNvSpPr>
            <a:spLocks noGrp="1"/>
          </p:cNvSpPr>
          <p:nvPr>
            <p:ph idx="1"/>
          </p:nvPr>
        </p:nvSpPr>
        <p:spPr/>
        <p:txBody>
          <a:bodyPr numCol="2">
            <a:normAutofit fontScale="92500"/>
          </a:bodyPr>
          <a:lstStyle/>
          <a:p>
            <a:r>
              <a:rPr lang="en-US" dirty="0"/>
              <a:t>Statements end with a period</a:t>
            </a:r>
          </a:p>
          <a:p>
            <a:r>
              <a:rPr lang="en-US" dirty="0"/>
              <a:t>; means more to come</a:t>
            </a:r>
          </a:p>
          <a:p>
            <a:r>
              <a:rPr lang="en-US" dirty="0"/>
              <a:t>Flat structure, no concept of a package</a:t>
            </a:r>
          </a:p>
          <a:p>
            <a:r>
              <a:rPr lang="en-US" dirty="0"/>
              <a:t>Modules must be named the same as the file</a:t>
            </a:r>
          </a:p>
          <a:p>
            <a:r>
              <a:rPr lang="en-US" dirty="0"/>
              <a:t>Export defines public methods on a module</a:t>
            </a:r>
          </a:p>
          <a:p>
            <a:r>
              <a:rPr lang="en-US" dirty="0"/>
              <a:t>c(</a:t>
            </a:r>
            <a:r>
              <a:rPr lang="en-US" dirty="0" err="1"/>
              <a:t>module_name</a:t>
            </a:r>
            <a:r>
              <a:rPr lang="en-US" dirty="0"/>
              <a:t>) compiles your module</a:t>
            </a:r>
          </a:p>
          <a:p>
            <a:r>
              <a:rPr lang="en-US" dirty="0"/>
              <a:t>f() lets you clear a variable or all variables from the </a:t>
            </a:r>
            <a:r>
              <a:rPr lang="en-US" dirty="0" err="1"/>
              <a:t>repl</a:t>
            </a:r>
            <a:endParaRPr lang="en-US" dirty="0"/>
          </a:p>
          <a:p>
            <a:r>
              <a:rPr lang="en-US" dirty="0"/>
              <a:t>tuples {}</a:t>
            </a:r>
          </a:p>
          <a:p>
            <a:r>
              <a:rPr lang="en-US" dirty="0"/>
              <a:t>lists []</a:t>
            </a:r>
          </a:p>
          <a:p>
            <a:r>
              <a:rPr lang="en-US" dirty="0"/>
              <a:t>no strings, only list of </a:t>
            </a:r>
            <a:r>
              <a:rPr lang="en-US" dirty="0" err="1"/>
              <a:t>unicode</a:t>
            </a:r>
            <a:r>
              <a:rPr lang="en-US" dirty="0"/>
              <a:t> characters</a:t>
            </a:r>
          </a:p>
          <a:p>
            <a:r>
              <a:rPr lang="en-US" dirty="0"/>
              <a:t>map #{ "key" =&gt; 42 }.</a:t>
            </a:r>
          </a:p>
          <a:p>
            <a:r>
              <a:rPr lang="en-US" dirty="0"/>
              <a:t>modules should focus on clean logical separations</a:t>
            </a:r>
          </a:p>
          <a:p>
            <a:r>
              <a:rPr lang="en-US" dirty="0"/>
              <a:t>-import(Module, [Function1/Arity, ..., </a:t>
            </a:r>
            <a:r>
              <a:rPr lang="en-US" dirty="0" err="1"/>
              <a:t>FunctionN</a:t>
            </a:r>
            <a:r>
              <a:rPr lang="en-US" dirty="0"/>
              <a:t>/Arity]).</a:t>
            </a:r>
          </a:p>
          <a:p>
            <a:r>
              <a:rPr lang="en-US" dirty="0"/>
              <a:t>-define(sub(X,Y), X-Y). and used like ?sub(23,47)</a:t>
            </a:r>
          </a:p>
          <a:p>
            <a:r>
              <a:rPr lang="en-US" dirty="0" err="1"/>
              <a:t>useless:module_info</a:t>
            </a:r>
            <a:r>
              <a:rPr lang="en-US" dirty="0"/>
              <a:t>().</a:t>
            </a:r>
          </a:p>
          <a:p>
            <a:r>
              <a:rPr lang="en-US" dirty="0" err="1"/>
              <a:t>vsn</a:t>
            </a:r>
            <a:r>
              <a:rPr lang="en-US" dirty="0"/>
              <a:t>(</a:t>
            </a:r>
            <a:r>
              <a:rPr lang="en-US" dirty="0" err="1"/>
              <a:t>VersionNumber</a:t>
            </a:r>
            <a:r>
              <a:rPr lang="en-US" dirty="0"/>
              <a:t>)</a:t>
            </a:r>
          </a:p>
        </p:txBody>
      </p:sp>
    </p:spTree>
    <p:extLst>
      <p:ext uri="{BB962C8B-B14F-4D97-AF65-F5344CB8AC3E}">
        <p14:creationId xmlns:p14="http://schemas.microsoft.com/office/powerpoint/2010/main" val="2924479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CCEC8-C72D-6245-BCD3-52A8D0CECF27}"/>
              </a:ext>
            </a:extLst>
          </p:cNvPr>
          <p:cNvSpPr>
            <a:spLocks noGrp="1"/>
          </p:cNvSpPr>
          <p:nvPr>
            <p:ph type="title"/>
          </p:nvPr>
        </p:nvSpPr>
        <p:spPr>
          <a:xfrm>
            <a:off x="736861" y="717239"/>
            <a:ext cx="11348301" cy="1293028"/>
          </a:xfrm>
        </p:spPr>
        <p:txBody>
          <a:bodyPr/>
          <a:lstStyle/>
          <a:p>
            <a:r>
              <a:rPr lang="en-US" dirty="0"/>
              <a:t>Basic Examples: Pattern Matching</a:t>
            </a:r>
          </a:p>
        </p:txBody>
      </p:sp>
      <p:sp>
        <p:nvSpPr>
          <p:cNvPr id="3" name="Content Placeholder 2">
            <a:extLst>
              <a:ext uri="{FF2B5EF4-FFF2-40B4-BE49-F238E27FC236}">
                <a16:creationId xmlns:a16="http://schemas.microsoft.com/office/drawing/2014/main" id="{5F0617FE-3689-6A41-9889-2FAAE98A2AB5}"/>
              </a:ext>
            </a:extLst>
          </p:cNvPr>
          <p:cNvSpPr>
            <a:spLocks noGrp="1"/>
          </p:cNvSpPr>
          <p:nvPr>
            <p:ph idx="1"/>
          </p:nvPr>
        </p:nvSpPr>
        <p:spPr>
          <a:xfrm>
            <a:off x="157899" y="2194560"/>
            <a:ext cx="5649012" cy="4024125"/>
          </a:xfrm>
          <a:solidFill>
            <a:schemeClr val="tx1"/>
          </a:solidFill>
        </p:spPr>
        <p:txBody>
          <a:bodyPr numCol="1">
            <a:normAutofit/>
          </a:bodyPr>
          <a:lstStyle/>
          <a:p>
            <a:pPr marL="0" indent="0">
              <a:buNone/>
            </a:pPr>
            <a:r>
              <a:rPr lang="en-US" sz="1400" dirty="0">
                <a:solidFill>
                  <a:srgbClr val="1B1F22"/>
                </a:solidFill>
                <a:latin typeface="Consolas" panose="020B0609020204030204" pitchFamily="49" charset="0"/>
              </a:rPr>
              <a:t>-</a:t>
            </a:r>
            <a:r>
              <a:rPr lang="en-US" sz="1400" dirty="0">
                <a:solidFill>
                  <a:srgbClr val="CB2339"/>
                </a:solidFill>
                <a:latin typeface="Consolas" panose="020B0609020204030204" pitchFamily="49" charset="0"/>
              </a:rPr>
              <a:t>module</a:t>
            </a:r>
            <a:r>
              <a:rPr lang="en-US" sz="1400" dirty="0">
                <a:solidFill>
                  <a:srgbClr val="1B1F22"/>
                </a:solidFill>
                <a:latin typeface="Consolas" panose="020B0609020204030204" pitchFamily="49" charset="0"/>
              </a:rPr>
              <a:t> (</a:t>
            </a:r>
            <a:r>
              <a:rPr lang="en-US" sz="1400" dirty="0" err="1">
                <a:solidFill>
                  <a:srgbClr val="5B28B4"/>
                </a:solidFill>
                <a:latin typeface="Consolas" panose="020B0609020204030204" pitchFamily="49" charset="0"/>
              </a:rPr>
              <a:t>pattern_match</a:t>
            </a:r>
            <a:r>
              <a:rPr lang="en-US" sz="1400" dirty="0">
                <a:solidFill>
                  <a:srgbClr val="1B1F22"/>
                </a:solidFill>
                <a:latin typeface="Consolas" panose="020B0609020204030204" pitchFamily="49" charset="0"/>
              </a:rPr>
              <a:t>).		</a:t>
            </a:r>
          </a:p>
          <a:p>
            <a:pPr marL="0" indent="0">
              <a:buNone/>
            </a:pPr>
            <a:r>
              <a:rPr lang="en-US" sz="1400" dirty="0">
                <a:solidFill>
                  <a:srgbClr val="15171A"/>
                </a:solidFill>
                <a:latin typeface="Consolas" panose="020B0609020204030204" pitchFamily="49" charset="0"/>
              </a:rPr>
              <a:t>	</a:t>
            </a:r>
            <a:r>
              <a:rPr lang="en-US" sz="1400" dirty="0">
                <a:solidFill>
                  <a:srgbClr val="1B1F22"/>
                </a:solidFill>
                <a:latin typeface="Consolas" panose="020B0609020204030204" pitchFamily="49" charset="0"/>
              </a:rPr>
              <a:t>-</a:t>
            </a:r>
            <a:r>
              <a:rPr lang="en-US" sz="1400" dirty="0">
                <a:solidFill>
                  <a:srgbClr val="CB2339"/>
                </a:solidFill>
                <a:latin typeface="Consolas" panose="020B0609020204030204" pitchFamily="49" charset="0"/>
              </a:rPr>
              <a:t>export</a:t>
            </a:r>
            <a:r>
              <a:rPr lang="en-US" sz="1400" dirty="0">
                <a:solidFill>
                  <a:srgbClr val="1B1F22"/>
                </a:solidFill>
                <a:latin typeface="Consolas" panose="020B0609020204030204" pitchFamily="49" charset="0"/>
              </a:rPr>
              <a:t> ([</a:t>
            </a:r>
            <a:r>
              <a:rPr lang="en-US" sz="1400" dirty="0" err="1">
                <a:solidFill>
                  <a:srgbClr val="5B28B4"/>
                </a:solidFill>
                <a:latin typeface="Consolas" panose="020B0609020204030204" pitchFamily="49" charset="0"/>
              </a:rPr>
              <a:t>convert_length</a:t>
            </a:r>
            <a:r>
              <a:rPr lang="en-US" sz="1400" dirty="0">
                <a:solidFill>
                  <a:srgbClr val="1B1F22"/>
                </a:solidFill>
                <a:latin typeface="Consolas" panose="020B0609020204030204" pitchFamily="49" charset="0"/>
              </a:rPr>
              <a:t>/</a:t>
            </a:r>
            <a:r>
              <a:rPr lang="en-US" sz="1400" dirty="0">
                <a:solidFill>
                  <a:srgbClr val="0744B8"/>
                </a:solidFill>
                <a:latin typeface="Consolas" panose="020B0609020204030204" pitchFamily="49" charset="0"/>
              </a:rPr>
              <a:t>1</a:t>
            </a:r>
            <a:r>
              <a:rPr lang="en-US" sz="1400" dirty="0">
                <a:solidFill>
                  <a:srgbClr val="1B1F22"/>
                </a:solidFill>
                <a:latin typeface="Consolas" panose="020B0609020204030204" pitchFamily="49" charset="0"/>
              </a:rPr>
              <a:t>]).	</a:t>
            </a:r>
          </a:p>
          <a:p>
            <a:pPr marL="0" indent="0">
              <a:buNone/>
            </a:pPr>
            <a:r>
              <a:rPr lang="en-US" sz="1400" dirty="0">
                <a:solidFill>
                  <a:srgbClr val="15171A"/>
                </a:solidFill>
                <a:latin typeface="Consolas" panose="020B0609020204030204" pitchFamily="49" charset="0"/>
              </a:rPr>
              <a:t>	</a:t>
            </a:r>
            <a:r>
              <a:rPr lang="en-US" sz="1400" dirty="0">
                <a:solidFill>
                  <a:srgbClr val="57606A"/>
                </a:solidFill>
                <a:latin typeface="Consolas" panose="020B0609020204030204" pitchFamily="49" charset="0"/>
              </a:rPr>
              <a:t>% Atoms are lower case and can't have a value</a:t>
            </a:r>
            <a:r>
              <a:rPr lang="en-US" sz="1400" dirty="0">
                <a:solidFill>
                  <a:srgbClr val="1B1F22"/>
                </a:solidFill>
                <a:latin typeface="Consolas" panose="020B0609020204030204" pitchFamily="49" charset="0"/>
              </a:rPr>
              <a:t>	</a:t>
            </a:r>
          </a:p>
          <a:p>
            <a:pPr marL="0" indent="0">
              <a:buNone/>
            </a:pPr>
            <a:r>
              <a:rPr lang="en-US" sz="1400" dirty="0">
                <a:solidFill>
                  <a:srgbClr val="1B1F22"/>
                </a:solidFill>
                <a:latin typeface="Consolas" panose="020B0609020204030204" pitchFamily="49" charset="0"/>
              </a:rPr>
              <a:t>		</a:t>
            </a:r>
          </a:p>
          <a:p>
            <a:pPr marL="0" indent="0">
              <a:buNone/>
            </a:pPr>
            <a:r>
              <a:rPr lang="en-US" sz="1400" dirty="0">
                <a:solidFill>
                  <a:srgbClr val="15171A"/>
                </a:solidFill>
                <a:latin typeface="Consolas" panose="020B0609020204030204" pitchFamily="49" charset="0"/>
              </a:rPr>
              <a:t>	</a:t>
            </a:r>
            <a:r>
              <a:rPr lang="en-US" sz="1400" dirty="0" err="1">
                <a:solidFill>
                  <a:srgbClr val="5B28B4"/>
                </a:solidFill>
                <a:latin typeface="Consolas" panose="020B0609020204030204" pitchFamily="49" charset="0"/>
              </a:rPr>
              <a:t>convert_length</a:t>
            </a:r>
            <a:r>
              <a:rPr lang="en-US" sz="1400" dirty="0">
                <a:solidFill>
                  <a:srgbClr val="1B1F22"/>
                </a:solidFill>
                <a:latin typeface="Consolas" panose="020B0609020204030204" pitchFamily="49" charset="0"/>
              </a:rPr>
              <a:t>({</a:t>
            </a:r>
            <a:r>
              <a:rPr lang="en-US" sz="1400" dirty="0">
                <a:solidFill>
                  <a:srgbClr val="0744B8"/>
                </a:solidFill>
                <a:latin typeface="Consolas" panose="020B0609020204030204" pitchFamily="49" charset="0"/>
              </a:rPr>
              <a:t>centimeter</a:t>
            </a:r>
            <a:r>
              <a:rPr lang="en-US" sz="1400" dirty="0">
                <a:solidFill>
                  <a:srgbClr val="1B1F22"/>
                </a:solidFill>
                <a:latin typeface="Consolas" panose="020B0609020204030204" pitchFamily="49" charset="0"/>
              </a:rPr>
              <a:t>, X}) </a:t>
            </a:r>
            <a:r>
              <a:rPr lang="en-US" sz="1400" dirty="0">
                <a:solidFill>
                  <a:srgbClr val="CB2339"/>
                </a:solidFill>
                <a:latin typeface="Consolas" panose="020B0609020204030204" pitchFamily="49" charset="0"/>
              </a:rPr>
              <a:t>-&gt;</a:t>
            </a:r>
            <a:r>
              <a:rPr lang="en-US" sz="1400" dirty="0">
                <a:solidFill>
                  <a:srgbClr val="1B1F22"/>
                </a:solidFill>
                <a:latin typeface="Consolas" panose="020B0609020204030204" pitchFamily="49" charset="0"/>
              </a:rPr>
              <a:t>	</a:t>
            </a:r>
          </a:p>
          <a:p>
            <a:pPr marL="0" indent="0">
              <a:buNone/>
            </a:pPr>
            <a:r>
              <a:rPr lang="en-US" sz="1400" dirty="0">
                <a:solidFill>
                  <a:srgbClr val="15171A"/>
                </a:solidFill>
                <a:latin typeface="Consolas" panose="020B0609020204030204" pitchFamily="49" charset="0"/>
              </a:rPr>
              <a:t>	</a:t>
            </a:r>
            <a:r>
              <a:rPr lang="en-US" sz="1400" dirty="0">
                <a:solidFill>
                  <a:srgbClr val="1B1F22"/>
                </a:solidFill>
                <a:latin typeface="Consolas" panose="020B0609020204030204" pitchFamily="49" charset="0"/>
              </a:rPr>
              <a:t>  {</a:t>
            </a:r>
            <a:r>
              <a:rPr lang="en-US" sz="1400" dirty="0">
                <a:solidFill>
                  <a:srgbClr val="0744B8"/>
                </a:solidFill>
                <a:latin typeface="Consolas" panose="020B0609020204030204" pitchFamily="49" charset="0"/>
              </a:rPr>
              <a:t>inch</a:t>
            </a:r>
            <a:r>
              <a:rPr lang="en-US" sz="1400" dirty="0">
                <a:solidFill>
                  <a:srgbClr val="1B1F22"/>
                </a:solidFill>
                <a:latin typeface="Consolas" panose="020B0609020204030204" pitchFamily="49" charset="0"/>
              </a:rPr>
              <a:t>, X </a:t>
            </a:r>
            <a:r>
              <a:rPr lang="en-US" sz="1400" dirty="0">
                <a:solidFill>
                  <a:srgbClr val="CB2339"/>
                </a:solidFill>
                <a:latin typeface="Consolas" panose="020B0609020204030204" pitchFamily="49" charset="0"/>
              </a:rPr>
              <a:t>/</a:t>
            </a:r>
            <a:r>
              <a:rPr lang="en-US" sz="1400" dirty="0">
                <a:solidFill>
                  <a:srgbClr val="1B1F22"/>
                </a:solidFill>
                <a:latin typeface="Consolas" panose="020B0609020204030204" pitchFamily="49" charset="0"/>
              </a:rPr>
              <a:t> </a:t>
            </a:r>
            <a:r>
              <a:rPr lang="en-US" sz="1400" dirty="0">
                <a:solidFill>
                  <a:srgbClr val="0744B8"/>
                </a:solidFill>
                <a:latin typeface="Consolas" panose="020B0609020204030204" pitchFamily="49" charset="0"/>
              </a:rPr>
              <a:t>2.54</a:t>
            </a:r>
            <a:r>
              <a:rPr lang="en-US" sz="1400" dirty="0">
                <a:solidFill>
                  <a:srgbClr val="1B1F22"/>
                </a:solidFill>
                <a:latin typeface="Consolas" panose="020B0609020204030204" pitchFamily="49" charset="0"/>
              </a:rPr>
              <a:t>};	</a:t>
            </a:r>
          </a:p>
          <a:p>
            <a:pPr marL="0" indent="0">
              <a:buNone/>
            </a:pPr>
            <a:r>
              <a:rPr lang="en-US" sz="1400" dirty="0">
                <a:solidFill>
                  <a:srgbClr val="15171A"/>
                </a:solidFill>
                <a:latin typeface="Consolas" panose="020B0609020204030204" pitchFamily="49" charset="0"/>
              </a:rPr>
              <a:t>	</a:t>
            </a:r>
            <a:r>
              <a:rPr lang="en-US" sz="1400" dirty="0" err="1">
                <a:solidFill>
                  <a:srgbClr val="5B28B4"/>
                </a:solidFill>
                <a:latin typeface="Consolas" panose="020B0609020204030204" pitchFamily="49" charset="0"/>
              </a:rPr>
              <a:t>convert_length</a:t>
            </a:r>
            <a:r>
              <a:rPr lang="en-US" sz="1400" dirty="0">
                <a:solidFill>
                  <a:srgbClr val="1B1F22"/>
                </a:solidFill>
                <a:latin typeface="Consolas" panose="020B0609020204030204" pitchFamily="49" charset="0"/>
              </a:rPr>
              <a:t>({</a:t>
            </a:r>
            <a:r>
              <a:rPr lang="en-US" sz="1400" dirty="0">
                <a:solidFill>
                  <a:srgbClr val="0744B8"/>
                </a:solidFill>
                <a:latin typeface="Consolas" panose="020B0609020204030204" pitchFamily="49" charset="0"/>
              </a:rPr>
              <a:t>inch</a:t>
            </a:r>
            <a:r>
              <a:rPr lang="en-US" sz="1400" dirty="0">
                <a:solidFill>
                  <a:srgbClr val="1B1F22"/>
                </a:solidFill>
                <a:latin typeface="Consolas" panose="020B0609020204030204" pitchFamily="49" charset="0"/>
              </a:rPr>
              <a:t>, Y}) </a:t>
            </a:r>
            <a:r>
              <a:rPr lang="en-US" sz="1400" dirty="0">
                <a:solidFill>
                  <a:srgbClr val="CB2339"/>
                </a:solidFill>
                <a:latin typeface="Consolas" panose="020B0609020204030204" pitchFamily="49" charset="0"/>
              </a:rPr>
              <a:t>-&gt;</a:t>
            </a:r>
            <a:r>
              <a:rPr lang="en-US" sz="1400" dirty="0">
                <a:solidFill>
                  <a:srgbClr val="1B1F22"/>
                </a:solidFill>
                <a:latin typeface="Consolas" panose="020B0609020204030204" pitchFamily="49" charset="0"/>
              </a:rPr>
              <a:t>	</a:t>
            </a:r>
          </a:p>
          <a:p>
            <a:pPr marL="0" indent="0">
              <a:buNone/>
            </a:pPr>
            <a:r>
              <a:rPr lang="en-US" sz="1400" dirty="0">
                <a:solidFill>
                  <a:srgbClr val="15171A"/>
                </a:solidFill>
                <a:latin typeface="Consolas" panose="020B0609020204030204" pitchFamily="49" charset="0"/>
              </a:rPr>
              <a:t>	</a:t>
            </a:r>
            <a:r>
              <a:rPr lang="en-US" sz="1400" dirty="0">
                <a:solidFill>
                  <a:srgbClr val="1B1F22"/>
                </a:solidFill>
                <a:latin typeface="Consolas" panose="020B0609020204030204" pitchFamily="49" charset="0"/>
              </a:rPr>
              <a:t>  {</a:t>
            </a:r>
            <a:r>
              <a:rPr lang="en-US" sz="1400" dirty="0">
                <a:solidFill>
                  <a:srgbClr val="0744B8"/>
                </a:solidFill>
                <a:latin typeface="Consolas" panose="020B0609020204030204" pitchFamily="49" charset="0"/>
              </a:rPr>
              <a:t>centimeter</a:t>
            </a:r>
            <a:r>
              <a:rPr lang="en-US" sz="1400" dirty="0">
                <a:solidFill>
                  <a:srgbClr val="1B1F22"/>
                </a:solidFill>
                <a:latin typeface="Consolas" panose="020B0609020204030204" pitchFamily="49" charset="0"/>
              </a:rPr>
              <a:t>, Y </a:t>
            </a:r>
            <a:r>
              <a:rPr lang="en-US" sz="1400" dirty="0">
                <a:solidFill>
                  <a:srgbClr val="CB2339"/>
                </a:solidFill>
                <a:latin typeface="Consolas" panose="020B0609020204030204" pitchFamily="49" charset="0"/>
              </a:rPr>
              <a:t>*</a:t>
            </a:r>
            <a:r>
              <a:rPr lang="en-US" sz="1400" dirty="0">
                <a:solidFill>
                  <a:srgbClr val="1B1F22"/>
                </a:solidFill>
                <a:latin typeface="Consolas" panose="020B0609020204030204" pitchFamily="49" charset="0"/>
              </a:rPr>
              <a:t> </a:t>
            </a:r>
            <a:r>
              <a:rPr lang="en-US" sz="1400" dirty="0">
                <a:solidFill>
                  <a:srgbClr val="0744B8"/>
                </a:solidFill>
                <a:latin typeface="Consolas" panose="020B0609020204030204" pitchFamily="49" charset="0"/>
              </a:rPr>
              <a:t>2.54</a:t>
            </a:r>
            <a:r>
              <a:rPr lang="en-US" sz="1400" dirty="0">
                <a:solidFill>
                  <a:srgbClr val="1B1F22"/>
                </a:solidFill>
                <a:latin typeface="Consolas" panose="020B0609020204030204" pitchFamily="49" charset="0"/>
              </a:rPr>
              <a:t>}.	</a:t>
            </a:r>
          </a:p>
        </p:txBody>
      </p:sp>
      <p:sp>
        <p:nvSpPr>
          <p:cNvPr id="5" name="Content Placeholder 2">
            <a:extLst>
              <a:ext uri="{FF2B5EF4-FFF2-40B4-BE49-F238E27FC236}">
                <a16:creationId xmlns:a16="http://schemas.microsoft.com/office/drawing/2014/main" id="{263B359F-6C93-0C45-A975-B1DA0C9CC17B}"/>
              </a:ext>
            </a:extLst>
          </p:cNvPr>
          <p:cNvSpPr txBox="1">
            <a:spLocks/>
          </p:cNvSpPr>
          <p:nvPr/>
        </p:nvSpPr>
        <p:spPr>
          <a:xfrm>
            <a:off x="6070075" y="2194560"/>
            <a:ext cx="6015087" cy="4024125"/>
          </a:xfrm>
          <a:prstGeom prst="rect">
            <a:avLst/>
          </a:prstGeom>
          <a:solidFill>
            <a:schemeClr val="tx1"/>
          </a:solidFill>
        </p:spPr>
        <p:txBody>
          <a:bodyPr vert="horz" lIns="91440" tIns="45720" rIns="91440" bIns="45720" numCol="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sz="1400" dirty="0">
                <a:solidFill>
                  <a:srgbClr val="CB2339"/>
                </a:solidFill>
                <a:latin typeface="Consolas" panose="020B0609020204030204" pitchFamily="49" charset="0"/>
              </a:rPr>
              <a:t>trait</a:t>
            </a:r>
            <a:r>
              <a:rPr lang="en-US" sz="1400" dirty="0">
                <a:solidFill>
                  <a:srgbClr val="1B1F22"/>
                </a:solidFill>
                <a:latin typeface="Consolas" panose="020B0609020204030204" pitchFamily="49" charset="0"/>
              </a:rPr>
              <a:t> </a:t>
            </a:r>
            <a:r>
              <a:rPr lang="en-US" sz="1400" dirty="0">
                <a:solidFill>
                  <a:srgbClr val="5B28B4"/>
                </a:solidFill>
                <a:latin typeface="Consolas" panose="020B0609020204030204" pitchFamily="49" charset="0"/>
              </a:rPr>
              <a:t>UOM</a:t>
            </a:r>
            <a:r>
              <a:rPr lang="en-US" sz="1400" dirty="0">
                <a:solidFill>
                  <a:srgbClr val="1B1F22"/>
                </a:solidFill>
                <a:latin typeface="Consolas" panose="020B0609020204030204" pitchFamily="49" charset="0"/>
              </a:rPr>
              <a:t>		</a:t>
            </a:r>
          </a:p>
          <a:p>
            <a:pPr marL="0" indent="0">
              <a:buNone/>
            </a:pPr>
            <a:r>
              <a:rPr lang="en-US" sz="1400" dirty="0">
                <a:solidFill>
                  <a:srgbClr val="CB2339"/>
                </a:solidFill>
                <a:latin typeface="Consolas" panose="020B0609020204030204" pitchFamily="49" charset="0"/>
              </a:rPr>
              <a:t>case</a:t>
            </a:r>
            <a:r>
              <a:rPr lang="en-US" sz="1400" dirty="0">
                <a:solidFill>
                  <a:srgbClr val="1B1F22"/>
                </a:solidFill>
                <a:latin typeface="Consolas" panose="020B0609020204030204" pitchFamily="49" charset="0"/>
              </a:rPr>
              <a:t> </a:t>
            </a:r>
            <a:r>
              <a:rPr lang="en-US" sz="1400" dirty="0">
                <a:solidFill>
                  <a:srgbClr val="CB2339"/>
                </a:solidFill>
                <a:latin typeface="Consolas" panose="020B0609020204030204" pitchFamily="49" charset="0"/>
              </a:rPr>
              <a:t>object</a:t>
            </a:r>
            <a:r>
              <a:rPr lang="en-US" sz="1400" dirty="0">
                <a:solidFill>
                  <a:srgbClr val="1B1F22"/>
                </a:solidFill>
                <a:latin typeface="Consolas" panose="020B0609020204030204" pitchFamily="49" charset="0"/>
              </a:rPr>
              <a:t> </a:t>
            </a:r>
            <a:r>
              <a:rPr lang="en-US" sz="1400" dirty="0">
                <a:solidFill>
                  <a:srgbClr val="5B28B4"/>
                </a:solidFill>
                <a:latin typeface="Consolas" panose="020B0609020204030204" pitchFamily="49" charset="0"/>
              </a:rPr>
              <a:t>centimeter</a:t>
            </a:r>
            <a:r>
              <a:rPr lang="en-US" sz="1400" dirty="0">
                <a:solidFill>
                  <a:srgbClr val="1B1F22"/>
                </a:solidFill>
                <a:latin typeface="Consolas" panose="020B0609020204030204" pitchFamily="49" charset="0"/>
              </a:rPr>
              <a:t> </a:t>
            </a:r>
            <a:r>
              <a:rPr lang="en-US" sz="1400" dirty="0">
                <a:solidFill>
                  <a:srgbClr val="CB2339"/>
                </a:solidFill>
                <a:latin typeface="Consolas" panose="020B0609020204030204" pitchFamily="49" charset="0"/>
              </a:rPr>
              <a:t>extends</a:t>
            </a:r>
            <a:r>
              <a:rPr lang="en-US" sz="1400" dirty="0">
                <a:solidFill>
                  <a:srgbClr val="1B1F22"/>
                </a:solidFill>
                <a:latin typeface="Consolas" panose="020B0609020204030204" pitchFamily="49" charset="0"/>
              </a:rPr>
              <a:t> </a:t>
            </a:r>
            <a:r>
              <a:rPr lang="en-US" sz="1400" dirty="0">
                <a:solidFill>
                  <a:srgbClr val="5B28B4"/>
                </a:solidFill>
                <a:latin typeface="Consolas" panose="020B0609020204030204" pitchFamily="49" charset="0"/>
              </a:rPr>
              <a:t>UOM</a:t>
            </a:r>
            <a:r>
              <a:rPr lang="en-US" sz="1400" dirty="0">
                <a:solidFill>
                  <a:srgbClr val="1B1F22"/>
                </a:solidFill>
                <a:latin typeface="Consolas" panose="020B0609020204030204" pitchFamily="49" charset="0"/>
              </a:rPr>
              <a:t>	</a:t>
            </a:r>
          </a:p>
          <a:p>
            <a:pPr marL="0" indent="0">
              <a:buNone/>
            </a:pPr>
            <a:r>
              <a:rPr lang="en-US" sz="1400" dirty="0">
                <a:solidFill>
                  <a:srgbClr val="CB2339"/>
                </a:solidFill>
                <a:latin typeface="Consolas" panose="020B0609020204030204" pitchFamily="49" charset="0"/>
              </a:rPr>
              <a:t>case</a:t>
            </a:r>
            <a:r>
              <a:rPr lang="en-US" sz="1400" dirty="0">
                <a:solidFill>
                  <a:srgbClr val="1B1F22"/>
                </a:solidFill>
                <a:latin typeface="Consolas" panose="020B0609020204030204" pitchFamily="49" charset="0"/>
              </a:rPr>
              <a:t> </a:t>
            </a:r>
            <a:r>
              <a:rPr lang="en-US" sz="1400" dirty="0">
                <a:solidFill>
                  <a:srgbClr val="CB2339"/>
                </a:solidFill>
                <a:latin typeface="Consolas" panose="020B0609020204030204" pitchFamily="49" charset="0"/>
              </a:rPr>
              <a:t>object</a:t>
            </a:r>
            <a:r>
              <a:rPr lang="en-US" sz="1400" dirty="0">
                <a:solidFill>
                  <a:srgbClr val="1B1F22"/>
                </a:solidFill>
                <a:latin typeface="Consolas" panose="020B0609020204030204" pitchFamily="49" charset="0"/>
              </a:rPr>
              <a:t> </a:t>
            </a:r>
            <a:r>
              <a:rPr lang="en-US" sz="1400" dirty="0">
                <a:solidFill>
                  <a:srgbClr val="5B28B4"/>
                </a:solidFill>
                <a:latin typeface="Consolas" panose="020B0609020204030204" pitchFamily="49" charset="0"/>
              </a:rPr>
              <a:t>inch</a:t>
            </a:r>
            <a:r>
              <a:rPr lang="en-US" sz="1400" dirty="0">
                <a:solidFill>
                  <a:srgbClr val="1B1F22"/>
                </a:solidFill>
                <a:latin typeface="Consolas" panose="020B0609020204030204" pitchFamily="49" charset="0"/>
              </a:rPr>
              <a:t> </a:t>
            </a:r>
            <a:r>
              <a:rPr lang="en-US" sz="1400" dirty="0">
                <a:solidFill>
                  <a:srgbClr val="CB2339"/>
                </a:solidFill>
                <a:latin typeface="Consolas" panose="020B0609020204030204" pitchFamily="49" charset="0"/>
              </a:rPr>
              <a:t>extends</a:t>
            </a:r>
            <a:r>
              <a:rPr lang="en-US" sz="1400" dirty="0">
                <a:solidFill>
                  <a:srgbClr val="1B1F22"/>
                </a:solidFill>
                <a:latin typeface="Consolas" panose="020B0609020204030204" pitchFamily="49" charset="0"/>
              </a:rPr>
              <a:t> </a:t>
            </a:r>
            <a:r>
              <a:rPr lang="en-US" sz="1400" dirty="0">
                <a:solidFill>
                  <a:srgbClr val="5B28B4"/>
                </a:solidFill>
                <a:latin typeface="Consolas" panose="020B0609020204030204" pitchFamily="49" charset="0"/>
              </a:rPr>
              <a:t>UOM</a:t>
            </a:r>
            <a:r>
              <a:rPr lang="en-US" sz="1400" dirty="0">
                <a:solidFill>
                  <a:srgbClr val="1B1F22"/>
                </a:solidFill>
                <a:latin typeface="Consolas" panose="020B0609020204030204" pitchFamily="49" charset="0"/>
              </a:rPr>
              <a:t>	</a:t>
            </a:r>
          </a:p>
          <a:p>
            <a:pPr marL="0" indent="0">
              <a:buNone/>
            </a:pPr>
            <a:r>
              <a:rPr lang="en-US" sz="1400" dirty="0">
                <a:solidFill>
                  <a:srgbClr val="1B1F22"/>
                </a:solidFill>
                <a:latin typeface="Consolas" panose="020B0609020204030204" pitchFamily="49" charset="0"/>
              </a:rPr>
              <a:t>		</a:t>
            </a:r>
          </a:p>
          <a:p>
            <a:pPr marL="0" indent="0">
              <a:buNone/>
            </a:pPr>
            <a:r>
              <a:rPr lang="en-US" sz="1400" dirty="0">
                <a:solidFill>
                  <a:srgbClr val="57606A"/>
                </a:solidFill>
                <a:latin typeface="Consolas" panose="020B0609020204030204" pitchFamily="49" charset="0"/>
              </a:rPr>
              <a:t>// basic pattern match</a:t>
            </a:r>
            <a:r>
              <a:rPr lang="en-US" sz="1400" dirty="0">
                <a:solidFill>
                  <a:srgbClr val="1B1F22"/>
                </a:solidFill>
                <a:latin typeface="Consolas" panose="020B0609020204030204" pitchFamily="49" charset="0"/>
              </a:rPr>
              <a:t>	</a:t>
            </a:r>
          </a:p>
          <a:p>
            <a:pPr marL="0" indent="0">
              <a:buNone/>
            </a:pPr>
            <a:r>
              <a:rPr lang="en-US" sz="1400" dirty="0">
                <a:solidFill>
                  <a:srgbClr val="CB2339"/>
                </a:solidFill>
                <a:latin typeface="Consolas" panose="020B0609020204030204" pitchFamily="49" charset="0"/>
              </a:rPr>
              <a:t>def</a:t>
            </a:r>
            <a:r>
              <a:rPr lang="en-US" sz="1400" dirty="0">
                <a:solidFill>
                  <a:srgbClr val="1B1F22"/>
                </a:solidFill>
                <a:latin typeface="Consolas" panose="020B0609020204030204" pitchFamily="49" charset="0"/>
              </a:rPr>
              <a:t> </a:t>
            </a:r>
            <a:r>
              <a:rPr lang="en-US" sz="1400" dirty="0" err="1">
                <a:solidFill>
                  <a:srgbClr val="5B28B4"/>
                </a:solidFill>
                <a:latin typeface="Consolas" panose="020B0609020204030204" pitchFamily="49" charset="0"/>
              </a:rPr>
              <a:t>convert_length</a:t>
            </a:r>
            <a:r>
              <a:rPr lang="en-US" sz="1400" dirty="0">
                <a:solidFill>
                  <a:srgbClr val="1B1F22"/>
                </a:solidFill>
                <a:latin typeface="Consolas" panose="020B0609020204030204" pitchFamily="49" charset="0"/>
              </a:rPr>
              <a:t>(</a:t>
            </a:r>
            <a:r>
              <a:rPr lang="en-US" sz="1400" dirty="0">
                <a:solidFill>
                  <a:srgbClr val="DA4C0C"/>
                </a:solidFill>
                <a:latin typeface="Consolas" panose="020B0609020204030204" pitchFamily="49" charset="0"/>
              </a:rPr>
              <a:t>value</a:t>
            </a:r>
            <a:r>
              <a:rPr lang="en-US" sz="1400" dirty="0">
                <a:solidFill>
                  <a:srgbClr val="1B1F22"/>
                </a:solidFill>
                <a:latin typeface="Consolas" panose="020B0609020204030204" pitchFamily="49" charset="0"/>
              </a:rPr>
              <a:t>: (</a:t>
            </a:r>
            <a:r>
              <a:rPr lang="en-US" sz="1400" dirty="0">
                <a:solidFill>
                  <a:srgbClr val="5B28B4"/>
                </a:solidFill>
                <a:latin typeface="Consolas" panose="020B0609020204030204" pitchFamily="49" charset="0"/>
              </a:rPr>
              <a:t>UOM</a:t>
            </a:r>
            <a:r>
              <a:rPr lang="en-US" sz="1400" dirty="0">
                <a:solidFill>
                  <a:srgbClr val="1B1F22"/>
                </a:solidFill>
                <a:latin typeface="Consolas" panose="020B0609020204030204" pitchFamily="49" charset="0"/>
              </a:rPr>
              <a:t>, </a:t>
            </a:r>
            <a:r>
              <a:rPr lang="en-US" sz="1400" dirty="0">
                <a:solidFill>
                  <a:srgbClr val="CB2339"/>
                </a:solidFill>
                <a:latin typeface="Consolas" panose="020B0609020204030204" pitchFamily="49" charset="0"/>
              </a:rPr>
              <a:t>Double</a:t>
            </a:r>
            <a:r>
              <a:rPr lang="en-US" sz="1400" dirty="0">
                <a:solidFill>
                  <a:srgbClr val="1B1F22"/>
                </a:solidFill>
                <a:latin typeface="Consolas" panose="020B0609020204030204" pitchFamily="49" charset="0"/>
              </a:rPr>
              <a:t>))</a:t>
            </a:r>
            <a:r>
              <a:rPr lang="en-US" sz="1400" dirty="0">
                <a:solidFill>
                  <a:srgbClr val="CB2339"/>
                </a:solidFill>
                <a:latin typeface="Consolas" panose="020B0609020204030204" pitchFamily="49" charset="0"/>
              </a:rPr>
              <a:t>:</a:t>
            </a:r>
            <a:r>
              <a:rPr lang="en-US" sz="1400" dirty="0">
                <a:solidFill>
                  <a:srgbClr val="1B1F22"/>
                </a:solidFill>
                <a:latin typeface="Consolas" panose="020B0609020204030204" pitchFamily="49" charset="0"/>
              </a:rPr>
              <a:t> (</a:t>
            </a:r>
            <a:r>
              <a:rPr lang="en-US" sz="1400" dirty="0">
                <a:solidFill>
                  <a:srgbClr val="5B28B4"/>
                </a:solidFill>
                <a:latin typeface="Consolas" panose="020B0609020204030204" pitchFamily="49" charset="0"/>
              </a:rPr>
              <a:t>UOM</a:t>
            </a:r>
            <a:r>
              <a:rPr lang="en-US" sz="1400" dirty="0">
                <a:solidFill>
                  <a:srgbClr val="1B1F22"/>
                </a:solidFill>
                <a:latin typeface="Consolas" panose="020B0609020204030204" pitchFamily="49" charset="0"/>
              </a:rPr>
              <a:t>, </a:t>
            </a:r>
            <a:r>
              <a:rPr lang="en-US" sz="1400" dirty="0">
                <a:solidFill>
                  <a:srgbClr val="CB2339"/>
                </a:solidFill>
                <a:latin typeface="Consolas" panose="020B0609020204030204" pitchFamily="49" charset="0"/>
              </a:rPr>
              <a:t>Double</a:t>
            </a:r>
            <a:r>
              <a:rPr lang="en-US" sz="1400" dirty="0">
                <a:solidFill>
                  <a:srgbClr val="1B1F22"/>
                </a:solidFill>
                <a:latin typeface="Consolas" panose="020B0609020204030204" pitchFamily="49" charset="0"/>
              </a:rPr>
              <a:t>) </a:t>
            </a:r>
            <a:r>
              <a:rPr lang="en-US" sz="1400" dirty="0">
                <a:solidFill>
                  <a:srgbClr val="CB2339"/>
                </a:solidFill>
                <a:latin typeface="Consolas" panose="020B0609020204030204" pitchFamily="49" charset="0"/>
              </a:rPr>
              <a:t>=</a:t>
            </a:r>
            <a:r>
              <a:rPr lang="en-US" sz="1400" dirty="0">
                <a:solidFill>
                  <a:srgbClr val="1B1F22"/>
                </a:solidFill>
                <a:latin typeface="Consolas" panose="020B0609020204030204" pitchFamily="49" charset="0"/>
              </a:rPr>
              <a:t> {</a:t>
            </a:r>
          </a:p>
          <a:p>
            <a:pPr marL="0" indent="0">
              <a:buNone/>
            </a:pPr>
            <a:r>
              <a:rPr lang="en-US" sz="1400" dirty="0">
                <a:solidFill>
                  <a:srgbClr val="CB2339"/>
                </a:solidFill>
                <a:latin typeface="Consolas" panose="020B0609020204030204" pitchFamily="49" charset="0"/>
              </a:rPr>
              <a:t>  </a:t>
            </a:r>
            <a:r>
              <a:rPr lang="en-US" sz="1400" dirty="0" err="1">
                <a:solidFill>
                  <a:srgbClr val="CB2339"/>
                </a:solidFill>
                <a:latin typeface="Consolas" panose="020B0609020204030204" pitchFamily="49" charset="0"/>
              </a:rPr>
              <a:t>val</a:t>
            </a:r>
            <a:r>
              <a:rPr lang="en-US" sz="1400" dirty="0">
                <a:solidFill>
                  <a:srgbClr val="1B1F22"/>
                </a:solidFill>
                <a:latin typeface="Consolas" panose="020B0609020204030204" pitchFamily="49" charset="0"/>
              </a:rPr>
              <a:t> (u, d) </a:t>
            </a:r>
            <a:r>
              <a:rPr lang="en-US" sz="1400" dirty="0">
                <a:solidFill>
                  <a:srgbClr val="CB2339"/>
                </a:solidFill>
                <a:latin typeface="Consolas" panose="020B0609020204030204" pitchFamily="49" charset="0"/>
              </a:rPr>
              <a:t>=</a:t>
            </a:r>
            <a:r>
              <a:rPr lang="en-US" sz="1400" dirty="0">
                <a:solidFill>
                  <a:srgbClr val="1B1F22"/>
                </a:solidFill>
                <a:latin typeface="Consolas" panose="020B0609020204030204" pitchFamily="49" charset="0"/>
              </a:rPr>
              <a:t> value	</a:t>
            </a:r>
          </a:p>
          <a:p>
            <a:pPr marL="0" indent="0">
              <a:buNone/>
            </a:pPr>
            <a:r>
              <a:rPr lang="en-US" sz="1400" dirty="0">
                <a:solidFill>
                  <a:srgbClr val="1B1F22"/>
                </a:solidFill>
                <a:latin typeface="Consolas" panose="020B0609020204030204" pitchFamily="49" charset="0"/>
              </a:rPr>
              <a:t>     u </a:t>
            </a:r>
            <a:r>
              <a:rPr lang="en-US" sz="1400" dirty="0">
                <a:solidFill>
                  <a:srgbClr val="CB2339"/>
                </a:solidFill>
                <a:latin typeface="Consolas" panose="020B0609020204030204" pitchFamily="49" charset="0"/>
              </a:rPr>
              <a:t>match</a:t>
            </a:r>
            <a:r>
              <a:rPr lang="en-US" sz="1400" dirty="0">
                <a:solidFill>
                  <a:srgbClr val="1B1F22"/>
                </a:solidFill>
                <a:latin typeface="Consolas" panose="020B0609020204030204" pitchFamily="49" charset="0"/>
              </a:rPr>
              <a:t> {	</a:t>
            </a:r>
          </a:p>
          <a:p>
            <a:pPr marL="0" indent="0">
              <a:buNone/>
            </a:pPr>
            <a:r>
              <a:rPr lang="en-US" sz="1400" dirty="0">
                <a:solidFill>
                  <a:srgbClr val="CB2339"/>
                </a:solidFill>
                <a:latin typeface="Consolas" panose="020B0609020204030204" pitchFamily="49" charset="0"/>
              </a:rPr>
              <a:t>	case</a:t>
            </a:r>
            <a:r>
              <a:rPr lang="en-US" sz="1400" dirty="0">
                <a:solidFill>
                  <a:srgbClr val="1B1F22"/>
                </a:solidFill>
                <a:latin typeface="Consolas" panose="020B0609020204030204" pitchFamily="49" charset="0"/>
              </a:rPr>
              <a:t> centimeter </a:t>
            </a:r>
            <a:r>
              <a:rPr lang="en-US" sz="1400" dirty="0">
                <a:solidFill>
                  <a:srgbClr val="CB2339"/>
                </a:solidFill>
                <a:latin typeface="Consolas" panose="020B0609020204030204" pitchFamily="49" charset="0"/>
              </a:rPr>
              <a:t>=&gt;</a:t>
            </a:r>
            <a:r>
              <a:rPr lang="en-US" sz="1400" dirty="0">
                <a:solidFill>
                  <a:srgbClr val="1B1F22"/>
                </a:solidFill>
                <a:latin typeface="Consolas" panose="020B0609020204030204" pitchFamily="49" charset="0"/>
              </a:rPr>
              <a:t> (u, (d </a:t>
            </a:r>
            <a:r>
              <a:rPr lang="en-US" sz="1400" dirty="0">
                <a:solidFill>
                  <a:srgbClr val="CB2339"/>
                </a:solidFill>
                <a:latin typeface="Consolas" panose="020B0609020204030204" pitchFamily="49" charset="0"/>
              </a:rPr>
              <a:t>/</a:t>
            </a:r>
            <a:r>
              <a:rPr lang="en-US" sz="1400" dirty="0">
                <a:solidFill>
                  <a:srgbClr val="1B1F22"/>
                </a:solidFill>
                <a:latin typeface="Consolas" panose="020B0609020204030204" pitchFamily="49" charset="0"/>
              </a:rPr>
              <a:t> </a:t>
            </a:r>
            <a:r>
              <a:rPr lang="en-US" sz="1400" dirty="0">
                <a:solidFill>
                  <a:srgbClr val="0744B8"/>
                </a:solidFill>
                <a:latin typeface="Consolas" panose="020B0609020204030204" pitchFamily="49" charset="0"/>
              </a:rPr>
              <a:t>2.54</a:t>
            </a:r>
            <a:r>
              <a:rPr lang="en-US" sz="1400" dirty="0">
                <a:solidFill>
                  <a:srgbClr val="1B1F22"/>
                </a:solidFill>
                <a:latin typeface="Consolas" panose="020B0609020204030204" pitchFamily="49" charset="0"/>
              </a:rPr>
              <a:t>))	</a:t>
            </a:r>
          </a:p>
          <a:p>
            <a:pPr marL="0" indent="0">
              <a:buNone/>
            </a:pPr>
            <a:r>
              <a:rPr lang="en-US" sz="1400" dirty="0">
                <a:solidFill>
                  <a:srgbClr val="15171A"/>
                </a:solidFill>
                <a:latin typeface="Consolas" panose="020B0609020204030204" pitchFamily="49" charset="0"/>
              </a:rPr>
              <a:t>	</a:t>
            </a:r>
            <a:r>
              <a:rPr lang="en-US" sz="1400" dirty="0">
                <a:solidFill>
                  <a:srgbClr val="CB2339"/>
                </a:solidFill>
                <a:latin typeface="Consolas" panose="020B0609020204030204" pitchFamily="49" charset="0"/>
              </a:rPr>
              <a:t>case</a:t>
            </a:r>
            <a:r>
              <a:rPr lang="en-US" sz="1400" dirty="0">
                <a:solidFill>
                  <a:srgbClr val="1B1F22"/>
                </a:solidFill>
                <a:latin typeface="Consolas" panose="020B0609020204030204" pitchFamily="49" charset="0"/>
              </a:rPr>
              <a:t> inch </a:t>
            </a:r>
            <a:r>
              <a:rPr lang="en-US" sz="1400" dirty="0">
                <a:solidFill>
                  <a:srgbClr val="CB2339"/>
                </a:solidFill>
                <a:latin typeface="Consolas" panose="020B0609020204030204" pitchFamily="49" charset="0"/>
              </a:rPr>
              <a:t>=&gt;</a:t>
            </a:r>
            <a:r>
              <a:rPr lang="en-US" sz="1400" dirty="0">
                <a:solidFill>
                  <a:srgbClr val="1B1F22"/>
                </a:solidFill>
                <a:latin typeface="Consolas" panose="020B0609020204030204" pitchFamily="49" charset="0"/>
              </a:rPr>
              <a:t> (u, (d </a:t>
            </a:r>
            <a:r>
              <a:rPr lang="en-US" sz="1400" dirty="0">
                <a:solidFill>
                  <a:srgbClr val="CB2339"/>
                </a:solidFill>
                <a:latin typeface="Consolas" panose="020B0609020204030204" pitchFamily="49" charset="0"/>
              </a:rPr>
              <a:t>*</a:t>
            </a:r>
            <a:r>
              <a:rPr lang="en-US" sz="1400" dirty="0">
                <a:solidFill>
                  <a:srgbClr val="1B1F22"/>
                </a:solidFill>
                <a:latin typeface="Consolas" panose="020B0609020204030204" pitchFamily="49" charset="0"/>
              </a:rPr>
              <a:t> </a:t>
            </a:r>
            <a:r>
              <a:rPr lang="en-US" sz="1400" dirty="0">
                <a:solidFill>
                  <a:srgbClr val="0744B8"/>
                </a:solidFill>
                <a:latin typeface="Consolas" panose="020B0609020204030204" pitchFamily="49" charset="0"/>
              </a:rPr>
              <a:t>2.54</a:t>
            </a:r>
            <a:r>
              <a:rPr lang="en-US" sz="1400" dirty="0">
                <a:solidFill>
                  <a:srgbClr val="1B1F22"/>
                </a:solidFill>
                <a:latin typeface="Consolas" panose="020B0609020204030204" pitchFamily="49" charset="0"/>
              </a:rPr>
              <a:t>))	</a:t>
            </a:r>
          </a:p>
          <a:p>
            <a:pPr marL="0" indent="0">
              <a:buNone/>
            </a:pPr>
            <a:r>
              <a:rPr lang="en-US" sz="1400" dirty="0">
                <a:solidFill>
                  <a:srgbClr val="1B1F22"/>
                </a:solidFill>
                <a:latin typeface="Consolas" panose="020B0609020204030204" pitchFamily="49" charset="0"/>
              </a:rPr>
              <a:t>     }	</a:t>
            </a:r>
          </a:p>
          <a:p>
            <a:pPr marL="0" indent="0">
              <a:buNone/>
            </a:pPr>
            <a:r>
              <a:rPr lang="en-US" sz="1400" dirty="0">
                <a:solidFill>
                  <a:srgbClr val="1B1F22"/>
                </a:solidFill>
                <a:latin typeface="Consolas" panose="020B0609020204030204" pitchFamily="49" charset="0"/>
              </a:rPr>
              <a:t>}	</a:t>
            </a:r>
          </a:p>
        </p:txBody>
      </p:sp>
    </p:spTree>
    <p:extLst>
      <p:ext uri="{BB962C8B-B14F-4D97-AF65-F5344CB8AC3E}">
        <p14:creationId xmlns:p14="http://schemas.microsoft.com/office/powerpoint/2010/main" val="2713525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CCEC8-C72D-6245-BCD3-52A8D0CECF27}"/>
              </a:ext>
            </a:extLst>
          </p:cNvPr>
          <p:cNvSpPr>
            <a:spLocks noGrp="1"/>
          </p:cNvSpPr>
          <p:nvPr>
            <p:ph type="title"/>
          </p:nvPr>
        </p:nvSpPr>
        <p:spPr>
          <a:xfrm>
            <a:off x="736861" y="717239"/>
            <a:ext cx="11348301" cy="1293028"/>
          </a:xfrm>
        </p:spPr>
        <p:txBody>
          <a:bodyPr/>
          <a:lstStyle/>
          <a:p>
            <a:r>
              <a:rPr lang="en-US" dirty="0"/>
              <a:t>Basic Examples: RECURSION</a:t>
            </a:r>
          </a:p>
        </p:txBody>
      </p:sp>
      <p:sp>
        <p:nvSpPr>
          <p:cNvPr id="3" name="Content Placeholder 2">
            <a:extLst>
              <a:ext uri="{FF2B5EF4-FFF2-40B4-BE49-F238E27FC236}">
                <a16:creationId xmlns:a16="http://schemas.microsoft.com/office/drawing/2014/main" id="{5F0617FE-3689-6A41-9889-2FAAE98A2AB5}"/>
              </a:ext>
            </a:extLst>
          </p:cNvPr>
          <p:cNvSpPr>
            <a:spLocks noGrp="1"/>
          </p:cNvSpPr>
          <p:nvPr>
            <p:ph idx="1"/>
          </p:nvPr>
        </p:nvSpPr>
        <p:spPr>
          <a:xfrm>
            <a:off x="157899" y="2194560"/>
            <a:ext cx="5649012" cy="4024125"/>
          </a:xfrm>
          <a:solidFill>
            <a:schemeClr val="tx1"/>
          </a:solidFill>
        </p:spPr>
        <p:txBody>
          <a:bodyPr numCol="1">
            <a:normAutofit/>
          </a:bodyPr>
          <a:lstStyle/>
          <a:p>
            <a:pPr marL="0" indent="0">
              <a:buNone/>
            </a:pPr>
            <a:r>
              <a:rPr lang="en-US" sz="1400" dirty="0">
                <a:solidFill>
                  <a:srgbClr val="1B1F22"/>
                </a:solidFill>
                <a:latin typeface="Consolas" panose="020B0609020204030204" pitchFamily="49" charset="0"/>
              </a:rPr>
              <a:t>-</a:t>
            </a:r>
            <a:r>
              <a:rPr lang="en-US" sz="1400" dirty="0">
                <a:solidFill>
                  <a:srgbClr val="CB2339"/>
                </a:solidFill>
                <a:latin typeface="Consolas" panose="020B0609020204030204" pitchFamily="49" charset="0"/>
              </a:rPr>
              <a:t>module</a:t>
            </a:r>
            <a:r>
              <a:rPr lang="en-US" sz="1400" dirty="0">
                <a:solidFill>
                  <a:srgbClr val="1B1F22"/>
                </a:solidFill>
                <a:latin typeface="Consolas" panose="020B0609020204030204" pitchFamily="49" charset="0"/>
              </a:rPr>
              <a:t>(</a:t>
            </a:r>
            <a:r>
              <a:rPr lang="en-US" sz="1400" dirty="0">
                <a:solidFill>
                  <a:srgbClr val="5B28B4"/>
                </a:solidFill>
                <a:latin typeface="Consolas" panose="020B0609020204030204" pitchFamily="49" charset="0"/>
              </a:rPr>
              <a:t>factorial</a:t>
            </a:r>
            <a:r>
              <a:rPr lang="en-US" sz="1400" dirty="0">
                <a:solidFill>
                  <a:srgbClr val="1B1F22"/>
                </a:solidFill>
                <a:latin typeface="Consolas" panose="020B0609020204030204" pitchFamily="49" charset="0"/>
              </a:rPr>
              <a:t>).		</a:t>
            </a:r>
          </a:p>
          <a:p>
            <a:pPr marL="0" indent="0">
              <a:buNone/>
            </a:pPr>
            <a:r>
              <a:rPr lang="en-US" sz="1400" dirty="0">
                <a:solidFill>
                  <a:srgbClr val="15171A"/>
                </a:solidFill>
                <a:latin typeface="Consolas" panose="020B0609020204030204" pitchFamily="49" charset="0"/>
              </a:rPr>
              <a:t>	</a:t>
            </a:r>
            <a:r>
              <a:rPr lang="en-US" sz="1400" dirty="0">
                <a:solidFill>
                  <a:srgbClr val="1B1F22"/>
                </a:solidFill>
                <a:latin typeface="Consolas" panose="020B0609020204030204" pitchFamily="49" charset="0"/>
              </a:rPr>
              <a:t>-</a:t>
            </a:r>
            <a:r>
              <a:rPr lang="en-US" sz="1400" dirty="0">
                <a:solidFill>
                  <a:srgbClr val="CB2339"/>
                </a:solidFill>
                <a:latin typeface="Consolas" panose="020B0609020204030204" pitchFamily="49" charset="0"/>
              </a:rPr>
              <a:t>export</a:t>
            </a:r>
            <a:r>
              <a:rPr lang="en-US" sz="1400" dirty="0">
                <a:solidFill>
                  <a:srgbClr val="1B1F22"/>
                </a:solidFill>
                <a:latin typeface="Consolas" panose="020B0609020204030204" pitchFamily="49" charset="0"/>
              </a:rPr>
              <a:t>([</a:t>
            </a:r>
            <a:r>
              <a:rPr lang="en-US" sz="1400" dirty="0" err="1">
                <a:solidFill>
                  <a:srgbClr val="5B28B4"/>
                </a:solidFill>
                <a:latin typeface="Consolas" panose="020B0609020204030204" pitchFamily="49" charset="0"/>
              </a:rPr>
              <a:t>fac</a:t>
            </a:r>
            <a:r>
              <a:rPr lang="en-US" sz="1400" dirty="0">
                <a:solidFill>
                  <a:srgbClr val="1B1F22"/>
                </a:solidFill>
                <a:latin typeface="Consolas" panose="020B0609020204030204" pitchFamily="49" charset="0"/>
              </a:rPr>
              <a:t>/</a:t>
            </a:r>
            <a:r>
              <a:rPr lang="en-US" sz="1400" dirty="0">
                <a:solidFill>
                  <a:srgbClr val="0744B8"/>
                </a:solidFill>
                <a:latin typeface="Consolas" panose="020B0609020204030204" pitchFamily="49" charset="0"/>
              </a:rPr>
              <a:t>1</a:t>
            </a:r>
            <a:r>
              <a:rPr lang="en-US" sz="1400" dirty="0">
                <a:solidFill>
                  <a:srgbClr val="1B1F22"/>
                </a:solidFill>
                <a:latin typeface="Consolas" panose="020B0609020204030204" pitchFamily="49" charset="0"/>
              </a:rPr>
              <a:t>]).	</a:t>
            </a:r>
          </a:p>
          <a:p>
            <a:pPr marL="0" indent="0">
              <a:buNone/>
            </a:pPr>
            <a:r>
              <a:rPr lang="en-US" sz="1400" dirty="0">
                <a:solidFill>
                  <a:srgbClr val="1B1F22"/>
                </a:solidFill>
                <a:latin typeface="Consolas" panose="020B0609020204030204" pitchFamily="49" charset="0"/>
              </a:rPr>
              <a:t>		</a:t>
            </a:r>
          </a:p>
          <a:p>
            <a:pPr marL="0" indent="0">
              <a:buNone/>
            </a:pPr>
            <a:r>
              <a:rPr lang="en-US" sz="1400" dirty="0">
                <a:solidFill>
                  <a:srgbClr val="15171A"/>
                </a:solidFill>
                <a:latin typeface="Consolas" panose="020B0609020204030204" pitchFamily="49" charset="0"/>
              </a:rPr>
              <a:t>	</a:t>
            </a:r>
            <a:r>
              <a:rPr lang="en-US" sz="1400" dirty="0" err="1">
                <a:solidFill>
                  <a:srgbClr val="5B28B4"/>
                </a:solidFill>
                <a:latin typeface="Consolas" panose="020B0609020204030204" pitchFamily="49" charset="0"/>
              </a:rPr>
              <a:t>fac</a:t>
            </a:r>
            <a:r>
              <a:rPr lang="en-US" sz="1400" dirty="0">
                <a:solidFill>
                  <a:srgbClr val="1B1F22"/>
                </a:solidFill>
                <a:latin typeface="Consolas" panose="020B0609020204030204" pitchFamily="49" charset="0"/>
              </a:rPr>
              <a:t>(</a:t>
            </a:r>
            <a:r>
              <a:rPr lang="en-US" sz="1400" dirty="0">
                <a:solidFill>
                  <a:srgbClr val="0744B8"/>
                </a:solidFill>
                <a:latin typeface="Consolas" panose="020B0609020204030204" pitchFamily="49" charset="0"/>
              </a:rPr>
              <a:t>0</a:t>
            </a:r>
            <a:r>
              <a:rPr lang="en-US" sz="1400" dirty="0">
                <a:solidFill>
                  <a:srgbClr val="1B1F22"/>
                </a:solidFill>
                <a:latin typeface="Consolas" panose="020B0609020204030204" pitchFamily="49" charset="0"/>
              </a:rPr>
              <a:t>) </a:t>
            </a:r>
            <a:r>
              <a:rPr lang="en-US" sz="1400" dirty="0">
                <a:solidFill>
                  <a:srgbClr val="CB2339"/>
                </a:solidFill>
                <a:latin typeface="Consolas" panose="020B0609020204030204" pitchFamily="49" charset="0"/>
              </a:rPr>
              <a:t>-&gt;</a:t>
            </a:r>
            <a:r>
              <a:rPr lang="en-US" sz="1400" dirty="0">
                <a:solidFill>
                  <a:srgbClr val="1B1F22"/>
                </a:solidFill>
                <a:latin typeface="Consolas" panose="020B0609020204030204" pitchFamily="49" charset="0"/>
              </a:rPr>
              <a:t> </a:t>
            </a:r>
            <a:r>
              <a:rPr lang="en-US" sz="1400" dirty="0">
                <a:solidFill>
                  <a:srgbClr val="0744B8"/>
                </a:solidFill>
                <a:latin typeface="Consolas" panose="020B0609020204030204" pitchFamily="49" charset="0"/>
              </a:rPr>
              <a:t>1</a:t>
            </a:r>
            <a:r>
              <a:rPr lang="en-US" sz="1400" dirty="0">
                <a:solidFill>
                  <a:srgbClr val="1B1F22"/>
                </a:solidFill>
                <a:latin typeface="Consolas" panose="020B0609020204030204" pitchFamily="49" charset="0"/>
              </a:rPr>
              <a:t>;	</a:t>
            </a:r>
          </a:p>
          <a:p>
            <a:pPr marL="0" indent="0">
              <a:buNone/>
            </a:pPr>
            <a:r>
              <a:rPr lang="en-US" sz="1400" dirty="0">
                <a:solidFill>
                  <a:srgbClr val="15171A"/>
                </a:solidFill>
                <a:latin typeface="Consolas" panose="020B0609020204030204" pitchFamily="49" charset="0"/>
              </a:rPr>
              <a:t>	</a:t>
            </a:r>
            <a:r>
              <a:rPr lang="en-US" sz="1400" dirty="0" err="1">
                <a:solidFill>
                  <a:srgbClr val="5B28B4"/>
                </a:solidFill>
                <a:latin typeface="Consolas" panose="020B0609020204030204" pitchFamily="49" charset="0"/>
              </a:rPr>
              <a:t>fac</a:t>
            </a:r>
            <a:r>
              <a:rPr lang="en-US" sz="1400" dirty="0">
                <a:solidFill>
                  <a:srgbClr val="1B1F22"/>
                </a:solidFill>
                <a:latin typeface="Consolas" panose="020B0609020204030204" pitchFamily="49" charset="0"/>
              </a:rPr>
              <a:t>(N) </a:t>
            </a:r>
            <a:r>
              <a:rPr lang="en-US" sz="1400" dirty="0">
                <a:solidFill>
                  <a:srgbClr val="CB2339"/>
                </a:solidFill>
                <a:latin typeface="Consolas" panose="020B0609020204030204" pitchFamily="49" charset="0"/>
              </a:rPr>
              <a:t>-&gt;</a:t>
            </a:r>
            <a:r>
              <a:rPr lang="en-US" sz="1400" dirty="0">
                <a:solidFill>
                  <a:srgbClr val="1B1F22"/>
                </a:solidFill>
                <a:latin typeface="Consolas" panose="020B0609020204030204" pitchFamily="49" charset="0"/>
              </a:rPr>
              <a:t> N </a:t>
            </a:r>
            <a:r>
              <a:rPr lang="en-US" sz="1400" dirty="0">
                <a:solidFill>
                  <a:srgbClr val="CB2339"/>
                </a:solidFill>
                <a:latin typeface="Consolas" panose="020B0609020204030204" pitchFamily="49" charset="0"/>
              </a:rPr>
              <a:t>*</a:t>
            </a:r>
            <a:r>
              <a:rPr lang="en-US" sz="1400" dirty="0">
                <a:solidFill>
                  <a:srgbClr val="1B1F22"/>
                </a:solidFill>
                <a:latin typeface="Consolas" panose="020B0609020204030204" pitchFamily="49" charset="0"/>
              </a:rPr>
              <a:t> </a:t>
            </a:r>
            <a:r>
              <a:rPr lang="en-US" sz="1400" dirty="0" err="1">
                <a:solidFill>
                  <a:srgbClr val="5B28B4"/>
                </a:solidFill>
                <a:latin typeface="Consolas" panose="020B0609020204030204" pitchFamily="49" charset="0"/>
              </a:rPr>
              <a:t>fac</a:t>
            </a:r>
            <a:r>
              <a:rPr lang="en-US" sz="1400" dirty="0">
                <a:solidFill>
                  <a:srgbClr val="1B1F22"/>
                </a:solidFill>
                <a:latin typeface="Consolas" panose="020B0609020204030204" pitchFamily="49" charset="0"/>
              </a:rPr>
              <a:t>(N </a:t>
            </a:r>
            <a:r>
              <a:rPr lang="en-US" sz="1400" dirty="0">
                <a:solidFill>
                  <a:srgbClr val="CB2339"/>
                </a:solidFill>
                <a:latin typeface="Consolas" panose="020B0609020204030204" pitchFamily="49" charset="0"/>
              </a:rPr>
              <a:t>-</a:t>
            </a:r>
            <a:r>
              <a:rPr lang="en-US" sz="1400" dirty="0">
                <a:solidFill>
                  <a:srgbClr val="1B1F22"/>
                </a:solidFill>
                <a:latin typeface="Consolas" panose="020B0609020204030204" pitchFamily="49" charset="0"/>
              </a:rPr>
              <a:t> </a:t>
            </a:r>
            <a:r>
              <a:rPr lang="en-US" sz="1400" dirty="0">
                <a:solidFill>
                  <a:srgbClr val="0744B8"/>
                </a:solidFill>
                <a:latin typeface="Consolas" panose="020B0609020204030204" pitchFamily="49" charset="0"/>
              </a:rPr>
              <a:t>1</a:t>
            </a:r>
            <a:r>
              <a:rPr lang="en-US" sz="1400" dirty="0">
                <a:solidFill>
                  <a:srgbClr val="1B1F22"/>
                </a:solidFill>
                <a:latin typeface="Consolas" panose="020B0609020204030204" pitchFamily="49" charset="0"/>
              </a:rPr>
              <a:t>).	</a:t>
            </a:r>
          </a:p>
        </p:txBody>
      </p:sp>
      <p:sp>
        <p:nvSpPr>
          <p:cNvPr id="5" name="Content Placeholder 2">
            <a:extLst>
              <a:ext uri="{FF2B5EF4-FFF2-40B4-BE49-F238E27FC236}">
                <a16:creationId xmlns:a16="http://schemas.microsoft.com/office/drawing/2014/main" id="{263B359F-6C93-0C45-A975-B1DA0C9CC17B}"/>
              </a:ext>
            </a:extLst>
          </p:cNvPr>
          <p:cNvSpPr txBox="1">
            <a:spLocks/>
          </p:cNvSpPr>
          <p:nvPr/>
        </p:nvSpPr>
        <p:spPr>
          <a:xfrm>
            <a:off x="6070075" y="2194560"/>
            <a:ext cx="6015087" cy="4024125"/>
          </a:xfrm>
          <a:prstGeom prst="rect">
            <a:avLst/>
          </a:prstGeom>
          <a:solidFill>
            <a:schemeClr val="tx1"/>
          </a:solidFill>
        </p:spPr>
        <p:txBody>
          <a:bodyPr vert="horz" lIns="91440" tIns="45720" rIns="91440" bIns="45720" numCol="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sz="1400" dirty="0">
                <a:solidFill>
                  <a:srgbClr val="CB2339"/>
                </a:solidFill>
                <a:latin typeface="Consolas" panose="020B0609020204030204" pitchFamily="49" charset="0"/>
              </a:rPr>
              <a:t>def</a:t>
            </a:r>
            <a:r>
              <a:rPr lang="en-US" sz="1400" dirty="0">
                <a:solidFill>
                  <a:srgbClr val="1B1F22"/>
                </a:solidFill>
                <a:latin typeface="Consolas" panose="020B0609020204030204" pitchFamily="49" charset="0"/>
              </a:rPr>
              <a:t> </a:t>
            </a:r>
            <a:r>
              <a:rPr lang="en-US" sz="1400" dirty="0">
                <a:solidFill>
                  <a:srgbClr val="5B28B4"/>
                </a:solidFill>
                <a:latin typeface="Consolas" panose="020B0609020204030204" pitchFamily="49" charset="0"/>
              </a:rPr>
              <a:t>factorial</a:t>
            </a:r>
            <a:r>
              <a:rPr lang="en-US" sz="1400" dirty="0">
                <a:solidFill>
                  <a:srgbClr val="1B1F22"/>
                </a:solidFill>
                <a:latin typeface="Consolas" panose="020B0609020204030204" pitchFamily="49" charset="0"/>
              </a:rPr>
              <a:t>(</a:t>
            </a:r>
            <a:r>
              <a:rPr lang="en-US" sz="1400" dirty="0">
                <a:solidFill>
                  <a:srgbClr val="DA4C0C"/>
                </a:solidFill>
                <a:latin typeface="Consolas" panose="020B0609020204030204" pitchFamily="49" charset="0"/>
              </a:rPr>
              <a:t>n</a:t>
            </a:r>
            <a:r>
              <a:rPr lang="en-US" sz="1400" dirty="0">
                <a:solidFill>
                  <a:srgbClr val="1B1F22"/>
                </a:solidFill>
                <a:latin typeface="Consolas" panose="020B0609020204030204" pitchFamily="49" charset="0"/>
              </a:rPr>
              <a:t>: </a:t>
            </a:r>
            <a:r>
              <a:rPr lang="en-US" sz="1400" dirty="0" err="1">
                <a:solidFill>
                  <a:srgbClr val="5B28B4"/>
                </a:solidFill>
                <a:latin typeface="Consolas" panose="020B0609020204030204" pitchFamily="49" charset="0"/>
              </a:rPr>
              <a:t>BigInt</a:t>
            </a:r>
            <a:r>
              <a:rPr lang="en-US" sz="1400" dirty="0">
                <a:solidFill>
                  <a:srgbClr val="1B1F22"/>
                </a:solidFill>
                <a:latin typeface="Consolas" panose="020B0609020204030204" pitchFamily="49" charset="0"/>
              </a:rPr>
              <a:t>)</a:t>
            </a:r>
            <a:r>
              <a:rPr lang="en-US" sz="1400" dirty="0">
                <a:solidFill>
                  <a:srgbClr val="CB2339"/>
                </a:solidFill>
                <a:latin typeface="Consolas" panose="020B0609020204030204" pitchFamily="49" charset="0"/>
              </a:rPr>
              <a:t>:</a:t>
            </a:r>
            <a:r>
              <a:rPr lang="en-US" sz="1400" dirty="0">
                <a:solidFill>
                  <a:srgbClr val="1B1F22"/>
                </a:solidFill>
                <a:latin typeface="Consolas" panose="020B0609020204030204" pitchFamily="49" charset="0"/>
              </a:rPr>
              <a:t> </a:t>
            </a:r>
            <a:r>
              <a:rPr lang="en-US" sz="1400" dirty="0" err="1">
                <a:solidFill>
                  <a:srgbClr val="5B28B4"/>
                </a:solidFill>
                <a:latin typeface="Consolas" panose="020B0609020204030204" pitchFamily="49" charset="0"/>
              </a:rPr>
              <a:t>BigInt</a:t>
            </a:r>
            <a:r>
              <a:rPr lang="en-US" sz="1400" dirty="0">
                <a:solidFill>
                  <a:srgbClr val="1B1F22"/>
                </a:solidFill>
                <a:latin typeface="Consolas" panose="020B0609020204030204" pitchFamily="49" charset="0"/>
              </a:rPr>
              <a:t> </a:t>
            </a:r>
            <a:r>
              <a:rPr lang="en-US" sz="1400" dirty="0">
                <a:solidFill>
                  <a:srgbClr val="CB2339"/>
                </a:solidFill>
                <a:latin typeface="Consolas" panose="020B0609020204030204" pitchFamily="49" charset="0"/>
              </a:rPr>
              <a:t>=</a:t>
            </a:r>
            <a:r>
              <a:rPr lang="en-US" sz="1400" dirty="0">
                <a:solidFill>
                  <a:srgbClr val="1B1F22"/>
                </a:solidFill>
                <a:latin typeface="Consolas" panose="020B0609020204030204" pitchFamily="49" charset="0"/>
              </a:rPr>
              <a:t> { 		</a:t>
            </a:r>
          </a:p>
          <a:p>
            <a:pPr marL="0" indent="0">
              <a:buNone/>
            </a:pPr>
            <a:r>
              <a:rPr lang="en-US" sz="1400" dirty="0">
                <a:solidFill>
                  <a:srgbClr val="CB2339"/>
                </a:solidFill>
                <a:latin typeface="Consolas" panose="020B0609020204030204" pitchFamily="49" charset="0"/>
              </a:rPr>
              <a:t>	if</a:t>
            </a:r>
            <a:r>
              <a:rPr lang="en-US" sz="1400" dirty="0">
                <a:solidFill>
                  <a:srgbClr val="1B1F22"/>
                </a:solidFill>
                <a:latin typeface="Consolas" panose="020B0609020204030204" pitchFamily="49" charset="0"/>
              </a:rPr>
              <a:t> (n </a:t>
            </a:r>
            <a:r>
              <a:rPr lang="en-US" sz="1400" dirty="0">
                <a:solidFill>
                  <a:srgbClr val="CB2339"/>
                </a:solidFill>
                <a:latin typeface="Consolas" panose="020B0609020204030204" pitchFamily="49" charset="0"/>
              </a:rPr>
              <a:t>==</a:t>
            </a:r>
            <a:r>
              <a:rPr lang="en-US" sz="1400" dirty="0">
                <a:solidFill>
                  <a:srgbClr val="1B1F22"/>
                </a:solidFill>
                <a:latin typeface="Consolas" panose="020B0609020204030204" pitchFamily="49" charset="0"/>
              </a:rPr>
              <a:t> </a:t>
            </a:r>
            <a:r>
              <a:rPr lang="en-US" sz="1400" dirty="0">
                <a:solidFill>
                  <a:srgbClr val="0744B8"/>
                </a:solidFill>
                <a:latin typeface="Consolas" panose="020B0609020204030204" pitchFamily="49" charset="0"/>
              </a:rPr>
              <a:t>0</a:t>
            </a:r>
            <a:r>
              <a:rPr lang="en-US" sz="1400" dirty="0">
                <a:solidFill>
                  <a:srgbClr val="1B1F22"/>
                </a:solidFill>
                <a:latin typeface="Consolas" panose="020B0609020204030204" pitchFamily="49" charset="0"/>
              </a:rPr>
              <a:t>) </a:t>
            </a:r>
            <a:r>
              <a:rPr lang="en-US" sz="1400" dirty="0">
                <a:solidFill>
                  <a:srgbClr val="0744B8"/>
                </a:solidFill>
                <a:latin typeface="Consolas" panose="020B0609020204030204" pitchFamily="49" charset="0"/>
              </a:rPr>
              <a:t>1</a:t>
            </a:r>
            <a:r>
              <a:rPr lang="en-US" sz="1400" dirty="0">
                <a:solidFill>
                  <a:srgbClr val="1B1F22"/>
                </a:solidFill>
                <a:latin typeface="Consolas" panose="020B0609020204030204" pitchFamily="49" charset="0"/>
              </a:rPr>
              <a:t>	</a:t>
            </a:r>
          </a:p>
          <a:p>
            <a:pPr marL="0" indent="0">
              <a:buNone/>
            </a:pPr>
            <a:r>
              <a:rPr lang="en-US" sz="1400" dirty="0">
                <a:solidFill>
                  <a:srgbClr val="CB2339"/>
                </a:solidFill>
                <a:latin typeface="Consolas" panose="020B0609020204030204" pitchFamily="49" charset="0"/>
              </a:rPr>
              <a:t>	else</a:t>
            </a:r>
            <a:r>
              <a:rPr lang="en-US" sz="1400" dirty="0">
                <a:solidFill>
                  <a:srgbClr val="1B1F22"/>
                </a:solidFill>
                <a:latin typeface="Consolas" panose="020B0609020204030204" pitchFamily="49" charset="0"/>
              </a:rPr>
              <a:t> n </a:t>
            </a:r>
            <a:r>
              <a:rPr lang="en-US" sz="1400" dirty="0">
                <a:solidFill>
                  <a:srgbClr val="CB2339"/>
                </a:solidFill>
                <a:latin typeface="Consolas" panose="020B0609020204030204" pitchFamily="49" charset="0"/>
              </a:rPr>
              <a:t>*</a:t>
            </a:r>
            <a:r>
              <a:rPr lang="en-US" sz="1400" dirty="0">
                <a:solidFill>
                  <a:srgbClr val="1B1F22"/>
                </a:solidFill>
                <a:latin typeface="Consolas" panose="020B0609020204030204" pitchFamily="49" charset="0"/>
              </a:rPr>
              <a:t> factorial(n </a:t>
            </a:r>
            <a:r>
              <a:rPr lang="en-US" sz="1400" dirty="0">
                <a:solidFill>
                  <a:srgbClr val="CB2339"/>
                </a:solidFill>
                <a:latin typeface="Consolas" panose="020B0609020204030204" pitchFamily="49" charset="0"/>
              </a:rPr>
              <a:t>-</a:t>
            </a:r>
            <a:r>
              <a:rPr lang="en-US" sz="1400" dirty="0">
                <a:solidFill>
                  <a:srgbClr val="1B1F22"/>
                </a:solidFill>
                <a:latin typeface="Consolas" panose="020B0609020204030204" pitchFamily="49" charset="0"/>
              </a:rPr>
              <a:t> </a:t>
            </a:r>
            <a:r>
              <a:rPr lang="en-US" sz="1400" dirty="0">
                <a:solidFill>
                  <a:srgbClr val="0744B8"/>
                </a:solidFill>
                <a:latin typeface="Consolas" panose="020B0609020204030204" pitchFamily="49" charset="0"/>
              </a:rPr>
              <a:t>1</a:t>
            </a:r>
            <a:r>
              <a:rPr lang="en-US" sz="1400" dirty="0">
                <a:solidFill>
                  <a:srgbClr val="1B1F22"/>
                </a:solidFill>
                <a:latin typeface="Consolas" panose="020B0609020204030204" pitchFamily="49" charset="0"/>
              </a:rPr>
              <a:t>)	</a:t>
            </a:r>
          </a:p>
          <a:p>
            <a:pPr marL="0" indent="0">
              <a:buNone/>
            </a:pPr>
            <a:r>
              <a:rPr lang="en-US" sz="1400" dirty="0">
                <a:solidFill>
                  <a:srgbClr val="1B1F22"/>
                </a:solidFill>
                <a:latin typeface="Consolas" panose="020B0609020204030204" pitchFamily="49" charset="0"/>
              </a:rPr>
              <a:t>}	</a:t>
            </a:r>
          </a:p>
          <a:p>
            <a:pPr marL="0" indent="0">
              <a:buNone/>
            </a:pPr>
            <a:r>
              <a:rPr lang="en-US" sz="1400" dirty="0">
                <a:solidFill>
                  <a:srgbClr val="1B1F22"/>
                </a:solidFill>
                <a:latin typeface="Consolas" panose="020B0609020204030204" pitchFamily="49" charset="0"/>
              </a:rPr>
              <a:t>		</a:t>
            </a:r>
          </a:p>
          <a:p>
            <a:pPr marL="0" indent="0">
              <a:buNone/>
            </a:pPr>
            <a:r>
              <a:rPr lang="en-US" sz="1400" dirty="0">
                <a:solidFill>
                  <a:srgbClr val="CB2339"/>
                </a:solidFill>
                <a:latin typeface="Consolas" panose="020B0609020204030204" pitchFamily="49" charset="0"/>
              </a:rPr>
              <a:t>@</a:t>
            </a:r>
            <a:r>
              <a:rPr lang="en-US" sz="1400" dirty="0" err="1">
                <a:solidFill>
                  <a:srgbClr val="1B1F22"/>
                </a:solidFill>
                <a:latin typeface="Consolas" panose="020B0609020204030204" pitchFamily="49" charset="0"/>
              </a:rPr>
              <a:t>annotation.tailrec</a:t>
            </a:r>
            <a:r>
              <a:rPr lang="en-US" sz="1400" dirty="0">
                <a:solidFill>
                  <a:srgbClr val="1B1F22"/>
                </a:solidFill>
                <a:latin typeface="Consolas" panose="020B0609020204030204" pitchFamily="49" charset="0"/>
              </a:rPr>
              <a:t>	</a:t>
            </a:r>
          </a:p>
          <a:p>
            <a:pPr marL="0" indent="0">
              <a:buNone/>
            </a:pPr>
            <a:r>
              <a:rPr lang="en-US" sz="1400" dirty="0">
                <a:solidFill>
                  <a:srgbClr val="CB2339"/>
                </a:solidFill>
                <a:latin typeface="Consolas" panose="020B0609020204030204" pitchFamily="49" charset="0"/>
              </a:rPr>
              <a:t>def</a:t>
            </a:r>
            <a:r>
              <a:rPr lang="en-US" sz="1400" dirty="0">
                <a:solidFill>
                  <a:srgbClr val="1B1F22"/>
                </a:solidFill>
                <a:latin typeface="Consolas" panose="020B0609020204030204" pitchFamily="49" charset="0"/>
              </a:rPr>
              <a:t> </a:t>
            </a:r>
            <a:r>
              <a:rPr lang="en-US" sz="1400" dirty="0" err="1">
                <a:solidFill>
                  <a:srgbClr val="5B28B4"/>
                </a:solidFill>
                <a:latin typeface="Consolas" panose="020B0609020204030204" pitchFamily="49" charset="0"/>
              </a:rPr>
              <a:t>factorialRecursive</a:t>
            </a:r>
            <a:r>
              <a:rPr lang="en-US" sz="1400" dirty="0">
                <a:solidFill>
                  <a:srgbClr val="1B1F22"/>
                </a:solidFill>
                <a:latin typeface="Consolas" panose="020B0609020204030204" pitchFamily="49" charset="0"/>
              </a:rPr>
              <a:t>(</a:t>
            </a:r>
            <a:r>
              <a:rPr lang="en-US" sz="1400" dirty="0">
                <a:solidFill>
                  <a:srgbClr val="DA4C0C"/>
                </a:solidFill>
                <a:latin typeface="Consolas" panose="020B0609020204030204" pitchFamily="49" charset="0"/>
              </a:rPr>
              <a:t>n</a:t>
            </a:r>
            <a:r>
              <a:rPr lang="en-US" sz="1400" dirty="0">
                <a:solidFill>
                  <a:srgbClr val="1B1F22"/>
                </a:solidFill>
                <a:latin typeface="Consolas" panose="020B0609020204030204" pitchFamily="49" charset="0"/>
              </a:rPr>
              <a:t>: </a:t>
            </a:r>
            <a:r>
              <a:rPr lang="en-US" sz="1400" dirty="0" err="1">
                <a:solidFill>
                  <a:srgbClr val="5B28B4"/>
                </a:solidFill>
                <a:latin typeface="Consolas" panose="020B0609020204030204" pitchFamily="49" charset="0"/>
              </a:rPr>
              <a:t>BigInt</a:t>
            </a:r>
            <a:r>
              <a:rPr lang="en-US" sz="1400" dirty="0">
                <a:solidFill>
                  <a:srgbClr val="1B1F22"/>
                </a:solidFill>
                <a:latin typeface="Consolas" panose="020B0609020204030204" pitchFamily="49" charset="0"/>
              </a:rPr>
              <a:t>, </a:t>
            </a:r>
            <a:r>
              <a:rPr lang="en-US" sz="1400" dirty="0">
                <a:solidFill>
                  <a:srgbClr val="DA4C0C"/>
                </a:solidFill>
                <a:latin typeface="Consolas" panose="020B0609020204030204" pitchFamily="49" charset="0"/>
              </a:rPr>
              <a:t>result</a:t>
            </a:r>
            <a:r>
              <a:rPr lang="en-US" sz="1400" dirty="0">
                <a:solidFill>
                  <a:srgbClr val="1B1F22"/>
                </a:solidFill>
                <a:latin typeface="Consolas" panose="020B0609020204030204" pitchFamily="49" charset="0"/>
              </a:rPr>
              <a:t>: </a:t>
            </a:r>
            <a:r>
              <a:rPr lang="en-US" sz="1400" dirty="0" err="1">
                <a:solidFill>
                  <a:srgbClr val="5B28B4"/>
                </a:solidFill>
                <a:latin typeface="Consolas" panose="020B0609020204030204" pitchFamily="49" charset="0"/>
              </a:rPr>
              <a:t>BigInt</a:t>
            </a:r>
            <a:r>
              <a:rPr lang="en-US" sz="1400" dirty="0">
                <a:solidFill>
                  <a:srgbClr val="1B1F22"/>
                </a:solidFill>
                <a:latin typeface="Consolas" panose="020B0609020204030204" pitchFamily="49" charset="0"/>
              </a:rPr>
              <a:t> </a:t>
            </a:r>
            <a:r>
              <a:rPr lang="en-US" sz="1400" dirty="0">
                <a:solidFill>
                  <a:srgbClr val="CB2339"/>
                </a:solidFill>
                <a:latin typeface="Consolas" panose="020B0609020204030204" pitchFamily="49" charset="0"/>
              </a:rPr>
              <a:t>=</a:t>
            </a:r>
            <a:r>
              <a:rPr lang="en-US" sz="1400" dirty="0">
                <a:solidFill>
                  <a:srgbClr val="1B1F22"/>
                </a:solidFill>
                <a:latin typeface="Consolas" panose="020B0609020204030204" pitchFamily="49" charset="0"/>
              </a:rPr>
              <a:t> </a:t>
            </a:r>
            <a:r>
              <a:rPr lang="en-US" sz="1400" dirty="0">
                <a:solidFill>
                  <a:srgbClr val="0744B8"/>
                </a:solidFill>
                <a:latin typeface="Consolas" panose="020B0609020204030204" pitchFamily="49" charset="0"/>
              </a:rPr>
              <a:t>1</a:t>
            </a:r>
            <a:r>
              <a:rPr lang="en-US" sz="1400" dirty="0">
                <a:solidFill>
                  <a:srgbClr val="1B1F22"/>
                </a:solidFill>
                <a:latin typeface="Consolas" panose="020B0609020204030204" pitchFamily="49" charset="0"/>
              </a:rPr>
              <a:t>)</a:t>
            </a:r>
            <a:r>
              <a:rPr lang="en-US" sz="1400" dirty="0">
                <a:solidFill>
                  <a:srgbClr val="CB2339"/>
                </a:solidFill>
                <a:latin typeface="Consolas" panose="020B0609020204030204" pitchFamily="49" charset="0"/>
              </a:rPr>
              <a:t>:</a:t>
            </a:r>
            <a:r>
              <a:rPr lang="en-US" sz="1400" dirty="0">
                <a:solidFill>
                  <a:srgbClr val="1B1F22"/>
                </a:solidFill>
                <a:latin typeface="Consolas" panose="020B0609020204030204" pitchFamily="49" charset="0"/>
              </a:rPr>
              <a:t> </a:t>
            </a:r>
            <a:r>
              <a:rPr lang="en-US" sz="1400" dirty="0" err="1">
                <a:solidFill>
                  <a:srgbClr val="5B28B4"/>
                </a:solidFill>
                <a:latin typeface="Consolas" panose="020B0609020204030204" pitchFamily="49" charset="0"/>
              </a:rPr>
              <a:t>BigInt</a:t>
            </a:r>
            <a:r>
              <a:rPr lang="en-US" sz="1400" dirty="0">
                <a:solidFill>
                  <a:srgbClr val="1B1F22"/>
                </a:solidFill>
                <a:latin typeface="Consolas" panose="020B0609020204030204" pitchFamily="49" charset="0"/>
              </a:rPr>
              <a:t> </a:t>
            </a:r>
            <a:r>
              <a:rPr lang="en-US" sz="1400" dirty="0">
                <a:solidFill>
                  <a:srgbClr val="CB2339"/>
                </a:solidFill>
                <a:latin typeface="Consolas" panose="020B0609020204030204" pitchFamily="49" charset="0"/>
              </a:rPr>
              <a:t>=</a:t>
            </a:r>
            <a:r>
              <a:rPr lang="en-US" sz="1400" dirty="0">
                <a:solidFill>
                  <a:srgbClr val="1B1F22"/>
                </a:solidFill>
                <a:latin typeface="Consolas" panose="020B0609020204030204" pitchFamily="49" charset="0"/>
              </a:rPr>
              <a:t> { 	</a:t>
            </a:r>
          </a:p>
          <a:p>
            <a:pPr marL="0" indent="0">
              <a:buNone/>
            </a:pPr>
            <a:r>
              <a:rPr lang="en-US" sz="1400" dirty="0">
                <a:solidFill>
                  <a:srgbClr val="CB2339"/>
                </a:solidFill>
                <a:latin typeface="Consolas" panose="020B0609020204030204" pitchFamily="49" charset="0"/>
              </a:rPr>
              <a:t>	if</a:t>
            </a:r>
            <a:r>
              <a:rPr lang="en-US" sz="1400" dirty="0">
                <a:solidFill>
                  <a:srgbClr val="1B1F22"/>
                </a:solidFill>
                <a:latin typeface="Consolas" panose="020B0609020204030204" pitchFamily="49" charset="0"/>
              </a:rPr>
              <a:t> (n </a:t>
            </a:r>
            <a:r>
              <a:rPr lang="en-US" sz="1400" dirty="0">
                <a:solidFill>
                  <a:srgbClr val="CB2339"/>
                </a:solidFill>
                <a:latin typeface="Consolas" panose="020B0609020204030204" pitchFamily="49" charset="0"/>
              </a:rPr>
              <a:t>==</a:t>
            </a:r>
            <a:r>
              <a:rPr lang="en-US" sz="1400" dirty="0">
                <a:solidFill>
                  <a:srgbClr val="1B1F22"/>
                </a:solidFill>
                <a:latin typeface="Consolas" panose="020B0609020204030204" pitchFamily="49" charset="0"/>
              </a:rPr>
              <a:t> </a:t>
            </a:r>
            <a:r>
              <a:rPr lang="en-US" sz="1400" dirty="0">
                <a:solidFill>
                  <a:srgbClr val="0744B8"/>
                </a:solidFill>
                <a:latin typeface="Consolas" panose="020B0609020204030204" pitchFamily="49" charset="0"/>
              </a:rPr>
              <a:t>0</a:t>
            </a:r>
            <a:r>
              <a:rPr lang="en-US" sz="1400" dirty="0">
                <a:solidFill>
                  <a:srgbClr val="1B1F22"/>
                </a:solidFill>
                <a:latin typeface="Consolas" panose="020B0609020204030204" pitchFamily="49" charset="0"/>
              </a:rPr>
              <a:t>) result	</a:t>
            </a:r>
          </a:p>
          <a:p>
            <a:pPr marL="0" indent="0">
              <a:buNone/>
            </a:pPr>
            <a:r>
              <a:rPr lang="en-US" sz="1400" dirty="0">
                <a:solidFill>
                  <a:srgbClr val="CB2339"/>
                </a:solidFill>
                <a:latin typeface="Consolas" panose="020B0609020204030204" pitchFamily="49" charset="0"/>
              </a:rPr>
              <a:t>	else</a:t>
            </a:r>
            <a:r>
              <a:rPr lang="en-US" sz="1400" dirty="0">
                <a:solidFill>
                  <a:srgbClr val="1B1F22"/>
                </a:solidFill>
                <a:latin typeface="Consolas" panose="020B0609020204030204" pitchFamily="49" charset="0"/>
              </a:rPr>
              <a:t> </a:t>
            </a:r>
            <a:r>
              <a:rPr lang="en-US" sz="1400" dirty="0" err="1">
                <a:solidFill>
                  <a:srgbClr val="1B1F22"/>
                </a:solidFill>
                <a:latin typeface="Consolas" panose="020B0609020204030204" pitchFamily="49" charset="0"/>
              </a:rPr>
              <a:t>factorialRecursive</a:t>
            </a:r>
            <a:r>
              <a:rPr lang="en-US" sz="1400" dirty="0">
                <a:solidFill>
                  <a:srgbClr val="1B1F22"/>
                </a:solidFill>
                <a:latin typeface="Consolas" panose="020B0609020204030204" pitchFamily="49" charset="0"/>
              </a:rPr>
              <a:t>(n </a:t>
            </a:r>
            <a:r>
              <a:rPr lang="en-US" sz="1400" dirty="0">
                <a:solidFill>
                  <a:srgbClr val="CB2339"/>
                </a:solidFill>
                <a:latin typeface="Consolas" panose="020B0609020204030204" pitchFamily="49" charset="0"/>
              </a:rPr>
              <a:t>-</a:t>
            </a:r>
            <a:r>
              <a:rPr lang="en-US" sz="1400" dirty="0">
                <a:solidFill>
                  <a:srgbClr val="1B1F22"/>
                </a:solidFill>
                <a:latin typeface="Consolas" panose="020B0609020204030204" pitchFamily="49" charset="0"/>
              </a:rPr>
              <a:t> </a:t>
            </a:r>
            <a:r>
              <a:rPr lang="en-US" sz="1400" dirty="0">
                <a:solidFill>
                  <a:srgbClr val="0744B8"/>
                </a:solidFill>
                <a:latin typeface="Consolas" panose="020B0609020204030204" pitchFamily="49" charset="0"/>
              </a:rPr>
              <a:t>1</a:t>
            </a:r>
            <a:r>
              <a:rPr lang="en-US" sz="1400" dirty="0">
                <a:solidFill>
                  <a:srgbClr val="1B1F22"/>
                </a:solidFill>
                <a:latin typeface="Consolas" panose="020B0609020204030204" pitchFamily="49" charset="0"/>
              </a:rPr>
              <a:t>, result </a:t>
            </a:r>
            <a:r>
              <a:rPr lang="en-US" sz="1400" dirty="0">
                <a:solidFill>
                  <a:srgbClr val="CB2339"/>
                </a:solidFill>
                <a:latin typeface="Consolas" panose="020B0609020204030204" pitchFamily="49" charset="0"/>
              </a:rPr>
              <a:t>*</a:t>
            </a:r>
            <a:r>
              <a:rPr lang="en-US" sz="1400" dirty="0">
                <a:solidFill>
                  <a:srgbClr val="1B1F22"/>
                </a:solidFill>
                <a:latin typeface="Consolas" panose="020B0609020204030204" pitchFamily="49" charset="0"/>
              </a:rPr>
              <a:t> n)	</a:t>
            </a:r>
          </a:p>
          <a:p>
            <a:pPr marL="0" indent="0">
              <a:buNone/>
            </a:pPr>
            <a:r>
              <a:rPr lang="en-US" sz="1400" dirty="0">
                <a:solidFill>
                  <a:srgbClr val="1B1F22"/>
                </a:solidFill>
                <a:latin typeface="Consolas" panose="020B0609020204030204" pitchFamily="49" charset="0"/>
              </a:rPr>
              <a:t>}	</a:t>
            </a:r>
          </a:p>
        </p:txBody>
      </p:sp>
    </p:spTree>
    <p:extLst>
      <p:ext uri="{BB962C8B-B14F-4D97-AF65-F5344CB8AC3E}">
        <p14:creationId xmlns:p14="http://schemas.microsoft.com/office/powerpoint/2010/main" val="3404886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CCEC8-C72D-6245-BCD3-52A8D0CECF27}"/>
              </a:ext>
            </a:extLst>
          </p:cNvPr>
          <p:cNvSpPr>
            <a:spLocks noGrp="1"/>
          </p:cNvSpPr>
          <p:nvPr>
            <p:ph type="title"/>
          </p:nvPr>
        </p:nvSpPr>
        <p:spPr>
          <a:xfrm>
            <a:off x="736861" y="717239"/>
            <a:ext cx="11348301" cy="1293028"/>
          </a:xfrm>
        </p:spPr>
        <p:txBody>
          <a:bodyPr/>
          <a:lstStyle/>
          <a:p>
            <a:r>
              <a:rPr lang="en-US" dirty="0"/>
              <a:t>Basic Examples: </a:t>
            </a:r>
            <a:br>
              <a:rPr lang="en-US" dirty="0"/>
            </a:br>
            <a:r>
              <a:rPr lang="en-US" dirty="0" err="1"/>
              <a:t>HotloadING</a:t>
            </a:r>
            <a:endParaRPr lang="en-US" dirty="0"/>
          </a:p>
        </p:txBody>
      </p:sp>
      <p:sp>
        <p:nvSpPr>
          <p:cNvPr id="6" name="Content Placeholder 5">
            <a:extLst>
              <a:ext uri="{FF2B5EF4-FFF2-40B4-BE49-F238E27FC236}">
                <a16:creationId xmlns:a16="http://schemas.microsoft.com/office/drawing/2014/main" id="{F726AFFA-C484-6244-88AF-552A9C0D741E}"/>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0B360F68-794F-D84B-9D0D-286D779D96F6}"/>
              </a:ext>
            </a:extLst>
          </p:cNvPr>
          <p:cNvPicPr>
            <a:picLocks noChangeAspect="1"/>
          </p:cNvPicPr>
          <p:nvPr/>
        </p:nvPicPr>
        <p:blipFill>
          <a:blip r:embed="rId2"/>
          <a:stretch>
            <a:fillRect/>
          </a:stretch>
        </p:blipFill>
        <p:spPr>
          <a:xfrm>
            <a:off x="71591" y="41332"/>
            <a:ext cx="7026793" cy="6797814"/>
          </a:xfrm>
          <a:prstGeom prst="rect">
            <a:avLst/>
          </a:prstGeom>
        </p:spPr>
      </p:pic>
    </p:spTree>
    <p:extLst>
      <p:ext uri="{BB962C8B-B14F-4D97-AF65-F5344CB8AC3E}">
        <p14:creationId xmlns:p14="http://schemas.microsoft.com/office/powerpoint/2010/main" val="121854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553F7-64DE-2847-8503-98357205C90D}"/>
              </a:ext>
            </a:extLst>
          </p:cNvPr>
          <p:cNvSpPr>
            <a:spLocks noGrp="1"/>
          </p:cNvSpPr>
          <p:nvPr>
            <p:ph type="title"/>
          </p:nvPr>
        </p:nvSpPr>
        <p:spPr/>
        <p:txBody>
          <a:bodyPr/>
          <a:lstStyle/>
          <a:p>
            <a:r>
              <a:rPr lang="en-US" dirty="0"/>
              <a:t>Actors</a:t>
            </a:r>
          </a:p>
        </p:txBody>
      </p:sp>
      <p:sp>
        <p:nvSpPr>
          <p:cNvPr id="3" name="Content Placeholder 2">
            <a:extLst>
              <a:ext uri="{FF2B5EF4-FFF2-40B4-BE49-F238E27FC236}">
                <a16:creationId xmlns:a16="http://schemas.microsoft.com/office/drawing/2014/main" id="{3F2CE10D-6D8D-1642-96CD-6A6C7A626C92}"/>
              </a:ext>
            </a:extLst>
          </p:cNvPr>
          <p:cNvSpPr>
            <a:spLocks noGrp="1"/>
          </p:cNvSpPr>
          <p:nvPr>
            <p:ph idx="1"/>
          </p:nvPr>
        </p:nvSpPr>
        <p:spPr/>
        <p:txBody>
          <a:bodyPr>
            <a:normAutofit lnSpcReduction="10000"/>
          </a:bodyPr>
          <a:lstStyle/>
          <a:p>
            <a:pPr marL="0" indent="0">
              <a:buNone/>
            </a:pPr>
            <a:endParaRPr lang="en-US" dirty="0"/>
          </a:p>
          <a:p>
            <a:r>
              <a:rPr lang="en-US" dirty="0"/>
              <a:t>Processes are actors, they are a primitive unit of computation. Receive a message and do a behavior based on that message.</a:t>
            </a:r>
          </a:p>
          <a:p>
            <a:r>
              <a:rPr lang="en-US" dirty="0"/>
              <a:t>Processes have mailboxes</a:t>
            </a:r>
          </a:p>
          <a:p>
            <a:r>
              <a:rPr lang="en-US" dirty="0"/>
              <a:t>They can do 1 of 3 things</a:t>
            </a:r>
          </a:p>
          <a:p>
            <a:pPr lvl="1"/>
            <a:r>
              <a:rPr lang="en-US" dirty="0"/>
              <a:t>Create (spawn) new processes</a:t>
            </a:r>
          </a:p>
          <a:p>
            <a:pPr lvl="1"/>
            <a:r>
              <a:rPr lang="en-US" dirty="0"/>
              <a:t>Send messages to other processes</a:t>
            </a:r>
          </a:p>
          <a:p>
            <a:pPr lvl="1"/>
            <a:r>
              <a:rPr lang="en-US" dirty="0"/>
              <a:t>Designate what to do with next message</a:t>
            </a:r>
          </a:p>
          <a:p>
            <a:r>
              <a:rPr lang="en-US" dirty="0"/>
              <a:t>Everything run within a process is isolated, no shared state. There is a supervisor that can be notified when the child process crashes and determines how to handle that.</a:t>
            </a:r>
          </a:p>
        </p:txBody>
      </p:sp>
    </p:spTree>
    <p:extLst>
      <p:ext uri="{BB962C8B-B14F-4D97-AF65-F5344CB8AC3E}">
        <p14:creationId xmlns:p14="http://schemas.microsoft.com/office/powerpoint/2010/main" val="395060964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229</TotalTime>
  <Words>918</Words>
  <Application>Microsoft Macintosh PowerPoint</Application>
  <PresentationFormat>Widescreen</PresentationFormat>
  <Paragraphs>186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Consolas</vt:lpstr>
      <vt:lpstr>Vapor Trail</vt:lpstr>
      <vt:lpstr>Introduction to Erlang and Processes (Actors)</vt:lpstr>
      <vt:lpstr>History</vt:lpstr>
      <vt:lpstr>Philosophy</vt:lpstr>
      <vt:lpstr>Data Types</vt:lpstr>
      <vt:lpstr>Syntax</vt:lpstr>
      <vt:lpstr>Basic Examples: Pattern Matching</vt:lpstr>
      <vt:lpstr>Basic Examples: RECURSION</vt:lpstr>
      <vt:lpstr>Basic Examples:  HotloadING</vt:lpstr>
      <vt:lpstr>Actors</vt:lpstr>
      <vt:lpstr>Roulette</vt:lpstr>
      <vt:lpstr>Roulette Game</vt:lpstr>
      <vt:lpstr>Playing The GAme</vt:lpstr>
      <vt:lpstr>OTP (Open Telecom Platform)</vt:lpstr>
      <vt:lpstr>OTP EXample</vt:lpstr>
      <vt:lpstr>Erlang Remote</vt:lpstr>
      <vt:lpstr>Akka Remote Exchange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Erlang and Processes (Actors)</dc:title>
  <dc:creator>Brandon Brown</dc:creator>
  <cp:lastModifiedBy>Brandon Brown</cp:lastModifiedBy>
  <cp:revision>39</cp:revision>
  <dcterms:created xsi:type="dcterms:W3CDTF">2018-08-27T14:42:37Z</dcterms:created>
  <dcterms:modified xsi:type="dcterms:W3CDTF">2018-08-28T09:05:30Z</dcterms:modified>
</cp:coreProperties>
</file>