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64" r:id="rId7"/>
    <p:sldId id="259" r:id="rId8"/>
    <p:sldId id="262" r:id="rId9"/>
    <p:sldId id="263" r:id="rId10"/>
    <p:sldId id="260" r:id="rId11"/>
    <p:sldId id="261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25"/>
    <p:restoredTop sz="94660"/>
  </p:normalViewPr>
  <p:slideViewPr>
    <p:cSldViewPr snapToGrid="0" snapToObjects="1">
      <p:cViewPr varScale="1">
        <p:scale>
          <a:sx n="224" d="100"/>
          <a:sy n="224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brown25/macro-tal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eratorshq.com/blog/scala-compiler-phases-with-pictur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-lang.org/blog/2018/06/04/scalac-profil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yframework/play-json/blob/e19cb02869856f65d00559e513a0dc48f281a35b/play-json/shared/src/main/scala/play/api/libs/json/JsMacroImpl.scala" TargetMode="External"/><Relationship Id="rId2" Type="http://schemas.openxmlformats.org/officeDocument/2006/relationships/hyperlink" Target="https://github.com/playframework/play-json/blob/d268629b0b17139bea7c2c98cb4fa73bfa8c017a/play-json/shared/src/main/scala/play/api/libs/json/Json.scal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cala/scala/blob/6b4d32c3f518d21a798e8d3cf4a8c35866afa8e2/src/compiler/scala/tools/nsc/transform/TailCalls.scala" TargetMode="External"/><Relationship Id="rId4" Type="http://schemas.openxmlformats.org/officeDocument/2006/relationships/hyperlink" Target="https://github.com/scala/scala/blob/2.13.x/src/library/scala/annotation/tailrec.scal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A9C3-2AC0-4C46-9B36-2877DD5A6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What is this black magic:</a:t>
            </a:r>
            <a:br>
              <a:rPr lang="en-US" sz="4400" b="1" dirty="0"/>
            </a:br>
            <a:r>
              <a:rPr lang="en-US" sz="4400" b="1" dirty="0"/>
              <a:t>an intro to macros &amp; annotations in </a:t>
            </a:r>
            <a:r>
              <a:rPr lang="en-US" sz="4400" b="1" dirty="0" err="1"/>
              <a:t>scala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8CE6A-4699-FD44-9771-D65650D1A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Brown</a:t>
            </a:r>
          </a:p>
        </p:txBody>
      </p:sp>
    </p:spTree>
    <p:extLst>
      <p:ext uri="{BB962C8B-B14F-4D97-AF65-F5344CB8AC3E}">
        <p14:creationId xmlns:p14="http://schemas.microsoft.com/office/powerpoint/2010/main" val="131145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F7DE-289E-AC41-AEE1-2CFD2EB4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66CF-6EE3-CA4B-AF0D-190B6961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are about associating meta information</a:t>
            </a:r>
          </a:p>
          <a:p>
            <a:r>
              <a:rPr lang="en-US" dirty="0"/>
              <a:t>They can be used for example to issue warnings or flat out fail compilation.</a:t>
            </a:r>
          </a:p>
          <a:p>
            <a:pPr lvl="1"/>
            <a:r>
              <a:rPr lang="en-US" dirty="0"/>
              <a:t>@deprecated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tailrec</a:t>
            </a:r>
            <a:endParaRPr lang="en-US" dirty="0"/>
          </a:p>
          <a:p>
            <a:r>
              <a:rPr lang="en-US" dirty="0"/>
              <a:t>They can also lead to black magic. </a:t>
            </a:r>
          </a:p>
          <a:p>
            <a:r>
              <a:rPr lang="en-US" dirty="0"/>
              <a:t>Anyone familiar with </a:t>
            </a:r>
            <a:r>
              <a:rPr lang="en-US" dirty="0" err="1"/>
              <a:t>JavaEE</a:t>
            </a:r>
            <a:r>
              <a:rPr lang="en-US" dirty="0"/>
              <a:t> will be familiar with annotations as another form of meta programming</a:t>
            </a:r>
          </a:p>
          <a:p>
            <a:r>
              <a:rPr lang="en-US" dirty="0"/>
              <a:t>The beauty of them is that they can be used along with macros to help you reduce boiler plate and do some cool things</a:t>
            </a:r>
          </a:p>
        </p:txBody>
      </p:sp>
    </p:spTree>
    <p:extLst>
      <p:ext uri="{BB962C8B-B14F-4D97-AF65-F5344CB8AC3E}">
        <p14:creationId xmlns:p14="http://schemas.microsoft.com/office/powerpoint/2010/main" val="225583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61F9-C967-FC4B-AAB3-7F19F89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1843-7DA0-F740-8B2B-FF9546C9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257B-D21B-7B4D-AE43-D4AB6B22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2387-C525-E043-8D24-C35CBC09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add timing information for methods</a:t>
            </a:r>
          </a:p>
          <a:p>
            <a:r>
              <a:rPr lang="en-US" dirty="0"/>
              <a:t>Easily accomplished without a macro, but painful to comment out</a:t>
            </a:r>
          </a:p>
        </p:txBody>
      </p:sp>
    </p:spTree>
    <p:extLst>
      <p:ext uri="{BB962C8B-B14F-4D97-AF65-F5344CB8AC3E}">
        <p14:creationId xmlns:p14="http://schemas.microsoft.com/office/powerpoint/2010/main" val="209350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4A35-4CE0-EE4C-B4F7-A769BAA6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A435-3305-1A47-8D37-44EC747A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prevent logging of sensitive fields</a:t>
            </a:r>
          </a:p>
          <a:p>
            <a:r>
              <a:rPr lang="en-US" dirty="0"/>
              <a:t>Accomplished via override the generated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414044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761E-32E8-F849-833E-E3B71C31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A6F3-2B9A-A448-9B67-EA895C68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https://github.com/brbrown25/macro-talk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73E6-DB05-EB41-9841-F39C2A38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B317E-6042-A245-AD85-D9B89ED4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12601" y="603485"/>
            <a:ext cx="6166797" cy="56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6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53F7-64DE-2847-8503-9835720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macros?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E10D-6D8D-1642-96CD-6A6C7A626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Macros are a form of metaprogramming</a:t>
            </a:r>
          </a:p>
          <a:p>
            <a:r>
              <a:rPr lang="en-US" dirty="0"/>
              <a:t>Macros can allow for the generation of code at compile time</a:t>
            </a:r>
          </a:p>
          <a:p>
            <a:r>
              <a:rPr lang="en-US" dirty="0"/>
              <a:t>They are magic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2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756-6581-914E-8B9F-EEE768F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Phases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34E3B2-F1D0-E143-8356-C37751B36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253" y="1942312"/>
            <a:ext cx="6165947" cy="402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B5FBE0-3C28-3440-A4F5-2663C7E3D5F2}"/>
              </a:ext>
            </a:extLst>
          </p:cNvPr>
          <p:cNvSpPr txBox="1"/>
          <p:nvPr/>
        </p:nvSpPr>
        <p:spPr>
          <a:xfrm>
            <a:off x="767114" y="1757645"/>
            <a:ext cx="4486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compiler works in phases to turn your beautiful code into the bytecode that can run in the JVM.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https://www.iteratorshq.com/blog/scala-compiler-phases-with-pictures/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surprisingly, macros and </a:t>
            </a:r>
            <a:r>
              <a:rPr lang="en-US" dirty="0" err="1"/>
              <a:t>implicits</a:t>
            </a:r>
            <a:r>
              <a:rPr lang="en-US" dirty="0"/>
              <a:t> are some of the main causes for long compilation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https://www.scala-lang.org/blog/2018/06/04/scalac-profiling.html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60CE-376C-8C46-8857-6AC90520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BC5B-0720-1E41-A39C-4E1B13E0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Source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helloWorld</a:t>
            </a:r>
            <a:r>
              <a:rPr lang="en-US" dirty="0"/>
              <a:t>(x: Int): String = </a:t>
            </a:r>
            <a:r>
              <a:rPr lang="en-US" dirty="0" err="1"/>
              <a:t>s"Hello</a:t>
            </a:r>
            <a:r>
              <a:rPr lang="en-US" dirty="0"/>
              <a:t>: ${x}”</a:t>
            </a:r>
          </a:p>
          <a:p>
            <a:r>
              <a:rPr lang="en-US" dirty="0"/>
              <a:t>AST</a:t>
            </a:r>
          </a:p>
          <a:p>
            <a:pPr marL="457200" lvl="1" indent="0">
              <a:buNone/>
            </a:pPr>
            <a:r>
              <a:rPr lang="en-US" dirty="0" err="1"/>
              <a:t>Defn.Def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List(),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Term.Name</a:t>
            </a:r>
            <a:r>
              <a:rPr lang="en-US" dirty="0"/>
              <a:t>("</a:t>
            </a:r>
            <a:r>
              <a:rPr lang="en-US" dirty="0" err="1"/>
              <a:t>helloWorld</a:t>
            </a:r>
            <a:r>
              <a:rPr lang="en-US" dirty="0"/>
              <a:t>"),</a:t>
            </a:r>
          </a:p>
          <a:p>
            <a:pPr marL="457200" lvl="1" indent="0">
              <a:buNone/>
            </a:pPr>
            <a:r>
              <a:rPr lang="en-US" dirty="0"/>
              <a:t>  List(),</a:t>
            </a:r>
          </a:p>
          <a:p>
            <a:pPr marL="457200" lvl="1" indent="0">
              <a:buNone/>
            </a:pPr>
            <a:r>
              <a:rPr lang="en-US" dirty="0"/>
              <a:t>  List(List(</a:t>
            </a:r>
            <a:r>
              <a:rPr lang="en-US" dirty="0" err="1"/>
              <a:t>Term.Param</a:t>
            </a:r>
            <a:r>
              <a:rPr lang="en-US" dirty="0"/>
              <a:t>(List(), </a:t>
            </a:r>
            <a:r>
              <a:rPr lang="en-US" dirty="0" err="1"/>
              <a:t>Term.Name</a:t>
            </a:r>
            <a:r>
              <a:rPr lang="en-US" dirty="0"/>
              <a:t>("x"), Some(</a:t>
            </a:r>
            <a:r>
              <a:rPr lang="en-US" dirty="0" err="1"/>
              <a:t>Type.Name</a:t>
            </a:r>
            <a:r>
              <a:rPr lang="en-US" dirty="0"/>
              <a:t>("Int")), None))),</a:t>
            </a:r>
          </a:p>
          <a:p>
            <a:pPr marL="457200" lvl="1" indent="0">
              <a:buNone/>
            </a:pPr>
            <a:r>
              <a:rPr lang="en-US" dirty="0"/>
              <a:t>  Some(</a:t>
            </a:r>
            <a:r>
              <a:rPr lang="en-US" dirty="0" err="1"/>
              <a:t>Type.Name</a:t>
            </a:r>
            <a:r>
              <a:rPr lang="en-US" dirty="0"/>
              <a:t>("String")),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Term.Interpolate</a:t>
            </a:r>
            <a:r>
              <a:rPr lang="en-US" dirty="0"/>
              <a:t>(</a:t>
            </a:r>
            <a:r>
              <a:rPr lang="en-US" dirty="0" err="1"/>
              <a:t>Term.Name</a:t>
            </a:r>
            <a:r>
              <a:rPr lang="en-US" dirty="0"/>
              <a:t>("s"), List(</a:t>
            </a:r>
            <a:r>
              <a:rPr lang="en-US" dirty="0" err="1"/>
              <a:t>Lit.String</a:t>
            </a:r>
            <a:r>
              <a:rPr lang="en-US" dirty="0"/>
              <a:t>("Hello: "), </a:t>
            </a:r>
            <a:r>
              <a:rPr lang="en-US" dirty="0" err="1"/>
              <a:t>Lit.String</a:t>
            </a:r>
            <a:r>
              <a:rPr lang="en-US" dirty="0"/>
              <a:t>("")), List(</a:t>
            </a:r>
            <a:r>
              <a:rPr lang="en-US" dirty="0" err="1"/>
              <a:t>Term.Name</a:t>
            </a:r>
            <a:r>
              <a:rPr lang="en-US" dirty="0"/>
              <a:t>("x")))</a:t>
            </a:r>
          </a:p>
          <a:p>
            <a:pPr marL="457200" lvl="1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00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F8A-93D4-3D4C-90FA-51CE8AA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macros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536F-438D-B341-A4B2-ED7BEB93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2.10 was the first version to include macros. Original plan was to reach stability by 2.12 (spoiler alert, it didn’t happen).</a:t>
            </a:r>
          </a:p>
          <a:p>
            <a:r>
              <a:rPr lang="en-US" dirty="0"/>
              <a:t>Prior to 2.13 macros are enabled via the Macro Paradise compiler plugin as well as either using the </a:t>
            </a:r>
            <a:r>
              <a:rPr lang="en-US" dirty="0" err="1"/>
              <a:t>scala.language.experimental.macros</a:t>
            </a:r>
            <a:r>
              <a:rPr lang="en-US" dirty="0"/>
              <a:t> import or adding the compiler setting -</a:t>
            </a:r>
            <a:r>
              <a:rPr lang="en-US" dirty="0" err="1"/>
              <a:t>language:experimental.macros</a:t>
            </a:r>
            <a:r>
              <a:rPr lang="en-US" dirty="0"/>
              <a:t>.</a:t>
            </a:r>
          </a:p>
          <a:p>
            <a:r>
              <a:rPr lang="en-US" dirty="0"/>
              <a:t>2.13 will introduce the -</a:t>
            </a:r>
            <a:r>
              <a:rPr lang="en-US" dirty="0" err="1"/>
              <a:t>Ymacro</a:t>
            </a:r>
            <a:r>
              <a:rPr lang="en-US" dirty="0"/>
              <a:t>-annotations compiler flag to allow the compiler to handle them directly</a:t>
            </a:r>
          </a:p>
          <a:p>
            <a:r>
              <a:rPr lang="en-US" dirty="0"/>
              <a:t>Macros are still considered experimental. </a:t>
            </a:r>
          </a:p>
          <a:p>
            <a:r>
              <a:rPr lang="en-US" dirty="0"/>
              <a:t>The quest to standardize the </a:t>
            </a:r>
            <a:r>
              <a:rPr lang="en-US" dirty="0" err="1"/>
              <a:t>api</a:t>
            </a:r>
            <a:r>
              <a:rPr lang="en-US" dirty="0"/>
              <a:t> around macros has led to the creation of </a:t>
            </a:r>
            <a:r>
              <a:rPr lang="en-US" dirty="0" err="1"/>
              <a:t>scala</a:t>
            </a:r>
            <a:r>
              <a:rPr lang="en-US" dirty="0"/>
              <a:t> meta</a:t>
            </a:r>
          </a:p>
        </p:txBody>
      </p:sp>
    </p:spTree>
    <p:extLst>
      <p:ext uri="{BB962C8B-B14F-4D97-AF65-F5344CB8AC3E}">
        <p14:creationId xmlns:p14="http://schemas.microsoft.com/office/powerpoint/2010/main" val="219107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17FF-38A3-9647-AF8F-60696B2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Use Macros?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A165-2243-514B-9DFA-A3FE1840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They can reduce boilerplate in your code base.</a:t>
            </a:r>
          </a:p>
          <a:p>
            <a:pPr lvl="1"/>
            <a:r>
              <a:rPr lang="en-US" dirty="0"/>
              <a:t>Example: Json Read/Writes</a:t>
            </a:r>
          </a:p>
          <a:p>
            <a:pPr lvl="1"/>
            <a:r>
              <a:rPr lang="en-US" dirty="0">
                <a:hlinkClick r:id="rId2"/>
              </a:rPr>
              <a:t>https://github.com/playframework/play-json/blob/d268629b0b17139bea7c2c98cb4fa73bfa8c017a/play-json/shared/src/main/scala/play/api/libs/json/Json.scala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https://github.com/playframework/play-json/blob/e19cb02869856f65d00559e513a0dc48f281a35b/play-json/shared/src/main/scala/play/api/libs/json/JsMacroImpl.scala</a:t>
            </a:r>
            <a:endParaRPr lang="en-US" dirty="0"/>
          </a:p>
          <a:p>
            <a:r>
              <a:rPr lang="en-US" dirty="0"/>
              <a:t>Validate Code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scala.annotation.tailrec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https://github.com/scala/scala/blob/2.13.x/src/library/scala/annotation/tailrec.scala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https://github.com/scala/scala/blob/6b4d32c3f518d21a798e8d3cf4a8c35866afa8e2/src/compiler/scala/tools/nsc/transform/TailCalls.scala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8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1946-8C2F-7D43-9E7D-17AF7326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BF3A-C116-2747-9DC8-903F7B68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that faithfully follow their type signatures are called </a:t>
            </a:r>
            <a:r>
              <a:rPr lang="en-US" b="1" dirty="0" err="1"/>
              <a:t>blackbox</a:t>
            </a:r>
            <a:r>
              <a:rPr lang="en-US" b="1" dirty="0"/>
              <a:t> macros</a:t>
            </a:r>
            <a:r>
              <a:rPr lang="en-US" dirty="0"/>
              <a:t> as their implementations are irrelevant to understanding their </a:t>
            </a:r>
            <a:r>
              <a:rPr lang="en-US" dirty="0" err="1"/>
              <a:t>behaviour</a:t>
            </a:r>
            <a:r>
              <a:rPr lang="en-US" dirty="0"/>
              <a:t> (could be treated as black boxes).</a:t>
            </a:r>
          </a:p>
          <a:p>
            <a:r>
              <a:rPr lang="en-US" dirty="0" err="1"/>
              <a:t>scala.reflect.macros.blackbox.Context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6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EA1-E88B-B349-AEB0-0FD3F3FC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Whitebox macros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01C5-9292-7E4B-984B-A372487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that can’t have precise signatures in Scala’s type system are called </a:t>
            </a:r>
            <a:r>
              <a:rPr lang="en-US" b="1" dirty="0" err="1"/>
              <a:t>whitebox</a:t>
            </a:r>
            <a:r>
              <a:rPr lang="en-US" b="1" dirty="0"/>
              <a:t> macros</a:t>
            </a:r>
            <a:r>
              <a:rPr lang="en-US" dirty="0"/>
              <a:t>(</a:t>
            </a:r>
            <a:r>
              <a:rPr lang="en-US" dirty="0" err="1"/>
              <a:t>whitebox</a:t>
            </a:r>
            <a:r>
              <a:rPr lang="en-US" dirty="0"/>
              <a:t> def macros do have signatures, but these signatures are only approximations).</a:t>
            </a:r>
          </a:p>
          <a:p>
            <a:r>
              <a:rPr lang="en-US" dirty="0" err="1"/>
              <a:t>scala.reflect.macros.whitebox.Context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16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701</TotalTime>
  <Words>609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What is this black magic: an intro to macros &amp; annotations in scala</vt:lpstr>
      <vt:lpstr>PowerPoint Presentation</vt:lpstr>
      <vt:lpstr>What are macros?</vt:lpstr>
      <vt:lpstr>Compiler Phases</vt:lpstr>
      <vt:lpstr>Example AST</vt:lpstr>
      <vt:lpstr>History of macros in scala</vt:lpstr>
      <vt:lpstr>So Why Use Macros?</vt:lpstr>
      <vt:lpstr>Blackbox macros</vt:lpstr>
      <vt:lpstr>Whitebox macros </vt:lpstr>
      <vt:lpstr>Annotations</vt:lpstr>
      <vt:lpstr>Examples</vt:lpstr>
      <vt:lpstr>Process Timer</vt:lpstr>
      <vt:lpstr>Obfuscation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Erlang and Processes (Actors)</dc:title>
  <dc:creator>Brandon Brown</dc:creator>
  <cp:lastModifiedBy>Brandon Brown</cp:lastModifiedBy>
  <cp:revision>77</cp:revision>
  <dcterms:created xsi:type="dcterms:W3CDTF">2018-08-27T14:42:37Z</dcterms:created>
  <dcterms:modified xsi:type="dcterms:W3CDTF">2019-08-26T17:58:21Z</dcterms:modified>
</cp:coreProperties>
</file>