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3" r:id="rId9"/>
    <p:sldId id="262" r:id="rId10"/>
    <p:sldId id="260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853" y="10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7DCC-A4A3-C71D-F441-53BBA157C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59879-4880-99C3-B902-3B3B6E3E3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76497-5EAE-49BE-52CB-58D84450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2D60-9FA2-466E-8490-D054FF29C232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89C44-6027-F665-C0F7-8CE65CBD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5E19E-5624-F5E9-0513-26DBF984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7CE-0161-4FF1-A698-260FA20F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4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A9C5-4242-EC5E-AD8E-538871AD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C3A6F-6096-B3DA-18C2-12118998F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622A2-7743-204C-28A8-8F628E53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2D60-9FA2-466E-8490-D054FF29C232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506E4-9CD9-5ABD-F167-C268F8EE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D0049-DB1B-2527-1C41-5D6E6B59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7CE-0161-4FF1-A698-260FA20F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2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881EAB-865A-C62E-0317-EE31177B3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A9EA7-0A9C-1719-EBCD-75AF63950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1E429-DEBE-E7A7-0436-58F5189E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2D60-9FA2-466E-8490-D054FF29C232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EE25C-479E-035B-E759-95C5E02B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1EFF8-6D30-5C30-AF9A-24543AB7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7CE-0161-4FF1-A698-260FA20F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0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509B-C5FF-1F05-F207-5D25DD2C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C46E-2F43-40A7-59D3-EC26BAB26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A5326-97F7-2126-CAD4-FCF49F47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2D60-9FA2-466E-8490-D054FF29C232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C1A9B-324A-DA53-1D1D-A939F4DA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E401B-56FF-FE45-36C4-2F5BB617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7CE-0161-4FF1-A698-260FA20F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2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7020-E434-5234-99FD-680A614C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75305-9846-D773-9AAE-74FACCD22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1EB66-15E1-C7C0-619F-F3AE6D82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2D60-9FA2-466E-8490-D054FF29C232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84DBD-5BD0-A45F-D525-240E3119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632DB-C3D8-96EB-90D9-8561D54E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7CE-0161-4FF1-A698-260FA20F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F441-A19A-7AD4-7C80-95E81D8FC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76A98-D6FD-36E7-D25F-BC820A20B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D0A3D-2222-D0CE-FF47-B08ABEEC7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95D89-657F-0C49-72DB-D8A8CF08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2D60-9FA2-466E-8490-D054FF29C232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453D8-1A33-A4D1-6903-28D9DE8F0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A9086-3197-8D39-50F0-48FCC431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7CE-0161-4FF1-A698-260FA20F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8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E8903-BB2F-A2B2-6DD9-A45D80D0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F02F4-E893-DEE8-63BE-FD704FF4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BF812-D2BE-2EAE-FED5-1F17D7E43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9AE654-103F-2CE0-1EC6-07FACC34B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239D14-710D-4A5C-257E-5D32656B4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0F3B9B-2A58-5250-14A9-85CA2507B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2D60-9FA2-466E-8490-D054FF29C232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2F906F-A32E-D5B9-4570-7329C955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B8BFD-6CCD-2F1C-859B-B3AEE56F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7CE-0161-4FF1-A698-260FA20F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0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6A8C-4A1A-7D03-F211-36685124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D57AD8-83E9-23FF-EA7F-17C59B99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2D60-9FA2-466E-8490-D054FF29C232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5E203-04EE-C1E5-3152-E984A53A0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FE2C2-20DA-7C2A-B679-AD053FFF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7CE-0161-4FF1-A698-260FA20F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AFD77-642F-3FF2-6794-A1F35E65A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2D60-9FA2-466E-8490-D054FF29C232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69F90-C657-4F74-C816-16057F99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5B12E-CF0A-9411-56B9-06A1642E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7CE-0161-4FF1-A698-260FA20F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8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E8DAE-F53B-AD9E-A914-F0B57230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1ADA2-BC21-75EC-55B6-3041F0572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EEDC8-DA02-1FBE-4BF3-AF3389547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26154-4AFC-0AC1-B61B-24C019F6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2D60-9FA2-466E-8490-D054FF29C232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D4E30-3C9A-0027-5922-344FB401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595A3-373D-2ACD-6D1A-945D13E0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7CE-0161-4FF1-A698-260FA20F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3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EE34-DB44-57F9-A57A-ED9AF23C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51C3BB-3AC3-1C27-3A00-468E14666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974E8-49D0-8E3D-FC77-1E7F995D9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D22BF-71B4-6206-795C-10E05C5D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2D60-9FA2-466E-8490-D054FF29C232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61B4F-0A36-12B3-EFED-B879DA30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34687-6A89-0660-878C-BB71C002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7CE-0161-4FF1-A698-260FA20F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0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445FD-AEF9-D2B3-3B95-30B0BFB07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0AE81-E9D7-1109-664B-D39525B82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C1985-B5A6-9029-F36A-0B4EE0881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FF2D60-9FA2-466E-8490-D054FF29C232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F5817-C085-E09A-50CE-CCDCA661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FDFEC-C44E-3B39-CCE5-59E9690A2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7E57CE-0161-4FF1-A698-260FA20F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923A-F2F5-B738-FAF0-FD009EA98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Luria-Delbrück Experiment: Model Comparison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5D6A8-6910-540E-0433-C58E483B99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Yoval</a:t>
            </a:r>
            <a:r>
              <a:rPr lang="en-US" dirty="0"/>
              <a:t> </a:t>
            </a:r>
            <a:r>
              <a:rPr lang="en-US" dirty="0" err="1"/>
              <a:t>Koren</a:t>
            </a:r>
            <a:r>
              <a:rPr lang="en-US" dirty="0"/>
              <a:t> &amp; Bar Cohen</a:t>
            </a:r>
          </a:p>
          <a:p>
            <a:r>
              <a:rPr lang="en-US" dirty="0"/>
              <a:t>3.4.2025</a:t>
            </a:r>
            <a:br>
              <a:rPr lang="en-US" dirty="0"/>
            </a:br>
            <a:r>
              <a:rPr lang="en-US" dirty="0"/>
              <a:t>Evolution through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072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90984B-54C9-E5EB-8610-7D06BC9E4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340" y="1584356"/>
            <a:ext cx="7267715" cy="500189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917E9F-64FB-9494-5F73-C170D53E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01" y="91396"/>
            <a:ext cx="10036828" cy="1708242"/>
          </a:xfrm>
        </p:spPr>
        <p:txBody>
          <a:bodyPr anchor="ctr">
            <a:normAutofit/>
          </a:bodyPr>
          <a:lstStyle/>
          <a:p>
            <a:r>
              <a:rPr lang="en-US" sz="3600" dirty="0"/>
              <a:t>Induced Mutation – Poisson distribution </a:t>
            </a:r>
          </a:p>
        </p:txBody>
      </p:sp>
    </p:spTree>
    <p:extLst>
      <p:ext uri="{BB962C8B-B14F-4D97-AF65-F5344CB8AC3E}">
        <p14:creationId xmlns:p14="http://schemas.microsoft.com/office/powerpoint/2010/main" val="225491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5A7D0C-8B9F-FEBB-E154-A7E5455CFD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998" t="63069" r="13205" b="14074"/>
          <a:stretch/>
        </p:blipFill>
        <p:spPr>
          <a:xfrm>
            <a:off x="5776544" y="1431170"/>
            <a:ext cx="5274415" cy="30625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EF8D32-5BDC-B8CC-49AA-6DFF84321F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547" t="110" r="12296" b="50155"/>
          <a:stretch/>
        </p:blipFill>
        <p:spPr>
          <a:xfrm>
            <a:off x="959971" y="1431170"/>
            <a:ext cx="4734964" cy="516341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70C2732-DAC6-29CC-3338-6D5A7A13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881" y="263412"/>
            <a:ext cx="8812239" cy="104028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dirty="0"/>
              <a:t>Variance/ mean ratio helps to distinguish between models </a:t>
            </a:r>
          </a:p>
        </p:txBody>
      </p:sp>
    </p:spTree>
    <p:extLst>
      <p:ext uri="{BB962C8B-B14F-4D97-AF65-F5344CB8AC3E}">
        <p14:creationId xmlns:p14="http://schemas.microsoft.com/office/powerpoint/2010/main" val="2970270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04EF-4248-C600-DD8A-709F09F5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4331" y="2184871"/>
            <a:ext cx="3679479" cy="1325563"/>
          </a:xfrm>
        </p:spPr>
        <p:txBody>
          <a:bodyPr>
            <a:normAutofit/>
          </a:bodyPr>
          <a:lstStyle/>
          <a:p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2925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85A8F-E3AF-71E7-012D-2CEC6BBD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Theoretical assumption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0A2ED-06A7-1A8D-891E-287341128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082786"/>
            <a:ext cx="5334197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Two competing hypotheses: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Darwinian (Random) Mutation:</a:t>
            </a:r>
            <a:r>
              <a:rPr lang="en-US" sz="2000" dirty="0"/>
              <a:t> Mutations occur spontaneously during bacterial growth, independent of selective pressure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Lamarckian (Induced) Mutation:</a:t>
            </a:r>
            <a:r>
              <a:rPr lang="en-US" sz="2000" dirty="0"/>
              <a:t> Mutations arise as a direct response to selective pressure</a:t>
            </a:r>
          </a:p>
          <a:p>
            <a:endParaRPr lang="en-US" sz="2000" dirty="0"/>
          </a:p>
        </p:txBody>
      </p:sp>
      <p:pic>
        <p:nvPicPr>
          <p:cNvPr id="2050" name="Picture 2" descr="Luria–Delbrück experiment - Wikipedia">
            <a:extLst>
              <a:ext uri="{FF2B5EF4-FFF2-40B4-BE49-F238E27FC236}">
                <a16:creationId xmlns:a16="http://schemas.microsoft.com/office/drawing/2014/main" id="{D76EE589-A486-892D-11D2-86B32B5CC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1"/>
          <a:stretch/>
        </p:blipFill>
        <p:spPr bwMode="auto">
          <a:xfrm>
            <a:off x="6857797" y="154982"/>
            <a:ext cx="5205394" cy="6703017"/>
          </a:xfrm>
          <a:prstGeom prst="rect">
            <a:avLst/>
          </a:prstGeom>
          <a:noFill/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67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13672-FA97-A803-DF2F-E907B071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Mathematical implications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E2E70-1EA8-7FB5-4411-AB5A9B856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Random model: Variance &gt; Mean (Variance-to-Mean Ratio &gt; 1)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</a:rPr>
              <a:t>Highly skewed, heavy-tailed distribution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</a:rPr>
              <a:t>Some cultures have extremely high numbers of mutants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Induced model: Variance ≈ Mean (Variance-to-Mean Ratio ≈ 1)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135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A96BC4D-528D-BC4E-887A-1D20B4BC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01" y="91396"/>
            <a:ext cx="10036828" cy="1708242"/>
          </a:xfrm>
        </p:spPr>
        <p:txBody>
          <a:bodyPr anchor="ctr">
            <a:normAutofit/>
          </a:bodyPr>
          <a:lstStyle/>
          <a:p>
            <a:r>
              <a:rPr lang="en-US" sz="3600" dirty="0"/>
              <a:t>Random Mutation result in heavy-tail distribution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B5A1AB3-235F-5ACC-D61A-5D42AC2EE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150" y="1318097"/>
            <a:ext cx="7119240" cy="54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3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A96BC4D-528D-BC4E-887A-1D20B4BC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01" y="91396"/>
            <a:ext cx="10036828" cy="1708242"/>
          </a:xfrm>
        </p:spPr>
        <p:txBody>
          <a:bodyPr anchor="ctr">
            <a:normAutofit/>
          </a:bodyPr>
          <a:lstStyle/>
          <a:p>
            <a:r>
              <a:rPr lang="en-US" sz="3600" dirty="0"/>
              <a:t>Random Mutation result in heavy-tail distribution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7B8FC5B-A358-A06B-B5A1-40EA3CE35A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231" t="48360" r="1" b="-1"/>
          <a:stretch/>
        </p:blipFill>
        <p:spPr>
          <a:xfrm>
            <a:off x="2501774" y="1129683"/>
            <a:ext cx="6715603" cy="546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93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A96BC4D-528D-BC4E-887A-1D20B4BC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01" y="91396"/>
            <a:ext cx="10036828" cy="104028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The Log-Normal distribution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7B8FC5B-A358-A06B-B5A1-40EA3CE35A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231" t="48360" r="1" b="-1"/>
          <a:stretch/>
        </p:blipFill>
        <p:spPr>
          <a:xfrm>
            <a:off x="0" y="1749506"/>
            <a:ext cx="5936823" cy="4831164"/>
          </a:xfrm>
          <a:prstGeom prst="rect">
            <a:avLst/>
          </a:prstGeom>
        </p:spPr>
      </p:pic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B103336C-F13C-813A-3CB1-BB76D4091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823" y="2011498"/>
            <a:ext cx="6177904" cy="456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01EAA7-807B-40CD-129D-633AC6A22A24}"/>
              </a:ext>
            </a:extLst>
          </p:cNvPr>
          <p:cNvSpPr txBox="1">
            <a:spLocks/>
          </p:cNvSpPr>
          <p:nvPr/>
        </p:nvSpPr>
        <p:spPr>
          <a:xfrm>
            <a:off x="257082" y="708571"/>
            <a:ext cx="10951107" cy="1040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The probability dist. of a random variable whose </a:t>
            </a:r>
            <a:r>
              <a:rPr lang="en-US" sz="2400" b="1" dirty="0"/>
              <a:t>logarithm</a:t>
            </a:r>
            <a:r>
              <a:rPr lang="en-US" sz="2400" dirty="0"/>
              <a:t> is </a:t>
            </a:r>
            <a:r>
              <a:rPr lang="en-US" sz="2400" b="1" dirty="0"/>
              <a:t>normally distributed</a:t>
            </a:r>
          </a:p>
        </p:txBody>
      </p:sp>
    </p:spTree>
    <p:extLst>
      <p:ext uri="{BB962C8B-B14F-4D97-AF65-F5344CB8AC3E}">
        <p14:creationId xmlns:p14="http://schemas.microsoft.com/office/powerpoint/2010/main" val="789511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A96BC4D-528D-BC4E-887A-1D20B4BC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01" y="91396"/>
            <a:ext cx="10036828" cy="104028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The Log-Normal distribution – why? An intuition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1EAA7-807B-40CD-129D-633AC6A22A24}"/>
              </a:ext>
            </a:extLst>
          </p:cNvPr>
          <p:cNvSpPr txBox="1">
            <a:spLocks/>
          </p:cNvSpPr>
          <p:nvPr/>
        </p:nvSpPr>
        <p:spPr>
          <a:xfrm>
            <a:off x="257082" y="1222218"/>
            <a:ext cx="10951107" cy="4463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Random variable whose </a:t>
            </a:r>
            <a:r>
              <a:rPr lang="en-US" sz="2400" b="1" dirty="0"/>
              <a:t>logarithm</a:t>
            </a:r>
            <a:r>
              <a:rPr lang="en-US" sz="2400" dirty="0"/>
              <a:t> is </a:t>
            </a:r>
            <a:r>
              <a:rPr lang="en-US" sz="2400" b="1" dirty="0"/>
              <a:t>normally distributed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/>
              <a:t>Why?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Most of mutant bacteria in the last generation are from the </a:t>
            </a:r>
            <a:r>
              <a:rPr lang="en-US" sz="2400" b="1" dirty="0"/>
              <a:t>first </a:t>
            </a:r>
            <a:r>
              <a:rPr lang="en-US" sz="2400" dirty="0"/>
              <a:t>mutation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(If we have mutation in gen. 3 and in gen. 7, we can neglect gen. 7 offsprings)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How does the generation of first mutation distribute?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Binomial!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~Normal!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So last generation has ~2^k mutants, with k normally distributed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/>
              <a:t>Log-normal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3" name="Picture 2" descr="Luria–Delbrück experiment - Wikipedia">
            <a:extLst>
              <a:ext uri="{FF2B5EF4-FFF2-40B4-BE49-F238E27FC236}">
                <a16:creationId xmlns:a16="http://schemas.microsoft.com/office/drawing/2014/main" id="{CF1FBD3F-0BD1-2590-3B72-469D4EF00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39" t="1491"/>
          <a:stretch/>
        </p:blipFill>
        <p:spPr bwMode="auto">
          <a:xfrm>
            <a:off x="10160440" y="1748858"/>
            <a:ext cx="1774478" cy="4865781"/>
          </a:xfrm>
          <a:prstGeom prst="rect">
            <a:avLst/>
          </a:prstGeom>
          <a:noFill/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31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A7BE55-0DEA-FF0D-0B91-E6978C1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9254"/>
            <a:ext cx="12192000" cy="324376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20D720B-334F-6ED0-46B8-5EEA4703A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881" y="263412"/>
            <a:ext cx="8812239" cy="104028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dirty="0"/>
              <a:t>Random , Induced and Combined model presenting different types of distributions </a:t>
            </a:r>
          </a:p>
        </p:txBody>
      </p:sp>
    </p:spTree>
    <p:extLst>
      <p:ext uri="{BB962C8B-B14F-4D97-AF65-F5344CB8AC3E}">
        <p14:creationId xmlns:p14="http://schemas.microsoft.com/office/powerpoint/2010/main" val="3875550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A96BC4D-528D-BC4E-887A-1D20B4BC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01" y="91396"/>
            <a:ext cx="10036828" cy="1708242"/>
          </a:xfrm>
        </p:spPr>
        <p:txBody>
          <a:bodyPr anchor="ctr">
            <a:normAutofit/>
          </a:bodyPr>
          <a:lstStyle/>
          <a:p>
            <a:r>
              <a:rPr lang="en-US" sz="3600" dirty="0"/>
              <a:t>Induced Mutation – Poisson distribution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F3023-6495-3416-C99C-63129D076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845" y="1448554"/>
            <a:ext cx="7597215" cy="531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40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237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Wingdings</vt:lpstr>
      <vt:lpstr>Office Theme</vt:lpstr>
      <vt:lpstr>Luria-Delbrück Experiment: Model Comparison Report</vt:lpstr>
      <vt:lpstr>Theoretical assumption </vt:lpstr>
      <vt:lpstr>Mathematical implications</vt:lpstr>
      <vt:lpstr>Random Mutation result in heavy-tail distribution</vt:lpstr>
      <vt:lpstr>Random Mutation result in heavy-tail distribution</vt:lpstr>
      <vt:lpstr>The Log-Normal distribution</vt:lpstr>
      <vt:lpstr>The Log-Normal distribution – why? An intuition</vt:lpstr>
      <vt:lpstr>Random , Induced and Combined model presenting different types of distributions </vt:lpstr>
      <vt:lpstr>Induced Mutation – Poisson distribution </vt:lpstr>
      <vt:lpstr>Induced Mutation – Poisson distribution </vt:lpstr>
      <vt:lpstr>Variance/ mean ratio helps to distinguish between models </vt:lpstr>
      <vt:lpstr>Questions?</vt:lpstr>
    </vt:vector>
  </TitlesOfParts>
  <Company>Weizmann Institute of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 Cohen</dc:creator>
  <cp:lastModifiedBy>Bar Cohen</cp:lastModifiedBy>
  <cp:revision>3</cp:revision>
  <dcterms:created xsi:type="dcterms:W3CDTF">2025-04-02T14:11:13Z</dcterms:created>
  <dcterms:modified xsi:type="dcterms:W3CDTF">2025-04-02T15:30:09Z</dcterms:modified>
</cp:coreProperties>
</file>