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150" d="100"/>
          <a:sy n="150" d="100"/>
        </p:scale>
        <p:origin x="614" y="-5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8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43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15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6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0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7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68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1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05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B36C-EA55-4C48-9650-4C7B98BB23CC}" type="datetimeFigureOut">
              <a:rPr lang="he-IL" smtClean="0"/>
              <a:t>י"ז/אדר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CE6D-910A-4C4C-B35C-021E9C100B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73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38" y="869322"/>
            <a:ext cx="1751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prepare_data.py</a:t>
            </a:r>
            <a:endParaRPr lang="he-IL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6566" y="3067222"/>
            <a:ext cx="18276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preprocessing_pipe.py</a:t>
            </a:r>
            <a:endParaRPr lang="he-IL" sz="1200" dirty="0">
              <a:latin typeface="Consolas" panose="020B0609020204030204" pitchFamily="49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4265480" y="869322"/>
            <a:ext cx="217239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b="0" dirty="0">
                <a:effectLst/>
                <a:latin typeface="Consolas" panose="020B0609020204030204" pitchFamily="49" charset="0"/>
              </a:rPr>
              <a:t>disease_ids_conds.py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1328" y="869322"/>
            <a:ext cx="15928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PipeLineObject_V2.py</a:t>
            </a:r>
            <a:endParaRPr lang="he-IL" sz="1400" dirty="0">
              <a:latin typeface="Consolas" panose="020B0609020204030204" pitchFamily="49" charset="0"/>
            </a:endParaRPr>
          </a:p>
        </p:txBody>
      </p:sp>
      <p:cxnSp>
        <p:nvCxnSpPr>
          <p:cNvPr id="9" name="מחבר ישר 8"/>
          <p:cNvCxnSpPr>
            <a:stCxn id="7" idx="2"/>
          </p:cNvCxnSpPr>
          <p:nvPr/>
        </p:nvCxnSpPr>
        <p:spPr>
          <a:xfrm>
            <a:off x="3047740" y="1392542"/>
            <a:ext cx="0" cy="167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>
            <a:off x="1119485" y="1177099"/>
            <a:ext cx="0" cy="2043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 flipH="1">
            <a:off x="1119485" y="3220309"/>
            <a:ext cx="100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>
            <a:stCxn id="5" idx="2"/>
          </p:cNvCxnSpPr>
          <p:nvPr/>
        </p:nvCxnSpPr>
        <p:spPr>
          <a:xfrm>
            <a:off x="3040367" y="3528887"/>
            <a:ext cx="0" cy="5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6565" y="4109994"/>
            <a:ext cx="1827601" cy="306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pre-processed data</a:t>
            </a:r>
            <a:endParaRPr lang="he-IL" sz="1400" dirty="0"/>
          </a:p>
        </p:txBody>
      </p:sp>
      <p:cxnSp>
        <p:nvCxnSpPr>
          <p:cNvPr id="27" name="מחבר ישר 26"/>
          <p:cNvCxnSpPr/>
          <p:nvPr/>
        </p:nvCxnSpPr>
        <p:spPr>
          <a:xfrm>
            <a:off x="1829999" y="1023210"/>
            <a:ext cx="42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/>
          <p:nvPr/>
        </p:nvCxnSpPr>
        <p:spPr>
          <a:xfrm>
            <a:off x="3844151" y="1023210"/>
            <a:ext cx="42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טבלה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8684"/>
              </p:ext>
            </p:extLst>
          </p:nvPr>
        </p:nvGraphicFramePr>
        <p:xfrm>
          <a:off x="188439" y="6275150"/>
          <a:ext cx="6444050" cy="2196264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222025">
                  <a:extLst>
                    <a:ext uri="{9D8B030D-6E8A-4147-A177-3AD203B41FA5}">
                      <a16:colId xmlns:a16="http://schemas.microsoft.com/office/drawing/2014/main" val="2649177364"/>
                    </a:ext>
                  </a:extLst>
                </a:gridCol>
                <a:gridCol w="3222025">
                  <a:extLst>
                    <a:ext uri="{9D8B030D-6E8A-4147-A177-3AD203B41FA5}">
                      <a16:colId xmlns:a16="http://schemas.microsoft.com/office/drawing/2014/main" val="3300777856"/>
                    </a:ext>
                  </a:extLst>
                </a:gridCol>
              </a:tblGrid>
              <a:tr h="33698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*.</a:t>
                      </a:r>
                      <a:r>
                        <a:rPr lang="en-US" sz="1400" dirty="0" err="1"/>
                        <a:t>py</a:t>
                      </a:r>
                      <a:r>
                        <a:rPr lang="en-US" sz="1400" baseline="0" dirty="0"/>
                        <a:t> 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88642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Prepare the train</a:t>
                      </a:r>
                      <a:r>
                        <a:rPr lang="en-US" sz="1400" baseline="0" dirty="0"/>
                        <a:t> set. </a:t>
                      </a:r>
                    </a:p>
                    <a:p>
                      <a:pPr algn="l" rtl="0"/>
                      <a:r>
                        <a:rPr lang="en-US" sz="1400" baseline="0" dirty="0"/>
                        <a:t>Split to the test set.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Prepare_data.py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77304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Includes</a:t>
                      </a:r>
                      <a:r>
                        <a:rPr lang="en-US" sz="1400" baseline="0" dirty="0"/>
                        <a:t> all the components of the customized ‘preprocessing’ pipeline.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PipeLineObject.py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18714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 support</a:t>
                      </a:r>
                      <a:r>
                        <a:rPr lang="en-US" sz="1400" baseline="0" dirty="0"/>
                        <a:t> file for </a:t>
                      </a:r>
                      <a:r>
                        <a:rPr lang="en-US" sz="1400" dirty="0"/>
                        <a:t>PipeLineObject_V2.py</a:t>
                      </a:r>
                      <a:endParaRPr lang="he-IL" sz="1400" dirty="0"/>
                    </a:p>
                    <a:p>
                      <a:pPr algn="l" rtl="0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disease_ids_conds.py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3854"/>
                  </a:ext>
                </a:extLst>
              </a:tr>
              <a:tr h="189986">
                <a:tc>
                  <a:txBody>
                    <a:bodyPr/>
                    <a:lstStyle/>
                    <a:p>
                      <a:pPr algn="l" rtl="0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64448"/>
                  </a:ext>
                </a:extLst>
              </a:tr>
            </a:tbl>
          </a:graphicData>
        </a:graphic>
      </p:graphicFrame>
      <p:sp>
        <p:nvSpPr>
          <p:cNvPr id="33" name="מלבן 32"/>
          <p:cNvSpPr/>
          <p:nvPr/>
        </p:nvSpPr>
        <p:spPr>
          <a:xfrm>
            <a:off x="403587" y="133526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Support files: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188439" y="8893792"/>
            <a:ext cx="25331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 did not change Age</a:t>
            </a:r>
            <a:endParaRPr lang="he-IL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3040366" y="4492483"/>
            <a:ext cx="7373" cy="46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73797" y="5011622"/>
            <a:ext cx="253313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Input to the final pipe (</a:t>
            </a:r>
            <a:r>
              <a:rPr lang="en-US" sz="1400" dirty="0" err="1"/>
              <a:t>make_impipe</a:t>
            </a:r>
            <a:r>
              <a:rPr lang="en-US" sz="1400" dirty="0"/>
              <a:t>) with </a:t>
            </a:r>
            <a:r>
              <a:rPr lang="en-US" sz="1400" dirty="0" err="1"/>
              <a:t>smote,one</a:t>
            </a:r>
            <a:r>
              <a:rPr lang="en-US" sz="1400" dirty="0"/>
              <a:t>-hot and the classifier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141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55751"/>
              </p:ext>
            </p:extLst>
          </p:nvPr>
        </p:nvGraphicFramePr>
        <p:xfrm>
          <a:off x="191528" y="226768"/>
          <a:ext cx="6444050" cy="554990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222025">
                  <a:extLst>
                    <a:ext uri="{9D8B030D-6E8A-4147-A177-3AD203B41FA5}">
                      <a16:colId xmlns:a16="http://schemas.microsoft.com/office/drawing/2014/main" val="2649177364"/>
                    </a:ext>
                  </a:extLst>
                </a:gridCol>
                <a:gridCol w="3222025">
                  <a:extLst>
                    <a:ext uri="{9D8B030D-6E8A-4147-A177-3AD203B41FA5}">
                      <a16:colId xmlns:a16="http://schemas.microsoft.com/office/drawing/2014/main" val="330077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Description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Class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Drop</a:t>
                      </a:r>
                      <a:r>
                        <a:rPr lang="en-US" baseline="0" dirty="0"/>
                        <a:t> duplicates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DropDup</a:t>
                      </a:r>
                      <a:endParaRPr lang="en-US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Columns</a:t>
                      </a:r>
                    </a:p>
                    <a:p>
                      <a:pPr marL="0" indent="0" algn="l" rtl="0">
                        <a:buFont typeface="+mj-lt"/>
                        <a:buNone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DropColumns</a:t>
                      </a:r>
                      <a:endParaRPr lang="en-US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Group diagnoses</a:t>
                      </a:r>
                      <a:r>
                        <a:rPr lang="en-US" sz="1400" baseline="0" dirty="0"/>
                        <a:t> based on code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DiseaseConverter</a:t>
                      </a:r>
                      <a:endParaRPr lang="en-US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Group values</a:t>
                      </a:r>
                      <a:r>
                        <a:rPr lang="en-US" sz="1400" baseline="0" dirty="0"/>
                        <a:t> in the following features: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admission_type_id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discharge_disposition_id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admission_source_id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discharge_disposition_id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IDSTransformer</a:t>
                      </a:r>
                      <a:endParaRPr lang="en-US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 A1C to categories.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A1CTransformer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functions to columns.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35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functions are described in ‘disease_ids_conds.py’ and are grouping values in the following features: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number_emergency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time_in_hospital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num_procedures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number_inpatient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number_diagnoses</a:t>
                      </a: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CustomTransformer</a:t>
                      </a:r>
                      <a:endParaRPr lang="en-US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5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346" y="6400800"/>
            <a:ext cx="543697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Code modifications: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Scriptnumberone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prepare_data.py</a:t>
            </a:r>
          </a:p>
          <a:p>
            <a:pPr algn="l" rtl="0"/>
            <a:r>
              <a:rPr lang="en-US" dirty="0" err="1">
                <a:sym typeface="Wingdings" panose="05000000000000000000" pitchFamily="2" charset="2"/>
              </a:rPr>
              <a:t>PipeLineObject</a:t>
            </a:r>
            <a:r>
              <a:rPr lang="en-US" dirty="0">
                <a:sym typeface="Wingdings" panose="05000000000000000000" pitchFamily="2" charset="2"/>
              </a:rPr>
              <a:t>   PipeLineObject_V2.py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Run pipeline  Preprocessing_pipe.py</a:t>
            </a:r>
          </a:p>
          <a:p>
            <a:pPr algn="l" rtl="0"/>
            <a:r>
              <a:rPr lang="en-US" dirty="0" err="1">
                <a:sym typeface="Wingdings" panose="05000000000000000000" pitchFamily="2" charset="2"/>
              </a:rPr>
              <a:t>cross_validation</a:t>
            </a:r>
            <a:r>
              <a:rPr lang="en-US" dirty="0">
                <a:sym typeface="Wingdings" panose="05000000000000000000" pitchFamily="2" charset="2"/>
              </a:rPr>
              <a:t>_(what guy did)  cross_val_default_saar.py</a:t>
            </a:r>
          </a:p>
          <a:p>
            <a:pPr algn="l" rtl="0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1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66700"/>
            <a:ext cx="4991100" cy="98180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The way your code should be constructed: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 err="1"/>
              <a:t>X_train</a:t>
            </a:r>
            <a:r>
              <a:rPr lang="en-US" sz="1600" dirty="0"/>
              <a:t> = </a:t>
            </a:r>
            <a:r>
              <a:rPr lang="en-US" sz="1600" dirty="0" err="1"/>
              <a:t>processed.copy</a:t>
            </a:r>
            <a:r>
              <a:rPr lang="en-US" sz="1600" dirty="0"/>
              <a:t>()</a:t>
            </a:r>
          </a:p>
          <a:p>
            <a:pPr algn="l" rtl="0"/>
            <a:r>
              <a:rPr lang="en-US" sz="1600" dirty="0" err="1"/>
              <a:t>y_train</a:t>
            </a:r>
            <a:r>
              <a:rPr lang="en-US" sz="1600" dirty="0"/>
              <a:t> = processed['readmitted'].</a:t>
            </a:r>
            <a:r>
              <a:rPr lang="en-US" sz="1600" dirty="0" err="1"/>
              <a:t>astype</a:t>
            </a:r>
            <a:r>
              <a:rPr lang="en-US" sz="1600" dirty="0"/>
              <a:t>('category')</a:t>
            </a:r>
          </a:p>
          <a:p>
            <a:pPr algn="l" rtl="0"/>
            <a:r>
              <a:rPr lang="en-US" sz="1600" dirty="0" err="1"/>
              <a:t>X_train</a:t>
            </a:r>
            <a:r>
              <a:rPr lang="en-US" sz="1600" dirty="0"/>
              <a:t> = </a:t>
            </a:r>
            <a:r>
              <a:rPr lang="en-US" sz="1600" dirty="0" err="1"/>
              <a:t>X_train.drop</a:t>
            </a:r>
            <a:r>
              <a:rPr lang="en-US" sz="1600" dirty="0"/>
              <a:t>(columns='readmitted')</a:t>
            </a:r>
            <a:endParaRPr lang="he-IL" sz="1600" dirty="0"/>
          </a:p>
          <a:p>
            <a:pPr algn="l" rtl="0"/>
            <a:endParaRPr lang="he-IL" sz="1600" dirty="0"/>
          </a:p>
          <a:p>
            <a:pPr algn="l" rtl="0"/>
            <a:r>
              <a:rPr lang="en-US" sz="1600" dirty="0"/>
              <a:t>cv = </a:t>
            </a:r>
            <a:r>
              <a:rPr lang="en-US" sz="1600" dirty="0" err="1"/>
              <a:t>StratifiedKFold</a:t>
            </a:r>
            <a:r>
              <a:rPr lang="en-US" sz="1600" dirty="0"/>
              <a:t>(</a:t>
            </a:r>
            <a:r>
              <a:rPr lang="en-US" sz="1600" dirty="0" err="1"/>
              <a:t>n_splits</a:t>
            </a:r>
            <a:r>
              <a:rPr lang="en-US" sz="1600" dirty="0"/>
              <a:t>=10, shuffle=True, </a:t>
            </a:r>
            <a:r>
              <a:rPr lang="en-US" sz="1600" dirty="0" err="1"/>
              <a:t>random_state</a:t>
            </a:r>
            <a:r>
              <a:rPr lang="en-US" sz="1600" dirty="0"/>
              <a:t>=42)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 err="1"/>
              <a:t>grid_pipe</a:t>
            </a:r>
            <a:r>
              <a:rPr lang="en-US" sz="1600" dirty="0"/>
              <a:t> = </a:t>
            </a:r>
            <a:r>
              <a:rPr lang="en-US" sz="1600" dirty="0" err="1"/>
              <a:t>make_impipe</a:t>
            </a:r>
            <a:r>
              <a:rPr lang="en-US" sz="1600" dirty="0"/>
              <a:t>(</a:t>
            </a:r>
          </a:p>
          <a:p>
            <a:pPr algn="l" rtl="0"/>
            <a:r>
              <a:rPr lang="en-US" sz="1600" dirty="0"/>
              <a:t>        smote,</a:t>
            </a:r>
          </a:p>
          <a:p>
            <a:pPr algn="l" rtl="0"/>
            <a:r>
              <a:rPr lang="en-US" sz="1600" dirty="0"/>
              <a:t>        </a:t>
            </a:r>
            <a:r>
              <a:rPr lang="en-US" sz="1600" dirty="0" err="1"/>
              <a:t>col_processor_s</a:t>
            </a:r>
            <a:r>
              <a:rPr lang="en-US" sz="1600" dirty="0"/>
              <a:t>,                 </a:t>
            </a:r>
          </a:p>
          <a:p>
            <a:pPr algn="l" rtl="0"/>
            <a:r>
              <a:rPr lang="en-US" sz="1600" dirty="0"/>
              <a:t>        </a:t>
            </a:r>
            <a:r>
              <a:rPr lang="en-US" sz="1600" b="1" dirty="0">
                <a:solidFill>
                  <a:schemeClr val="accent5"/>
                </a:solidFill>
              </a:rPr>
              <a:t>classifier</a:t>
            </a:r>
            <a:r>
              <a:rPr lang="en-US" sz="1600" dirty="0"/>
              <a:t>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 err="1"/>
              <a:t>param_grid</a:t>
            </a:r>
            <a:r>
              <a:rPr lang="en-US" sz="1600" dirty="0"/>
              <a:t> = [design yours]</a:t>
            </a:r>
          </a:p>
          <a:p>
            <a:pPr algn="l" rtl="0"/>
            <a:r>
              <a:rPr lang="en-US" sz="1600" dirty="0"/>
              <a:t>Scoring = [scoring]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 err="1"/>
              <a:t>grid_search</a:t>
            </a:r>
            <a:r>
              <a:rPr lang="en-US" sz="1600" dirty="0"/>
              <a:t> = </a:t>
            </a:r>
            <a:r>
              <a:rPr lang="en-US" sz="1600" dirty="0" err="1"/>
              <a:t>GridSearchCV</a:t>
            </a:r>
            <a:r>
              <a:rPr lang="en-US" sz="1600" dirty="0"/>
              <a:t>(estimator= </a:t>
            </a:r>
            <a:r>
              <a:rPr lang="en-US" sz="1600" dirty="0" err="1"/>
              <a:t>grid_pipe</a:t>
            </a:r>
            <a:r>
              <a:rPr lang="en-US" sz="1600" dirty="0"/>
              <a:t>,</a:t>
            </a:r>
          </a:p>
          <a:p>
            <a:pPr algn="l" rtl="0"/>
            <a:r>
              <a:rPr lang="en-US" sz="1600" dirty="0"/>
              <a:t>                           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/>
              <a:t>param_grid</a:t>
            </a:r>
            <a:r>
              <a:rPr lang="en-US" sz="1600" dirty="0"/>
              <a:t>,</a:t>
            </a:r>
          </a:p>
          <a:p>
            <a:pPr algn="l" rtl="0"/>
            <a:r>
              <a:rPr lang="en-US" sz="1600" dirty="0"/>
              <a:t>                           scoring=scoring</a:t>
            </a:r>
          </a:p>
          <a:p>
            <a:pPr algn="l" rtl="0"/>
            <a:r>
              <a:rPr lang="en-US" sz="1600" dirty="0"/>
              <a:t>                           cv=cv,</a:t>
            </a:r>
          </a:p>
          <a:p>
            <a:pPr algn="l" rtl="0"/>
            <a:r>
              <a:rPr lang="en-US" sz="1600" dirty="0"/>
              <a:t>                           </a:t>
            </a:r>
            <a:r>
              <a:rPr lang="en-US" sz="1600" dirty="0" err="1"/>
              <a:t>n_jobs</a:t>
            </a:r>
            <a:r>
              <a:rPr lang="en-US" sz="1600" dirty="0"/>
              <a:t>=-1)</a:t>
            </a:r>
          </a:p>
          <a:p>
            <a:pPr algn="l" rtl="0"/>
            <a:endParaRPr lang="en-US" sz="1600" dirty="0"/>
          </a:p>
          <a:p>
            <a:pPr algn="l"/>
            <a:r>
              <a:rPr lang="en-US" b="1" dirty="0"/>
              <a:t>NOTES:</a:t>
            </a:r>
          </a:p>
          <a:p>
            <a:pPr algn="l"/>
            <a:endParaRPr lang="en-US" dirty="0"/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 err="1"/>
              <a:t>make_impipe</a:t>
            </a:r>
            <a:r>
              <a:rPr lang="en-US" sz="1600" dirty="0"/>
              <a:t>, is predefined in the codes. Do not re-define.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dirty="0"/>
              <a:t>So is true for the variables </a:t>
            </a:r>
            <a:r>
              <a:rPr lang="en-US" sz="1600" b="1" dirty="0"/>
              <a:t>smote</a:t>
            </a:r>
            <a:r>
              <a:rPr lang="en-US" sz="1600" dirty="0"/>
              <a:t>, </a:t>
            </a:r>
            <a:r>
              <a:rPr lang="en-US" sz="1600" b="1" dirty="0" err="1"/>
              <a:t>col_processor_s</a:t>
            </a:r>
            <a:r>
              <a:rPr lang="en-US" sz="1600" dirty="0"/>
              <a:t>, </a:t>
            </a:r>
            <a:r>
              <a:rPr lang="en-US" sz="1600" b="1" dirty="0"/>
              <a:t>processed</a:t>
            </a:r>
            <a:r>
              <a:rPr lang="en-US" sz="1600" dirty="0"/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 err="1"/>
              <a:t>make_impipe</a:t>
            </a:r>
            <a:r>
              <a:rPr lang="en-US" sz="1600" dirty="0"/>
              <a:t>, is required. Otherwise there are exceptions related to incompatibilities within and between different data structures in our codes.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u="sng" dirty="0"/>
              <a:t>Remember</a:t>
            </a:r>
            <a:r>
              <a:rPr lang="en-US" sz="1600" dirty="0"/>
              <a:t> to compare your performance to that of a dummy classifier: </a:t>
            </a:r>
            <a:r>
              <a:rPr lang="en-US" sz="1600" b="1" dirty="0"/>
              <a:t>from </a:t>
            </a:r>
            <a:r>
              <a:rPr lang="en-US" sz="1600" b="1" dirty="0" err="1"/>
              <a:t>sklearn.dummy</a:t>
            </a:r>
            <a:r>
              <a:rPr lang="en-US" sz="1600" b="1" dirty="0"/>
              <a:t> import </a:t>
            </a:r>
            <a:r>
              <a:rPr lang="en-US" sz="1600" b="1" dirty="0" err="1"/>
              <a:t>DummyClassifier</a:t>
            </a:r>
            <a:r>
              <a:rPr lang="en-US" sz="1600" b="1" dirty="0"/>
              <a:t> 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dirty="0"/>
              <a:t>Prepare also feature importance for the report, in addition to what we discussed in the previous ppt.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sz="1600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738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475</Words>
  <Application>Microsoft Office PowerPoint</Application>
  <PresentationFormat>A4 Paper (210x297 mm)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ערכת נושא Office</vt:lpstr>
      <vt:lpstr>PowerPoint Presentation</vt:lpstr>
      <vt:lpstr>PowerPoint Presentation</vt:lpstr>
      <vt:lpstr>PowerPoint Presentation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bar cohen</cp:lastModifiedBy>
  <cp:revision>17</cp:revision>
  <dcterms:created xsi:type="dcterms:W3CDTF">2024-02-22T16:36:58Z</dcterms:created>
  <dcterms:modified xsi:type="dcterms:W3CDTF">2024-02-26T17:42:11Z</dcterms:modified>
</cp:coreProperties>
</file>