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60" r:id="rId12"/>
    <p:sldId id="261" r:id="rId13"/>
    <p:sldId id="262" r:id="rId14"/>
    <p:sldId id="283" r:id="rId15"/>
    <p:sldId id="285" r:id="rId16"/>
    <p:sldId id="264" r:id="rId17"/>
    <p:sldId id="284" r:id="rId18"/>
    <p:sldId id="265" r:id="rId19"/>
    <p:sldId id="268" r:id="rId20"/>
    <p:sldId id="286" r:id="rId21"/>
    <p:sldId id="266" r:id="rId22"/>
    <p:sldId id="267" r:id="rId23"/>
    <p:sldId id="271" r:id="rId24"/>
    <p:sldId id="287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z9hMY/LaqLftGY82Zy3DpCTWe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D26B94-44C3-4D93-98F4-A92F7B4496CA}">
  <a:tblStyle styleId="{62D26B94-44C3-4D93-98F4-A92F7B4496C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57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דיבר שעה שלמה על merge </a:t>
            </a:r>
            <a:br>
              <a:rPr lang="en-US"/>
            </a:br>
            <a:r>
              <a:rPr lang="en-US"/>
              <a:t>cbind rbind </a:t>
            </a: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smtClean="0"/>
              <a:t>Student credit: Yosef Maimon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DF1</a:t>
            </a:r>
            <a:r>
              <a:rPr lang="en-US" baseline="0" dirty="0" smtClean="0"/>
              <a:t> – The data I has before I did my </a:t>
            </a:r>
            <a:r>
              <a:rPr lang="en-US" baseline="0" dirty="0" err="1" smtClean="0"/>
              <a:t>exp</a:t>
            </a:r>
            <a:endParaRPr lang="en-US" baseline="0" dirty="0" smtClean="0"/>
          </a:p>
          <a:p>
            <a:r>
              <a:rPr lang="en-US" baseline="0" dirty="0" smtClean="0"/>
              <a:t>DF2 - 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4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Create a list with various data classes</a:t>
            </a:r>
          </a:p>
          <a:p>
            <a:r>
              <a:rPr lang="en-US" dirty="0" err="1" smtClean="0"/>
              <a:t>my_list</a:t>
            </a:r>
            <a:r>
              <a:rPr lang="en-US" dirty="0" smtClean="0"/>
              <a:t> &lt;- list(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integer_vector</a:t>
            </a:r>
            <a:r>
              <a:rPr lang="en-US" dirty="0" smtClean="0"/>
              <a:t> = c(1L, 2L, 3L),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numeric_vector</a:t>
            </a:r>
            <a:r>
              <a:rPr lang="en-US" dirty="0" smtClean="0"/>
              <a:t> = c(1.5, 2.8, 3.1),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character_vector</a:t>
            </a:r>
            <a:r>
              <a:rPr lang="en-US" dirty="0" smtClean="0"/>
              <a:t> = c("apple", "banana", "orange"),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logical_vector</a:t>
            </a:r>
            <a:r>
              <a:rPr lang="en-US" dirty="0" smtClean="0"/>
              <a:t> = c(TRUE, FALSE, TRUE),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data_frame</a:t>
            </a:r>
            <a:r>
              <a:rPr lang="en-US" dirty="0" smtClean="0"/>
              <a:t> = </a:t>
            </a:r>
            <a:r>
              <a:rPr lang="en-US" dirty="0" err="1" smtClean="0"/>
              <a:t>data.frame</a:t>
            </a:r>
            <a:r>
              <a:rPr lang="en-US" dirty="0" smtClean="0"/>
              <a:t>(ID = c(1, 2, 3), Name = c("Alice", "Bob", "Charlie")),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factor_vector</a:t>
            </a:r>
            <a:r>
              <a:rPr lang="en-US" dirty="0" smtClean="0"/>
              <a:t> = factor(c("low", "medium", "high"), ordered = TRUE, levels = c("low", "medium", "high"))</a:t>
            </a:r>
          </a:p>
          <a:p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 Display the list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my_list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DEA78-28F2-40CA-AA68-14C6F733A5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7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 course 2022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Tutorial #4 Nov 15</a:t>
            </a:r>
            <a:r>
              <a:rPr lang="en-US" baseline="30000"/>
              <a:t>th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in R are versatile data structures that can hold elements of different types, including vectors, matrices, data frames, and even other lists</a:t>
            </a:r>
            <a:r>
              <a:rPr lang="en-US" dirty="0" smtClean="0"/>
              <a:t>. In other words, lists are kind of a “kitbag” that you can use to store multiple objects of any type in one place. Provides versatility.</a:t>
            </a:r>
          </a:p>
          <a:p>
            <a:endParaRPr lang="en-US" dirty="0"/>
          </a:p>
          <a:p>
            <a:r>
              <a:rPr lang="en-US" dirty="0" smtClean="0"/>
              <a:t>One example: If you want a function to iterate over several objects, you can put them in a list (</a:t>
            </a:r>
            <a:r>
              <a:rPr lang="en-US" dirty="0" smtClean="0"/>
              <a:t>we’ll see examples).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 smtClean="0"/>
              <a:t>Lists can contain </a:t>
            </a:r>
            <a:r>
              <a:rPr lang="en-US" dirty="0"/>
              <a:t>anything</a:t>
            </a:r>
            <a:endParaRPr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113129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 smtClean="0"/>
              <a:t>Mylist</a:t>
            </a:r>
            <a:r>
              <a:rPr lang="en-US" dirty="0" smtClean="0"/>
              <a:t> </a:t>
            </a:r>
            <a:r>
              <a:rPr lang="en-US" dirty="0"/>
              <a:t>= list(1,2,3,4)     # all items are numeric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Mylist</a:t>
            </a:r>
            <a:r>
              <a:rPr lang="en-US" dirty="0"/>
              <a:t> = list( 1, ”A”, TRUE ,c(1,3,2) , c(“A”,”B”,”X”,”D”,”H”) )   # many </a:t>
            </a:r>
            <a:r>
              <a:rPr lang="en-US" dirty="0" smtClean="0"/>
              <a:t>types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 err="1" smtClean="0"/>
              <a:t>Subsetting</a:t>
            </a:r>
            <a:r>
              <a:rPr lang="en-US" dirty="0" smtClean="0"/>
              <a:t> and naming </a:t>
            </a:r>
            <a:r>
              <a:rPr lang="en-US" dirty="0"/>
              <a:t>lists</a:t>
            </a:r>
            <a:endParaRPr dirty="0"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smtClean="0"/>
              <a:t>One [] – cuts out a part of the list and keeps a shorter list</a:t>
            </a:r>
            <a:endParaRPr dirty="0"/>
          </a:p>
          <a:p>
            <a:pPr marL="1143000" lvl="2" indent="-228600">
              <a:buSzPts val="2400"/>
            </a:pPr>
            <a:r>
              <a:rPr lang="en-US" dirty="0" smtClean="0"/>
              <a:t>Class( </a:t>
            </a:r>
            <a:r>
              <a:rPr lang="en-US" dirty="0" err="1" smtClean="0"/>
              <a:t>Mylist</a:t>
            </a:r>
            <a:r>
              <a:rPr lang="en-US" dirty="0" smtClean="0"/>
              <a:t>[1:3] ) </a:t>
            </a:r>
            <a:endParaRPr dirty="0"/>
          </a:p>
          <a:p>
            <a:pPr marL="1143000" lvl="2" indent="-228600">
              <a:buSzPts val="2400"/>
            </a:pPr>
            <a:r>
              <a:rPr lang="en-US" dirty="0" smtClean="0"/>
              <a:t>list</a:t>
            </a:r>
            <a:endParaRPr dirty="0"/>
          </a:p>
          <a:p>
            <a:pPr marL="0" lvl="0" indent="0">
              <a:buSzPts val="2800"/>
              <a:buNone/>
            </a:pPr>
            <a:r>
              <a:rPr lang="en-US" dirty="0" smtClean="0"/>
              <a:t>Two [[]] </a:t>
            </a:r>
            <a:r>
              <a:rPr lang="en-US" dirty="0"/>
              <a:t>- The element is </a:t>
            </a:r>
            <a:r>
              <a:rPr lang="en-US" b="1" dirty="0"/>
              <a:t>extracted</a:t>
            </a:r>
            <a:r>
              <a:rPr lang="en-US" dirty="0"/>
              <a:t> out of the list</a:t>
            </a:r>
            <a:endParaRPr dirty="0"/>
          </a:p>
          <a:p>
            <a:pPr marL="1143000" lvl="2" indent="-228600">
              <a:buSzPts val="2400"/>
            </a:pPr>
            <a:r>
              <a:rPr lang="en-US" dirty="0" smtClean="0"/>
              <a:t>Class( </a:t>
            </a:r>
            <a:r>
              <a:rPr lang="en-US" dirty="0" err="1" smtClean="0"/>
              <a:t>Mylist</a:t>
            </a:r>
            <a:r>
              <a:rPr lang="en-US" dirty="0"/>
              <a:t>[[3</a:t>
            </a:r>
            <a:r>
              <a:rPr lang="en-US" dirty="0" smtClean="0"/>
              <a:t>]] )</a:t>
            </a:r>
            <a:endParaRPr dirty="0"/>
          </a:p>
          <a:p>
            <a:pPr marL="1143000" lvl="2" indent="-228600">
              <a:buSzPts val="2400"/>
            </a:pPr>
            <a:r>
              <a:rPr lang="en-US" dirty="0" smtClean="0"/>
              <a:t>. </a:t>
            </a:r>
            <a:r>
              <a:rPr lang="en-US" dirty="0" smtClean="0"/>
              <a:t>The class depends on the extracted element class.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Lists can have </a:t>
            </a:r>
            <a:r>
              <a:rPr lang="en-US" dirty="0" smtClean="0"/>
              <a:t>names too</a:t>
            </a:r>
            <a:endParaRPr dirty="0"/>
          </a:p>
          <a:p>
            <a:pPr marL="1143000" lvl="2" indent="-228600">
              <a:buSzPts val="2400"/>
            </a:pPr>
            <a:r>
              <a:rPr lang="en-US" dirty="0"/>
              <a:t>names(</a:t>
            </a:r>
            <a:r>
              <a:rPr lang="en-US" dirty="0" err="1"/>
              <a:t>Mylist</a:t>
            </a:r>
            <a:r>
              <a:rPr lang="en-US" dirty="0"/>
              <a:t>) = </a:t>
            </a:r>
            <a:r>
              <a:rPr lang="en-US" dirty="0" smtClean="0"/>
              <a:t> c(…)</a:t>
            </a:r>
            <a:endParaRPr dirty="0"/>
          </a:p>
          <a:p>
            <a:pPr marL="800100" lvl="1">
              <a:buSzPts val="2400"/>
            </a:pPr>
            <a:r>
              <a:rPr lang="en-US" dirty="0" smtClean="0"/>
              <a:t>Named lists can </a:t>
            </a:r>
            <a:r>
              <a:rPr lang="en-US" dirty="0"/>
              <a:t>be accessed by name or </a:t>
            </a:r>
            <a:r>
              <a:rPr lang="en-US" dirty="0" smtClean="0"/>
              <a:t>by the </a:t>
            </a:r>
            <a:r>
              <a:rPr lang="en-US" dirty="0"/>
              <a:t>dollar sign: </a:t>
            </a:r>
            <a:endParaRPr lang="en-US" dirty="0" smtClean="0"/>
          </a:p>
          <a:p>
            <a:pPr marL="1257300" lvl="2">
              <a:buSzPts val="2400"/>
            </a:pPr>
            <a:r>
              <a:rPr lang="en-US" dirty="0" err="1"/>
              <a:t>Mylist</a:t>
            </a:r>
            <a:r>
              <a:rPr lang="en-US" dirty="0"/>
              <a:t>[[“name”]] </a:t>
            </a:r>
          </a:p>
          <a:p>
            <a:pPr marL="1257300" lvl="2">
              <a:buSzPts val="2400"/>
            </a:pPr>
            <a:r>
              <a:rPr lang="en-US" dirty="0" err="1" smtClean="0"/>
              <a:t>Mylist$name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Additional list operations</a:t>
            </a:r>
            <a:endParaRPr dirty="0"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Adding things to a list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the list has a length of 5, and you want to add the next element: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Mylist[[6]] = “new”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Replacing items in a list: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mylist[[2]] = 10              # replacing one element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mylist[1:2] = list(4,2)     # replacing several elements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unlist() makes a list into a vector if possible, very usefull sometimes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as.list() converts a vector to a list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1</a:t>
            </a:r>
            <a:r>
              <a:rPr lang="en-US" dirty="0"/>
              <a:t>. make a list with your name, year of </a:t>
            </a:r>
            <a:r>
              <a:rPr lang="en-US" dirty="0" smtClean="0"/>
              <a:t>birth </a:t>
            </a:r>
            <a:r>
              <a:rPr lang="en-US" dirty="0"/>
              <a:t>and a logical variable saying whether you like </a:t>
            </a:r>
            <a:r>
              <a:rPr lang="en-US" dirty="0" smtClean="0"/>
              <a:t>grapefruit</a:t>
            </a:r>
            <a:r>
              <a:rPr lang="en-US" dirty="0"/>
              <a:t>.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Print </a:t>
            </a:r>
            <a:r>
              <a:rPr lang="en-US" dirty="0"/>
              <a:t>the class of the second element of the </a:t>
            </a:r>
            <a:r>
              <a:rPr lang="en-US" dirty="0" smtClean="0"/>
              <a:t>list.</a:t>
            </a:r>
          </a:p>
          <a:p>
            <a:pPr marL="114300" indent="0"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Change </a:t>
            </a:r>
            <a:r>
              <a:rPr lang="en-US" dirty="0"/>
              <a:t>the third element of the list to </a:t>
            </a:r>
            <a:r>
              <a:rPr lang="en-US" dirty="0" smtClean="0"/>
              <a:t>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89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do.call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Do.call</a:t>
            </a:r>
            <a:r>
              <a:rPr lang="en-US" dirty="0" smtClean="0"/>
              <a:t> is used to pass </a:t>
            </a:r>
            <a:r>
              <a:rPr lang="en-US" dirty="0"/>
              <a:t>a </a:t>
            </a:r>
            <a:r>
              <a:rPr lang="en-US" dirty="0" smtClean="0"/>
              <a:t>list </a:t>
            </a:r>
            <a:r>
              <a:rPr lang="en-US" dirty="0"/>
              <a:t>of arguments to a function.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06" y="3098651"/>
            <a:ext cx="2962688" cy="2133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08" y="2993888"/>
            <a:ext cx="2510343" cy="22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63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Assigning a list object from a loop </a:t>
            </a:r>
            <a:endParaRPr dirty="0"/>
          </a:p>
        </p:txBody>
      </p:sp>
      <p:sp>
        <p:nvSpPr>
          <p:cNvPr id="138" name="Google Shape;13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 smtClean="0"/>
              <a:t>Keep  in mind: You need to create a list in </a:t>
            </a:r>
            <a:r>
              <a:rPr lang="en-US" dirty="0"/>
              <a:t>advance </a:t>
            </a:r>
            <a:r>
              <a:rPr lang="en-US" dirty="0" smtClean="0"/>
              <a:t>in order </a:t>
            </a:r>
            <a:r>
              <a:rPr lang="en-US" dirty="0" smtClean="0"/>
              <a:t>to save the </a:t>
            </a:r>
            <a:r>
              <a:rPr lang="en-US" dirty="0"/>
              <a:t>output </a:t>
            </a:r>
            <a:r>
              <a:rPr lang="en-US" dirty="0" smtClean="0"/>
              <a:t>of </a:t>
            </a:r>
            <a:r>
              <a:rPr lang="en-US" dirty="0"/>
              <a:t>each loop iteration into </a:t>
            </a:r>
            <a:r>
              <a:rPr lang="en-US" dirty="0" smtClean="0"/>
              <a:t>it.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smtClean="0"/>
              <a:t>1. Create </a:t>
            </a:r>
            <a:r>
              <a:rPr lang="en-US" dirty="0"/>
              <a:t>an empty list:</a:t>
            </a:r>
            <a:endParaRPr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 err="1"/>
              <a:t>To_store</a:t>
            </a:r>
            <a:r>
              <a:rPr lang="en-US" dirty="0"/>
              <a:t> = list()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smtClean="0"/>
              <a:t>2. Using </a:t>
            </a:r>
            <a:r>
              <a:rPr lang="en-US" dirty="0"/>
              <a:t>it in a loop:</a:t>
            </a:r>
            <a:endParaRPr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For (x in (1:3)){ </a:t>
            </a:r>
            <a:endParaRPr dirty="0"/>
          </a:p>
          <a:p>
            <a:pPr marL="914400" lvl="2" indent="0">
              <a:buSzPts val="2400"/>
              <a:buNone/>
            </a:pPr>
            <a:r>
              <a:rPr lang="en-US" dirty="0"/>
              <a:t>keep = x*2</a:t>
            </a:r>
            <a:endParaRPr dirty="0"/>
          </a:p>
          <a:p>
            <a:pPr marL="914400" lvl="2" indent="0">
              <a:buSzPts val="2400"/>
              <a:buNone/>
            </a:pPr>
            <a:r>
              <a:rPr lang="en-US" dirty="0" err="1"/>
              <a:t>To_store</a:t>
            </a:r>
            <a:r>
              <a:rPr lang="en-US" dirty="0"/>
              <a:t>[[x]] = keep</a:t>
            </a:r>
            <a:endParaRPr dirty="0"/>
          </a:p>
          <a:p>
            <a:pPr marL="914400" lvl="2" indent="0">
              <a:buSzPts val="2400"/>
              <a:buNone/>
            </a:pPr>
            <a:r>
              <a:rPr lang="en-US" dirty="0"/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The ‘apply</a:t>
            </a:r>
            <a:r>
              <a:rPr lang="en-US" dirty="0"/>
              <a:t>’ functions</a:t>
            </a:r>
            <a:endParaRPr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“apply” family functions is a collection of functions that </a:t>
            </a:r>
            <a:r>
              <a:rPr lang="en-US" b="1" dirty="0"/>
              <a:t>replace loops </a:t>
            </a:r>
            <a:r>
              <a:rPr lang="en-US" dirty="0"/>
              <a:t>for iterating in R, efficiently and with short and easy syntax</a:t>
            </a:r>
            <a:r>
              <a:rPr lang="en-US" dirty="0" smtClean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There are different “apply” functions for different outputs and inputs</a:t>
            </a:r>
            <a:r>
              <a:rPr lang="en-US" dirty="0" smtClean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will go over the basic “apply” </a:t>
            </a:r>
            <a:r>
              <a:rPr lang="en-US" dirty="0" smtClean="0"/>
              <a:t>types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apply()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apply</a:t>
            </a:r>
            <a:r>
              <a:rPr lang="en-US" dirty="0" smtClean="0"/>
              <a:t>()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l</a:t>
            </a:r>
            <a:r>
              <a:rPr lang="en-US" dirty="0" err="1" smtClean="0"/>
              <a:t>apply</a:t>
            </a:r>
            <a:r>
              <a:rPr lang="en-US" dirty="0" smtClean="0"/>
              <a:t>()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t</a:t>
            </a:r>
            <a:r>
              <a:rPr lang="en-US" dirty="0" err="1" smtClean="0"/>
              <a:t>apply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apply</a:t>
            </a:r>
            <a:r>
              <a:rPr lang="en-US" dirty="0" smtClean="0"/>
              <a:t>() – </a:t>
            </a:r>
            <a:r>
              <a:rPr lang="en-US" dirty="0" smtClean="0"/>
              <a:t>for two dimensional data</a:t>
            </a:r>
            <a:endParaRPr dirty="0"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</a:t>
            </a:r>
            <a:r>
              <a:rPr lang="en-US" dirty="0" smtClean="0"/>
              <a:t>terates </a:t>
            </a:r>
            <a:r>
              <a:rPr lang="en-US" dirty="0"/>
              <a:t>on either the rows or the columns of a data-frame / matrix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Input</a:t>
            </a:r>
            <a:r>
              <a:rPr lang="en-US" dirty="0"/>
              <a:t>: data-frame / matrix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Output</a:t>
            </a:r>
            <a:r>
              <a:rPr lang="en-US" dirty="0"/>
              <a:t>: usually a vector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syntax: </a:t>
            </a:r>
            <a:r>
              <a:rPr lang="en-US" dirty="0" smtClean="0">
                <a:solidFill>
                  <a:schemeClr val="accent6"/>
                </a:solidFill>
              </a:rPr>
              <a:t>apply </a:t>
            </a:r>
            <a:r>
              <a:rPr lang="en-US" dirty="0">
                <a:solidFill>
                  <a:schemeClr val="accent6"/>
                </a:solidFill>
              </a:rPr>
              <a:t>( </a:t>
            </a:r>
            <a:r>
              <a:rPr lang="en-US" dirty="0" err="1">
                <a:solidFill>
                  <a:schemeClr val="accent2"/>
                </a:solidFill>
              </a:rPr>
              <a:t>input_df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margin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 = </a:t>
            </a:r>
            <a:r>
              <a:rPr lang="en-US" dirty="0" err="1">
                <a:solidFill>
                  <a:schemeClr val="accent2"/>
                </a:solidFill>
              </a:rPr>
              <a:t>a_function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Margin: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 smtClean="0"/>
              <a:t>1 </a:t>
            </a:r>
            <a:r>
              <a:rPr lang="en-US" dirty="0"/>
              <a:t>for iterating on rows </a:t>
            </a:r>
            <a:endParaRPr lang="en-US"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 smtClean="0"/>
              <a:t> </a:t>
            </a:r>
            <a:r>
              <a:rPr lang="en-US" dirty="0"/>
              <a:t>2 for iterating on columns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Plan for today</a:t>
            </a:r>
            <a:endParaRPr b="1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 smtClean="0"/>
              <a:t>Go over solution for exercise #1.</a:t>
            </a:r>
            <a:endParaRPr lang="he-IL" dirty="0" smtClean="0"/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 smtClean="0"/>
              <a:t>Save output of for loops.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 smtClean="0"/>
              <a:t>Combine data frames.</a:t>
            </a:r>
            <a:endParaRPr dirty="0" smtClean="0"/>
          </a:p>
          <a:p>
            <a:pPr indent="-457200">
              <a:lnSpc>
                <a:spcPct val="150000"/>
              </a:lnSpc>
              <a:buSzPts val="2800"/>
            </a:pPr>
            <a:r>
              <a:rPr lang="en-US" dirty="0" smtClean="0"/>
              <a:t>Lists.</a:t>
            </a:r>
          </a:p>
          <a:p>
            <a:pPr indent="-457200">
              <a:lnSpc>
                <a:spcPct val="150000"/>
              </a:lnSpc>
              <a:buSzPts val="2800"/>
            </a:pPr>
            <a:r>
              <a:rPr lang="en-US" dirty="0" smtClean="0"/>
              <a:t>Th</a:t>
            </a:r>
            <a:r>
              <a:rPr lang="en-US" dirty="0" smtClean="0"/>
              <a:t>e apply function family.</a:t>
            </a:r>
            <a:endParaRPr dirty="0" smtClean="0"/>
          </a:p>
          <a:p>
            <a:pPr indent="-457200">
              <a:lnSpc>
                <a:spcPct val="150000"/>
              </a:lnSpc>
              <a:buSzPts val="2800"/>
            </a:pPr>
            <a:r>
              <a:rPr lang="en-US" dirty="0" smtClean="0"/>
              <a:t>Go over new exercise #4.</a:t>
            </a: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6312" y="776287"/>
            <a:ext cx="19716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Apply(x = …, margin = 1, FUN = function(x){…})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03" y="3360688"/>
            <a:ext cx="3606469" cy="118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0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lapply</a:t>
            </a:r>
            <a:r>
              <a:rPr lang="en-US" dirty="0" smtClean="0"/>
              <a:t>() – outputs a list</a:t>
            </a:r>
            <a:endParaRPr dirty="0"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“l” stands for lists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Input</a:t>
            </a:r>
            <a:r>
              <a:rPr lang="en-US"/>
              <a:t>: list/vector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Output</a:t>
            </a:r>
            <a:r>
              <a:rPr lang="en-US"/>
              <a:t>: list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lapply() will iterate of each element in the list and perform a function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Syntax: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solidFill>
                  <a:schemeClr val="accent6"/>
                </a:solidFill>
              </a:rPr>
              <a:t>lapply ( </a:t>
            </a:r>
            <a:r>
              <a:rPr lang="en-US">
                <a:solidFill>
                  <a:schemeClr val="accent2"/>
                </a:solidFill>
              </a:rPr>
              <a:t>input_list</a:t>
            </a:r>
            <a:r>
              <a:rPr lang="en-US">
                <a:solidFill>
                  <a:schemeClr val="accent6"/>
                </a:solidFill>
              </a:rPr>
              <a:t>,</a:t>
            </a:r>
            <a:r>
              <a:rPr lang="en-US"/>
              <a:t> FUN = </a:t>
            </a:r>
            <a:r>
              <a:rPr lang="en-US">
                <a:solidFill>
                  <a:schemeClr val="accent2"/>
                </a:solidFill>
              </a:rPr>
              <a:t>a_function</a:t>
            </a:r>
            <a:r>
              <a:rPr lang="en-US"/>
              <a:t> </a:t>
            </a:r>
            <a:r>
              <a:rPr lang="en-US">
                <a:solidFill>
                  <a:schemeClr val="accent6"/>
                </a:solidFill>
              </a:rPr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With a for loop it would be: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solidFill>
                  <a:schemeClr val="accent6"/>
                </a:solidFill>
              </a:rPr>
              <a:t>For ( </a:t>
            </a:r>
            <a:r>
              <a:rPr lang="en-US"/>
              <a:t>element</a:t>
            </a:r>
            <a:r>
              <a:rPr lang="en-US">
                <a:solidFill>
                  <a:schemeClr val="accent6"/>
                </a:solidFill>
              </a:rPr>
              <a:t> in </a:t>
            </a:r>
            <a:r>
              <a:rPr lang="en-US">
                <a:solidFill>
                  <a:schemeClr val="accent2"/>
                </a:solidFill>
              </a:rPr>
              <a:t>input_list</a:t>
            </a:r>
            <a:r>
              <a:rPr lang="en-US">
                <a:solidFill>
                  <a:schemeClr val="accent6"/>
                </a:solidFill>
              </a:rPr>
              <a:t> 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solidFill>
                  <a:schemeClr val="accent6"/>
                </a:solidFill>
              </a:rPr>
              <a:t>	</a:t>
            </a:r>
            <a:r>
              <a:rPr lang="en-US">
                <a:solidFill>
                  <a:schemeClr val="accent1"/>
                </a:solidFill>
              </a:rPr>
              <a:t>out =</a:t>
            </a:r>
            <a:r>
              <a:rPr lang="en-US">
                <a:solidFill>
                  <a:schemeClr val="accent6"/>
                </a:solidFill>
              </a:rPr>
              <a:t> </a:t>
            </a:r>
            <a:r>
              <a:rPr lang="en-US">
                <a:solidFill>
                  <a:schemeClr val="accent2"/>
                </a:solidFill>
              </a:rPr>
              <a:t>a_function(</a:t>
            </a:r>
            <a:r>
              <a:rPr lang="en-US"/>
              <a:t>element</a:t>
            </a:r>
            <a:r>
              <a:rPr lang="en-US">
                <a:solidFill>
                  <a:schemeClr val="accent2"/>
                </a:solidFill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solidFill>
                  <a:schemeClr val="accent6"/>
                </a:solidFill>
              </a:rPr>
              <a:t>	</a:t>
            </a:r>
            <a:r>
              <a:rPr lang="en-US"/>
              <a:t>new_list[new]</a:t>
            </a:r>
            <a:r>
              <a:rPr lang="en-US">
                <a:solidFill>
                  <a:schemeClr val="accent1"/>
                </a:solidFill>
              </a:rPr>
              <a:t> = out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solidFill>
                  <a:schemeClr val="accent6"/>
                </a:solidFill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sapply()</a:t>
            </a:r>
            <a:endParaRPr/>
          </a:p>
        </p:txBody>
      </p:sp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 stands for simplify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Works very similar to </a:t>
            </a:r>
            <a:r>
              <a:rPr lang="en-US" dirty="0" err="1"/>
              <a:t>lapply</a:t>
            </a:r>
            <a:r>
              <a:rPr lang="en-US" dirty="0"/>
              <a:t>() but simplifies the </a:t>
            </a:r>
            <a:r>
              <a:rPr lang="en-US" dirty="0" smtClean="0"/>
              <a:t>output (by R logic of simplicity). </a:t>
            </a:r>
            <a:r>
              <a:rPr lang="en-US" dirty="0" smtClean="0"/>
              <a:t>E.g. </a:t>
            </a:r>
            <a:r>
              <a:rPr lang="en-US" dirty="0" err="1" smtClean="0"/>
              <a:t>df</a:t>
            </a:r>
            <a:r>
              <a:rPr lang="en-US" dirty="0" smtClean="0"/>
              <a:t> is more simple than a list.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 smtClean="0"/>
              <a:t>Sapply</a:t>
            </a:r>
            <a:r>
              <a:rPr lang="en-US" dirty="0" smtClean="0"/>
              <a:t>(x, FUN, simplify = F) == </a:t>
            </a:r>
            <a:r>
              <a:rPr lang="en-US" dirty="0" err="1" smtClean="0"/>
              <a:t>lapply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tapply()</a:t>
            </a:r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Good for dividing you data by a parameter, performing operations on the groups separately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Vector1 = student_grades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Vector2 = student_type (PhD, MSc, other)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Calculate the mean grade for each student type: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>
                <a:solidFill>
                  <a:schemeClr val="accent2"/>
                </a:solidFill>
              </a:rPr>
              <a:t>tapply( </a:t>
            </a:r>
            <a:r>
              <a:rPr lang="en-US"/>
              <a:t>vector1, vector2, mean </a:t>
            </a:r>
            <a:r>
              <a:rPr lang="en-US">
                <a:solidFill>
                  <a:schemeClr val="accent2"/>
                </a:solidFill>
              </a:rPr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Inputs</a:t>
            </a:r>
            <a:r>
              <a:rPr lang="en-US"/>
              <a:t>: a numeric vector and a categorical vector/factor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Output</a:t>
            </a:r>
            <a:r>
              <a:rPr lang="en-US"/>
              <a:t>: array? (practically a vector)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#### class exercise ##########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apply </a:t>
            </a:r>
            <a:r>
              <a:rPr lang="en-US" dirty="0"/>
              <a:t>################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the built in data </a:t>
            </a:r>
            <a:r>
              <a:rPr lang="en-US" dirty="0" smtClean="0"/>
              <a:t>set: </a:t>
            </a:r>
            <a:r>
              <a:rPr lang="en-US" dirty="0" err="1" smtClean="0"/>
              <a:t>mtcars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. get the mean of each </a:t>
            </a:r>
            <a:r>
              <a:rPr lang="en-US" dirty="0" smtClean="0"/>
              <a:t>column</a:t>
            </a:r>
          </a:p>
          <a:p>
            <a:r>
              <a:rPr lang="en-US" dirty="0" smtClean="0"/>
              <a:t>2</a:t>
            </a:r>
            <a:r>
              <a:rPr lang="en-US" dirty="0"/>
              <a:t>. calculate the minimum of each row divided by the maximum of each row#    excluding the `</a:t>
            </a:r>
            <a:r>
              <a:rPr lang="en-US" dirty="0" err="1"/>
              <a:t>vs`</a:t>
            </a:r>
            <a:r>
              <a:rPr lang="en-US" dirty="0"/>
              <a:t> and `am`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 </a:t>
            </a:r>
            <a:r>
              <a:rPr lang="en-US" dirty="0" err="1"/>
              <a:t>tapply</a:t>
            </a:r>
            <a:r>
              <a:rPr lang="en-US" dirty="0"/>
              <a:t> </a:t>
            </a:r>
            <a:r>
              <a:rPr lang="en-US" dirty="0" smtClean="0"/>
              <a:t>###############</a:t>
            </a:r>
          </a:p>
          <a:p>
            <a:r>
              <a:rPr lang="en-US" dirty="0" smtClean="0"/>
              <a:t>using </a:t>
            </a:r>
            <a:r>
              <a:rPr lang="en-US" dirty="0"/>
              <a:t>the built in data </a:t>
            </a:r>
            <a:r>
              <a:rPr lang="en-US" dirty="0" smtClean="0"/>
              <a:t>set: </a:t>
            </a:r>
            <a:r>
              <a:rPr lang="en-US" dirty="0" err="1" smtClean="0"/>
              <a:t>PlantGrowth</a:t>
            </a:r>
            <a:endParaRPr lang="en-US" dirty="0" smtClean="0"/>
          </a:p>
          <a:p>
            <a:r>
              <a:rPr lang="en-US" dirty="0" smtClean="0"/>
              <a:t>1. calculate </a:t>
            </a:r>
            <a:r>
              <a:rPr lang="en-US" dirty="0"/>
              <a:t>the mean weight of each group</a:t>
            </a:r>
          </a:p>
        </p:txBody>
      </p:sp>
    </p:spTree>
    <p:extLst>
      <p:ext uri="{BB962C8B-B14F-4D97-AF65-F5344CB8AC3E}">
        <p14:creationId xmlns:p14="http://schemas.microsoft.com/office/powerpoint/2010/main" val="115896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 take home message – always plot your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482"/>
          <a:stretch/>
        </p:blipFill>
        <p:spPr>
          <a:xfrm>
            <a:off x="7194550" y="2087029"/>
            <a:ext cx="4832350" cy="323427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2000" y="2343150"/>
            <a:ext cx="266700" cy="33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633200" y="4152900"/>
            <a:ext cx="266700" cy="33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25" y="3704164"/>
            <a:ext cx="6042355" cy="3217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7900" y="3257550"/>
            <a:ext cx="328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based solution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35" y="4279900"/>
            <a:ext cx="1819529" cy="3524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4235" y="5271026"/>
            <a:ext cx="328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5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option – look at the plot!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798" y="2209800"/>
            <a:ext cx="5238502" cy="326484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11750" cy="4351338"/>
          </a:xfrm>
        </p:spPr>
        <p:txBody>
          <a:bodyPr/>
          <a:lstStyle/>
          <a:p>
            <a:r>
              <a:rPr lang="en-US" dirty="0" smtClean="0"/>
              <a:t>More lazy = better.</a:t>
            </a:r>
          </a:p>
          <a:p>
            <a:r>
              <a:rPr lang="en-US" dirty="0" smtClean="0"/>
              <a:t>Unbiased view of the data. i.e. you will find the problem without a priori information.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573" y="1735901"/>
            <a:ext cx="287695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3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data frames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caring about the column\row order: 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bind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bind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If the order in meaningful and neglected you can mess up your data.</a:t>
            </a:r>
          </a:p>
          <a:p>
            <a:endParaRPr lang="en-US" dirty="0"/>
          </a:p>
          <a:p>
            <a:r>
              <a:rPr lang="en-US" dirty="0" smtClean="0"/>
              <a:t>Performing precise merging according to an ID column (even when the two </a:t>
            </a:r>
            <a:r>
              <a:rPr lang="en-US" dirty="0" err="1" smtClean="0"/>
              <a:t>df</a:t>
            </a:r>
            <a:r>
              <a:rPr lang="en-US" dirty="0" smtClean="0"/>
              <a:t> are not in the same order)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erge()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3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bind</a:t>
            </a:r>
            <a:r>
              <a:rPr lang="en-US" dirty="0" smtClean="0"/>
              <a:t>()   - </a:t>
            </a:r>
            <a:r>
              <a:rPr lang="en-US" dirty="0"/>
              <a:t>row bind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52150" cy="1609725"/>
          </a:xfrm>
        </p:spPr>
        <p:txBody>
          <a:bodyPr>
            <a:normAutofit/>
          </a:bodyPr>
          <a:lstStyle/>
          <a:p>
            <a:r>
              <a:rPr lang="en-US" sz="2000" dirty="0" err="1"/>
              <a:t>r</a:t>
            </a:r>
            <a:r>
              <a:rPr lang="en-US" sz="2000" dirty="0" err="1" smtClean="0"/>
              <a:t>bind</a:t>
            </a:r>
            <a:r>
              <a:rPr lang="en-US" sz="2000" dirty="0" smtClean="0"/>
              <a:t>(DF1, DF2)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function is quite flexible and can be used to combine objects of different types as long as they have the same number of columns.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62" y="3435350"/>
            <a:ext cx="73437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9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cbind</a:t>
            </a:r>
            <a:r>
              <a:rPr lang="en-US" dirty="0" smtClean="0"/>
              <a:t>()   - column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52150" cy="1609725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cbind</a:t>
            </a:r>
            <a:r>
              <a:rPr lang="en-US" sz="2000" dirty="0" smtClean="0"/>
              <a:t>(DF1, DF2)</a:t>
            </a:r>
          </a:p>
          <a:p>
            <a:pPr algn="just"/>
            <a:r>
              <a:rPr lang="en-US" sz="2000" dirty="0" smtClean="0"/>
              <a:t>Also quite </a:t>
            </a:r>
            <a:r>
              <a:rPr lang="en-US" sz="2000" dirty="0"/>
              <a:t>flexible and can be used to combine objects of different types, as long as they have the same number of rows.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3222625"/>
            <a:ext cx="105346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1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erge()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587875"/>
          </a:xfrm>
        </p:spPr>
        <p:txBody>
          <a:bodyPr/>
          <a:lstStyle/>
          <a:p>
            <a:r>
              <a:rPr lang="en-US" dirty="0" smtClean="0"/>
              <a:t>The most common use for merge is when I have a </a:t>
            </a:r>
            <a:r>
              <a:rPr lang="en-US" dirty="0" err="1" smtClean="0"/>
              <a:t>df</a:t>
            </a:r>
            <a:r>
              <a:rPr lang="en-US" dirty="0" smtClean="0"/>
              <a:t> with an ID column and I want to merge it with a second </a:t>
            </a:r>
            <a:r>
              <a:rPr lang="en-US" dirty="0" err="1" smtClean="0"/>
              <a:t>df</a:t>
            </a:r>
            <a:r>
              <a:rPr lang="en-US" dirty="0" smtClean="0"/>
              <a:t> with more information and the same ID’s. </a:t>
            </a:r>
          </a:p>
          <a:p>
            <a:r>
              <a:rPr lang="en-US" dirty="0" smtClean="0"/>
              <a:t>We need a common ID column to merge by.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665" y="3863846"/>
            <a:ext cx="1067043" cy="2352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566" y="3785030"/>
            <a:ext cx="3577018" cy="25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3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bind</a:t>
            </a:r>
            <a:r>
              <a:rPr lang="en-US" dirty="0" smtClean="0"/>
              <a:t> VS merge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cbind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353" y="1558892"/>
            <a:ext cx="3789597" cy="22007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353" y="4170701"/>
            <a:ext cx="3789597" cy="22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8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1200</Words>
  <Application>Microsoft Office PowerPoint</Application>
  <PresentationFormat>Widescreen</PresentationFormat>
  <Paragraphs>156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R course 2022</vt:lpstr>
      <vt:lpstr>Plan for today</vt:lpstr>
      <vt:lpstr>EX1 take home message – always plot your data</vt:lpstr>
      <vt:lpstr>Better option – look at the plot!</vt:lpstr>
      <vt:lpstr>Combining data frames</vt:lpstr>
      <vt:lpstr>rbind()   - row bind</vt:lpstr>
      <vt:lpstr>cbind()   - column</vt:lpstr>
      <vt:lpstr>merge()</vt:lpstr>
      <vt:lpstr>cbind VS merge</vt:lpstr>
      <vt:lpstr>The list</vt:lpstr>
      <vt:lpstr>Lists can contain anything</vt:lpstr>
      <vt:lpstr>Subsetting and naming lists</vt:lpstr>
      <vt:lpstr>Additional list operations</vt:lpstr>
      <vt:lpstr>Class exercise</vt:lpstr>
      <vt:lpstr>The do.call() function</vt:lpstr>
      <vt:lpstr>Assigning a list object from a loop </vt:lpstr>
      <vt:lpstr>BREAK!</vt:lpstr>
      <vt:lpstr>The ‘apply’ functions</vt:lpstr>
      <vt:lpstr>apply() – for two dimensional data</vt:lpstr>
      <vt:lpstr>Custom R functions</vt:lpstr>
      <vt:lpstr>lapply() – outputs a list</vt:lpstr>
      <vt:lpstr>sapply()</vt:lpstr>
      <vt:lpstr>tapply()</vt:lpstr>
      <vt:lpstr>#### class exercise ##########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course 2022</dc:title>
  <dc:creator>Yaara Finkel</dc:creator>
  <cp:lastModifiedBy>Rotem Tal</cp:lastModifiedBy>
  <cp:revision>13</cp:revision>
  <dcterms:created xsi:type="dcterms:W3CDTF">2021-11-14T07:20:55Z</dcterms:created>
  <dcterms:modified xsi:type="dcterms:W3CDTF">2024-01-02T10:02:24Z</dcterms:modified>
</cp:coreProperties>
</file>