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</p:sldIdLst>
  <p:sldSz cy="6858000" cx="9144000"/>
  <p:notesSz cx="7010400" cy="9296400"/>
  <p:embeddedFontLst>
    <p:embeddedFont>
      <p:font typeface="Century Gothic"/>
      <p:regular r:id="rId201"/>
      <p:bold r:id="rId202"/>
      <p:italic r:id="rId203"/>
      <p:bold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402EF9-4684-47EB-9E30-513A1CB09A77}">
  <a:tblStyle styleId="{3B402EF9-4684-47EB-9E30-513A1CB09A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204" Type="http://schemas.openxmlformats.org/officeDocument/2006/relationships/font" Target="fonts/CenturyGothic-boldItalic.fntdata"/><Relationship Id="rId203" Type="http://schemas.openxmlformats.org/officeDocument/2006/relationships/font" Target="fonts/CenturyGothic-italic.fntdata"/><Relationship Id="rId202" Type="http://schemas.openxmlformats.org/officeDocument/2006/relationships/font" Target="fonts/CenturyGothic-bold.fntdata"/><Relationship Id="rId201" Type="http://schemas.openxmlformats.org/officeDocument/2006/relationships/font" Target="fonts/CenturyGothic-regular.fntdata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56" name="Google Shape;756;p10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62" name="Google Shape;762;p10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69" name="Google Shape;769;p10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75" name="Google Shape;775;p10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81" name="Google Shape;781;p10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94" name="Google Shape;794;p10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00" name="Google Shape;800;p10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06" name="Google Shape;806;p10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11" name="Google Shape;811;p10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17" name="Google Shape;817;p10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23" name="Google Shape;823;p1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29" name="Google Shape;829;p1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35" name="Google Shape;835;p1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41" name="Google Shape;841;p1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47" name="Google Shape;847;p1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53" name="Google Shape;853;p1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59" name="Google Shape;859;p1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65" name="Google Shape;865;p1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71" name="Google Shape;871;p1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77" name="Google Shape;877;p1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83" name="Google Shape;883;p1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89" name="Google Shape;889;p1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895" name="Google Shape;895;p1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01" name="Google Shape;901;p1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07" name="Google Shape;907;p1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13" name="Google Shape;913;p1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19" name="Google Shape;919;p1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25" name="Google Shape;925;p1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31" name="Google Shape;931;p1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7" name="Google Shape;937;p1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38" name="Google Shape;938;p12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6" name="Google Shape;946;p1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47" name="Google Shape;947;p130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53" name="Google Shape;953;p1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60" name="Google Shape;960;p1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71" name="Google Shape;971;p1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81" name="Google Shape;981;p1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87" name="Google Shape;987;p1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994" name="Google Shape;994;p1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01" name="Google Shape;1001;p1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10" name="Google Shape;1010;p1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21" name="Google Shape;1021;p1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27" name="Google Shape;1027;p1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33" name="Google Shape;1033;p1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1" name="Google Shape;1041;p1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54" name="Google Shape;1054;p1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1060" name="Google Shape;1060;p1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Google Shape;1066;p1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45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0" name="Google Shape;1140;p15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57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5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5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6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6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6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1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6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6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6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6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6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6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6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6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6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6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7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7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7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7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7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7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7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7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7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7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7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7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7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7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7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7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7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7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7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7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8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8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8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8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8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8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8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8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8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8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8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8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8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8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8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8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8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8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8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8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9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9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9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9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9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9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9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9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9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9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output of summary for numerics vs. factors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output of summary for numerics vs. factors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an example.</a:t>
            </a:r>
            <a:endParaRPr/>
          </a:p>
        </p:txBody>
      </p:sp>
      <p:sp>
        <p:nvSpPr>
          <p:cNvPr id="419" name="Google Shape;419;p4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1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3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4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by 1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6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5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477" name="Google Shape;477;p57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5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484" name="Google Shape;484;p58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5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491" name="Google Shape;491;p5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6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6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6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13" name="Google Shape;513;p62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6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26" name="Google Shape;526;p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6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33" name="Google Shape;533;p6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6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47" name="Google Shape;547;p6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53" name="Google Shape;553;p6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59" name="Google Shape;559;p6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65" name="Google Shape;565;p7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71" name="Google Shape;571;p7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78" name="Google Shape;578;p7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84" name="Google Shape;584;p7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90" name="Google Shape;590;p7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596" name="Google Shape;596;p7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02" name="Google Shape;602;p7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08" name="Google Shape;608;p7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14" name="Google Shape;614;p7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7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21" name="Google Shape;621;p79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8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28" name="Google Shape;628;p80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34" name="Google Shape;634;p8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40" name="Google Shape;640;p8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46" name="Google Shape;646;p8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52" name="Google Shape;652;p8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58" name="Google Shape;658;p8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64" name="Google Shape;664;p8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70" name="Google Shape;670;p8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76" name="Google Shape;676;p8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82" name="Google Shape;682;p8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88" name="Google Shape;688;p9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694" name="Google Shape;694;p9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00" name="Google Shape;700;p9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08" name="Google Shape;708;p9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14" name="Google Shape;714;p9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20" name="Google Shape;720;p9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26" name="Google Shape;726;p9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32" name="Google Shape;732;p9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  <p:sp>
        <p:nvSpPr>
          <p:cNvPr id="738" name="Google Shape;738;p9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9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29" name="Google Shape;29;p2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descr="Gold bar" id="31" name="Google Shape;31;p2"/>
              <p:cNvSpPr/>
              <p:nvPr/>
            </p:nvSpPr>
            <p:spPr>
              <a:xfrm flipH="1" rot="-5400000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0" dir="5400000" dist="50800" endA="300" endPos="385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Orange bar" id="32" name="Google Shape;32;p2"/>
              <p:cNvSpPr/>
              <p:nvPr/>
            </p:nvSpPr>
            <p:spPr>
              <a:xfrm flipH="1" rot="-5400000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reflection blurRad="0" dir="5400000" dist="50800" endA="300" endPos="385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Slate bar" id="33" name="Google Shape;33;p2"/>
              <p:cNvSpPr/>
              <p:nvPr/>
            </p:nvSpPr>
            <p:spPr>
              <a:xfrm flipH="1" rot="-5400000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blurRad="0" dir="5400000" dist="50800" endA="300" endPos="38500" kx="0" rotWithShape="0" algn="bl" stA="50000" stPos="0" sy="-100000" ky="0"/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"/>
          <p:cNvSpPr txBox="1"/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entury Gothic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11" name="Google Shape;11;p1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3" name="Google Shape;13;p1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descr="Gold bar" id="14" name="Google Shape;14;p1"/>
                <p:cNvSpPr/>
                <p:nvPr/>
              </p:nvSpPr>
              <p:spPr>
                <a:xfrm flipH="1" rot="10800000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5" name="Google Shape;15;p1"/>
                <p:cNvSpPr/>
                <p:nvPr/>
              </p:nvSpPr>
              <p:spPr>
                <a:xfrm flipH="1" rot="10800000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16" name="Google Shape;16;p1"/>
                <p:cNvSpPr/>
                <p:nvPr/>
              </p:nvSpPr>
              <p:spPr>
                <a:xfrm flipH="1" rot="10800000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" name="Google Shape;17;p1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descr="Gold bar" id="18" name="Google Shape;18;p1"/>
                <p:cNvSpPr/>
                <p:nvPr/>
              </p:nvSpPr>
              <p:spPr>
                <a:xfrm flipH="1" rot="10800000">
                  <a:off x="6048440" y="5159057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C4E0B2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9" name="Google Shape;19;p1"/>
                <p:cNvSpPr/>
                <p:nvPr/>
              </p:nvSpPr>
              <p:spPr>
                <a:xfrm flipH="1" rot="10800000">
                  <a:off x="6048440" y="2110594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FEE599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20" name="Google Shape;20;p1"/>
                <p:cNvSpPr/>
                <p:nvPr/>
              </p:nvSpPr>
              <p:spPr>
                <a:xfrm flipH="1" rot="10800000">
                  <a:off x="6048440" y="-936481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9CC2E5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" name="Google Shape;21;p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9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61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1.jpg"/><Relationship Id="rId4" Type="http://schemas.openxmlformats.org/officeDocument/2006/relationships/image" Target="../media/image33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7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1.png"/><Relationship Id="rId4" Type="http://schemas.openxmlformats.org/officeDocument/2006/relationships/image" Target="../media/image59.png"/><Relationship Id="rId5" Type="http://schemas.openxmlformats.org/officeDocument/2006/relationships/image" Target="../media/image4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://blog.revolutionanalytics.com/" TargetMode="External"/><Relationship Id="rId4" Type="http://schemas.openxmlformats.org/officeDocument/2006/relationships/hyperlink" Target="http://accidental-art.tumblr.com/" TargetMode="External"/><Relationship Id="rId11" Type="http://schemas.openxmlformats.org/officeDocument/2006/relationships/image" Target="../media/image36.jpg"/><Relationship Id="rId10" Type="http://schemas.openxmlformats.org/officeDocument/2006/relationships/image" Target="../media/image34.png"/><Relationship Id="rId9" Type="http://schemas.openxmlformats.org/officeDocument/2006/relationships/image" Target="../media/image32.png"/><Relationship Id="rId5" Type="http://schemas.openxmlformats.org/officeDocument/2006/relationships/hyperlink" Target="http://www.r-graph-gallery.com/" TargetMode="External"/><Relationship Id="rId6" Type="http://schemas.openxmlformats.org/officeDocument/2006/relationships/hyperlink" Target="https://mran.microsoft.com/open/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6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4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mxkiO3zkTEt9yFRZUezfucsSuY6LvSipJ_zq_MN1Kgo/edit" TargetMode="Externa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48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50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44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45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53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www.rstudio.com/products/rstudio/download/#downloa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457200" y="49530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Schraga Schwartz, Igor Ulitsky &amp; Yaron Antebi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Weizmann Institute of Science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Teaching assistants: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Einav Somech, Edo Kiper &amp;  Rotem Tal</a:t>
            </a:r>
            <a:endParaRPr sz="1800"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219200"/>
            <a:ext cx="2605088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4038600" y="4038600"/>
            <a:ext cx="14766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8662" r="-58662" t="0"/>
          <a:stretch/>
        </p:blipFill>
        <p:spPr>
          <a:xfrm>
            <a:off x="2819400" y="1828800"/>
            <a:ext cx="78867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Things that you should learn yourself (at some point)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628650" y="2049462"/>
            <a:ext cx="4324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UNIX commands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Pipelines and automation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scientific art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software installation etc.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2"/>
          <p:cNvSpPr txBox="1"/>
          <p:nvPr>
            <p:ph idx="1" type="body"/>
          </p:nvPr>
        </p:nvSpPr>
        <p:spPr>
          <a:xfrm>
            <a:off x="628650" y="1825625"/>
            <a:ext cx="83629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ir=iris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names(ir)=c("seplen","sepwid","petlen","petwid","species")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ir$id=paste("id",1:nrow(iris),sep="")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MyObs=data.frame(id=c("id10","id100","id132"),obs=c("Beautiful","Ugly","Beautiful"))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merge(ir,MyObs,by="id")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Note: By default merge will identify the overlapping column name(s) and use them for merging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merge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3"/>
          <p:cNvSpPr txBox="1"/>
          <p:nvPr>
            <p:ph idx="1" type="body"/>
          </p:nvPr>
        </p:nvSpPr>
        <p:spPr>
          <a:xfrm>
            <a:off x="628650" y="1825625"/>
            <a:ext cx="83629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by.x refers to the name of the dataframe in the first argument, by.y to the corresponding name in the second argument.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MyObs3=data.frame(id=c("id10","id100","id132"),species=c("setosa","setosa","virginica"),obs=c("Beautiful","Ugly","Beautiful"))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merge(ir,MyObs3,by=c("id","species"))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merge(ir,MyObs3,by=c("id"))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merge(ir,MyObs3) #equivalent to by=c("id","species")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merge(ir,MyObs3,by=c("species"))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1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Merging by more than one variable name</a:t>
            </a:r>
            <a:endParaRPr/>
          </a:p>
        </p:txBody>
      </p:sp>
      <p:sp>
        <p:nvSpPr>
          <p:cNvPr id="766" name="Google Shape;766;p113"/>
          <p:cNvSpPr txBox="1"/>
          <p:nvPr/>
        </p:nvSpPr>
        <p:spPr>
          <a:xfrm>
            <a:off x="685800" y="6184084"/>
            <a:ext cx="7332007" cy="461665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in cases of multiple matches, all will be returned!!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4"/>
          <p:cNvSpPr txBox="1"/>
          <p:nvPr>
            <p:ph idx="1" type="body"/>
          </p:nvPr>
        </p:nvSpPr>
        <p:spPr>
          <a:xfrm>
            <a:off x="628650" y="1825625"/>
            <a:ext cx="83629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by.x refers to the name of the dataframe in the first argument, by.y to the corresponding name in the second argument.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MyObs4=data.frame(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id2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=c("id10","id100","id132"),obs=c("Beautiful","Ugly","Beautiful"))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merge(ir,MyObs4,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by.x="id",by.y="id2")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Note: by.x and by.y can receive a vector of arguments, to allow merging based on multiple columns of distinct names between the vectors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1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Merging by different variable names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By default they are not returned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all.x and all.y to control whether they will be returned, with ‘na’ values in the newly added columns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merge(ir,MyObs4,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by.x="id",by.y="id2",all.x=T)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8" name="Google Shape;778;p1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How ‘merge’ handles unmatched values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6"/>
          <p:cNvSpPr txBox="1"/>
          <p:nvPr>
            <p:ph idx="1" type="body"/>
          </p:nvPr>
        </p:nvSpPr>
        <p:spPr>
          <a:xfrm>
            <a:off x="628650" y="1825625"/>
            <a:ext cx="78867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Combining two data.frames into a single one. Given data.frames a and b: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rbind(a,b) or cbind(a,b)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1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rbind, cbind</a:t>
            </a:r>
            <a:endParaRPr/>
          </a:p>
        </p:txBody>
      </p:sp>
      <p:graphicFrame>
        <p:nvGraphicFramePr>
          <p:cNvPr id="785" name="Google Shape;785;p116"/>
          <p:cNvGraphicFramePr/>
          <p:nvPr/>
        </p:nvGraphicFramePr>
        <p:xfrm>
          <a:off x="7620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{3B402EF9-4684-47EB-9E30-513A1CB09A77}</a:tableStyleId>
              </a:tblPr>
              <a:tblGrid>
                <a:gridCol w="482600"/>
                <a:gridCol w="482600"/>
                <a:gridCol w="48260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6" name="Google Shape;786;p116"/>
          <p:cNvGraphicFramePr/>
          <p:nvPr/>
        </p:nvGraphicFramePr>
        <p:xfrm>
          <a:off x="762000" y="4073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{3B402EF9-4684-47EB-9E30-513A1CB09A77}</a:tableStyleId>
              </a:tblPr>
              <a:tblGrid>
                <a:gridCol w="482600"/>
                <a:gridCol w="482600"/>
                <a:gridCol w="48260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7" name="Google Shape;787;p116"/>
          <p:cNvSpPr txBox="1"/>
          <p:nvPr/>
        </p:nvSpPr>
        <p:spPr>
          <a:xfrm>
            <a:off x="990600" y="3411536"/>
            <a:ext cx="864339" cy="461665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rbind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116"/>
          <p:cNvSpPr txBox="1"/>
          <p:nvPr/>
        </p:nvSpPr>
        <p:spPr>
          <a:xfrm>
            <a:off x="6357359" y="3411536"/>
            <a:ext cx="883575" cy="461665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cbind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9" name="Google Shape;789;p116"/>
          <p:cNvGraphicFramePr/>
          <p:nvPr/>
        </p:nvGraphicFramePr>
        <p:xfrm>
          <a:off x="4267200" y="4073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{3B402EF9-4684-47EB-9E30-513A1CB09A77}</a:tableStyleId>
              </a:tblPr>
              <a:tblGrid>
                <a:gridCol w="482600"/>
                <a:gridCol w="482600"/>
                <a:gridCol w="482600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90" name="Google Shape;790;p116"/>
          <p:cNvGraphicFramePr/>
          <p:nvPr/>
        </p:nvGraphicFramePr>
        <p:xfrm>
          <a:off x="6043299" y="4073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{3B402EF9-4684-47EB-9E30-513A1CB09A77}</a:tableStyleId>
              </a:tblPr>
              <a:tblGrid>
                <a:gridCol w="422025"/>
                <a:gridCol w="422025"/>
                <a:gridCol w="422025"/>
                <a:gridCol w="422025"/>
                <a:gridCol w="422025"/>
              </a:tblGrid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1" name="Google Shape;791;p116"/>
          <p:cNvSpPr txBox="1"/>
          <p:nvPr/>
        </p:nvSpPr>
        <p:spPr>
          <a:xfrm>
            <a:off x="3459896" y="5562600"/>
            <a:ext cx="5074504" cy="830997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Critical: Dimensions must match, and column names should match for rbind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MyObs=data.frame(id=c("id10","id100","id132"),obs=c("Beautiful","Ugly","Beautiful"))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relrows=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(MyObs$id,ir$id)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newdt=ir[relrows,]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cbind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(newdt,MyObs)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1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match() function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save(vara,varb,varc,file="path.RData")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load(file="path.RData")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write.table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read.table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read.delim #useful variant of read.table</a:t>
            </a:r>
            <a:endParaRPr/>
          </a:p>
        </p:txBody>
      </p:sp>
      <p:sp>
        <p:nvSpPr>
          <p:cNvPr id="803" name="Google Shape;803;p1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Saving/loading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Organizing your code using Rmarkdown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Download YeastAnnotation.txt (in the datasets subdirectory) to your favorite work directory.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a=read.delim("YeastAnnotation.txt")</a:t>
            </a:r>
            <a:endParaRPr/>
          </a:p>
        </p:txBody>
      </p:sp>
      <p:sp>
        <p:nvSpPr>
          <p:cNvPr id="814" name="Google Shape;814;p1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While we are waiting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Performing efficient textual searches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E.g. find all of the genes annotated with a role in meiosis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Find all genes with a role in DNA repair</a:t>
            </a:r>
            <a:endParaRPr/>
          </a:p>
        </p:txBody>
      </p:sp>
      <p:sp>
        <p:nvSpPr>
          <p:cNvPr id="820" name="Google Shape;820;p1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Our goals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How to get data science &amp; machine learning/AI jobs</a:t>
            </a:r>
            <a:endParaRPr/>
          </a:p>
        </p:txBody>
      </p:sp>
      <p:pic>
        <p:nvPicPr>
          <p:cNvPr descr="Image result for how to get data science and machine learning jobs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390" y="1846257"/>
            <a:ext cx="5941219" cy="501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grep/grepl</a:t>
            </a:r>
            <a:endParaRPr/>
          </a:p>
        </p:txBody>
      </p:sp>
      <p:sp>
        <p:nvSpPr>
          <p:cNvPr id="826" name="Google Shape;826;p122"/>
          <p:cNvSpPr txBox="1"/>
          <p:nvPr>
            <p:ph idx="1" type="body"/>
          </p:nvPr>
        </p:nvSpPr>
        <p:spPr>
          <a:xfrm>
            <a:off x="628650" y="1825624"/>
            <a:ext cx="788670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grep(pattern, x) : matches "pattern" in  vector x and returns the </a:t>
            </a:r>
            <a:r>
              <a:rPr lang="en-US" u="sng"/>
              <a:t>indices that match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grepl(pattern, x) : matches "pattern" in  vector x and returns a logical vector where TRUE = match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grep(pattern, x,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ignore.case = FALSE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invert = FALSE, value = FALSE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value=TRUE 🡪 will return the actual </a:t>
            </a:r>
            <a:r>
              <a:rPr lang="en-US" u="sng"/>
              <a:t>matching substrings</a:t>
            </a:r>
            <a:r>
              <a:rPr lang="en-US"/>
              <a:t> and not the indices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invert=TRUE 🡪 returns places where there is </a:t>
            </a:r>
            <a:r>
              <a:rPr lang="en-US" u="sng"/>
              <a:t>no match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fixed=TRUE 🡪 Treats the pattern as a fixed string rather than a regular expression pattern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grep("meiosis",a$desc,value=T,ignore.case=T)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grepl("meiosis",a$desc,value=T,ignore.case=T)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b=a[grep("meiosis",a$desc,ignore.case=T),]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1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Splits a vector of strings into a list, where each entry is a vector of substrings generated by the split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strsplit(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Returns a list</a:t>
            </a:r>
            <a:endParaRPr/>
          </a:p>
        </p:txBody>
      </p:sp>
      <p:sp>
        <p:nvSpPr>
          <p:cNvPr id="838" name="Google Shape;838;p1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strsplit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strsplit(as.character(a$id),"_")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tRNA=grep("tRNA",a$desc,value=T)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strsplit(tRNA,"-")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can you extract only the second element?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Substitute places in a string matching a pattern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gsub(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replacement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sub()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– same, but only first instance is replaced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0" name="Google Shape;850;p1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gsub/sub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gsub("id_","",a$id)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gsub("id_", "Gene id: ",a$id)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tRNA=grep("tRNA",a$desc,value=T)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gsub("tRNA-","",tRNA)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6" name="Google Shape;856;p1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28"/>
          <p:cNvSpPr txBox="1"/>
          <p:nvPr>
            <p:ph idx="1" type="body"/>
          </p:nvPr>
        </p:nvSpPr>
        <p:spPr>
          <a:xfrm>
            <a:off x="628650" y="1825624"/>
            <a:ext cx="843915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use of “wildcards” to match multiple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More complex syntax – Perl or ”extended” (default) expressions in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An expression is a compound rule that can match 0 or more characters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match multiple times in a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Combination of letters/digits and metacharacters: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 \ | ( ) [ { ^ $ * +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That means that using these chars regularly requires \\ before the character</a:t>
            </a:r>
            <a:endParaRPr/>
          </a:p>
        </p:txBody>
      </p:sp>
      <p:sp>
        <p:nvSpPr>
          <p:cNvPr id="862" name="Google Shape;862;p1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Regular expression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. – matches any character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\\d – any digit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\\s – any whitespace – tab/space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\\w – any digit/character/_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\\D, \\S, \\W – the </a:t>
            </a:r>
            <a:r>
              <a:rPr lang="en-US" u="sng"/>
              <a:t>inverse</a:t>
            </a:r>
            <a:r>
              <a:rPr lang="en-US"/>
              <a:t> of those (anything but digit etc.)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[..] – character class – any of the characters in the brackets will match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[^..] – anything </a:t>
            </a:r>
            <a:r>
              <a:rPr lang="en-US" u="sng"/>
              <a:t>except</a:t>
            </a:r>
            <a:r>
              <a:rPr lang="en-US"/>
              <a:t> those 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There are some pre-set character collections, like [:lower:]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| - separates various possibilities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68" name="Google Shape;868;p1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Matching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grep("RE\\D\\d",a$name2,value=T) #captures all names beginning with RE, followed by anything other than a digit, followed by a digit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grep("meio[st]i[sc]",a$desc,value=T) #will capture both meiosis and meiotic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grep("RP[LS]",a$name2,value=T) #will identify all large and smal ribosomal proteins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1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“Quantifiers”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? – the preceding item will be matched 0 or 1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* - the preceding item will be matched 0 times </a:t>
            </a:r>
            <a:r>
              <a:rPr lang="en-US" u="sng"/>
              <a:t>or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+ - the preceding item will be matched 1 times or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{n} - The preceding item is matched exactly n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{n,} - The preceding item is matched n or more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{n,m} The preceding item is matched at least n times, but not more than m times.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Repetitive is </a:t>
            </a:r>
            <a:r>
              <a:rPr i="1" lang="en-US"/>
              <a:t>greedy</a:t>
            </a:r>
            <a:r>
              <a:rPr lang="en-US"/>
              <a:t> – will match the largest number possible. Adding a ? averts that behavior to find the shortest match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80" name="Google Shape;880;p1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Quantifying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When does R (typically) come into the picture?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533400" y="1981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 in a table format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grep("YDL\\d+W",a$id,value=T)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grep("YDL[012]{3}[CW]",a$id,value=T)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1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Because various characters are considered “special”, if you actually want to search for them you need to neutralize them using two backslashes: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grep("tW\\(CCA\\)",a$name2,value=T)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92" name="Google Shape;892;p1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Neutralizing symbols forming part of regular expressions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^ in the beginning – forces the match to start in the beginng of the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$ in the end – forces the match to end at the end of the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Both – requires the entire string to match the pattern</a:t>
            </a:r>
            <a:endParaRPr/>
          </a:p>
        </p:txBody>
      </p:sp>
      <p:sp>
        <p:nvSpPr>
          <p:cNvPr id="898" name="Google Shape;898;p1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Binding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grep("^RP[LS]",a$name2,value=T) #will identify all large and smal ribosomal proteins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4" name="Google Shape;904;p1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library(stringr)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tRNA=grep("^tRNA",a$desc,value=T)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str_match(tRNA,"^tRNA-(\\w+)")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Google Shape;910;p1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Capturing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paste (..., sep = " ", collapse = NULL)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paste0(..., collapse = NULL)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toupper(x)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tolower(x)</a:t>
            </a:r>
            <a:endParaRPr/>
          </a:p>
        </p:txBody>
      </p:sp>
      <p:sp>
        <p:nvSpPr>
          <p:cNvPr id="916" name="Google Shape;916;p1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Other string 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cor.test(x,y)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cor.test(ir$seplen,ir$sepwid)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t.test()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t.test(ir$seplen,ir$sepwid)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wilcox.test()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wilcox.test(ir$seplen,ir$sepwid)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chisq.test()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chisq.test(table(ir$seplen&gt;3,ir$sepwid&lt;2))</a:t>
            </a:r>
            <a:endParaRPr/>
          </a:p>
        </p:txBody>
      </p:sp>
      <p:sp>
        <p:nvSpPr>
          <p:cNvPr id="922" name="Google Shape;922;p1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Basic statistical tests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Base graphics are used most commonly and are a very powerful system for creating 2-D graphics. 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default method for plot is called </a:t>
            </a:r>
            <a:r>
              <a:rPr b="1" lang="en-US" sz="2400"/>
              <a:t>plot()</a:t>
            </a:r>
            <a:r>
              <a:rPr lang="en-US" sz="2400"/>
              <a:t>; this function has many arguments, letting you set the title, x axis and y axis labels, x and y axis limits, etc. 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base graphics system has many parameters that can set and tweaked; these parameters are documented in ?par</a:t>
            </a:r>
            <a:endParaRPr/>
          </a:p>
        </p:txBody>
      </p:sp>
      <p:sp>
        <p:nvSpPr>
          <p:cNvPr id="928" name="Google Shape;928;p1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Base Graphics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658100" cy="5699051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140"/>
          <p:cNvSpPr txBox="1"/>
          <p:nvPr>
            <p:ph type="title"/>
          </p:nvPr>
        </p:nvSpPr>
        <p:spPr>
          <a:xfrm>
            <a:off x="609600" y="-2286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plotting window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41"/>
          <p:cNvSpPr txBox="1"/>
          <p:nvPr>
            <p:ph idx="1" type="body"/>
          </p:nvPr>
        </p:nvSpPr>
        <p:spPr>
          <a:xfrm>
            <a:off x="533400" y="1897062"/>
            <a:ext cx="91500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plot.default(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              # A matrix of 2 columns or a vector of numeric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y = NULL       # if x is a matrix NULL otherwise a vector of numeric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type = "p",    # type of plot, ‘p’ data as individual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xlim = NULL    # the x-limits of the plotting region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ylim = NULL    # the y-limits of the plotting region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log = ""       # should any x/y axis be in log scale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main = NULL    # Main title (above plotting region)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sub = NULL     # Sub title (below the xaxis)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xlab = NULL    # Title of x axis,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ylab = NULL    #  Title of y axis,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axes = TRUE    # draw the axes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panel.first = NULL # Commands to launch before things get drawn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     (for example adding a grid)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...            # All arguments to par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141"/>
          <p:cNvSpPr txBox="1"/>
          <p:nvPr>
            <p:ph type="title"/>
          </p:nvPr>
        </p:nvSpPr>
        <p:spPr>
          <a:xfrm>
            <a:off x="568362" y="-3016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plot function </a:t>
            </a:r>
            <a:endParaRPr/>
          </a:p>
        </p:txBody>
      </p:sp>
      <p:sp>
        <p:nvSpPr>
          <p:cNvPr id="942" name="Google Shape;942;p141"/>
          <p:cNvSpPr txBox="1"/>
          <p:nvPr/>
        </p:nvSpPr>
        <p:spPr>
          <a:xfrm>
            <a:off x="533400" y="1066800"/>
            <a:ext cx="9150051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plot function is a generic function like summary()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i.e.</a:t>
            </a:r>
            <a:r>
              <a:rPr b="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results depends on the type of input</a:t>
            </a:r>
            <a:endParaRPr b="0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3" name="Google Shape;943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86" y="5593752"/>
            <a:ext cx="80772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-US" sz="3600"/>
              <a:t>Programing in R (Schragi)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600"/>
              <a:buChar char="▪"/>
            </a:pPr>
            <a:r>
              <a:rPr lang="en-US" sz="3600"/>
              <a:t>Genomic and multidimensional data analysis (Schragi)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600"/>
              <a:buChar char="▪"/>
            </a:pPr>
            <a:r>
              <a:rPr lang="en-US" sz="3600"/>
              <a:t>Data modelling and statistical analysis (Yaron)</a:t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Goals in this course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42"/>
          <p:cNvSpPr txBox="1"/>
          <p:nvPr>
            <p:ph idx="1" type="body"/>
          </p:nvPr>
        </p:nvSpPr>
        <p:spPr>
          <a:xfrm>
            <a:off x="628650" y="1524000"/>
            <a:ext cx="78867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High-level function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plot</a:t>
            </a:r>
            <a:r>
              <a:rPr lang="en-US"/>
              <a:t>: make a scatterplot with x/y coordinates 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None/>
            </a:pPr>
            <a:r>
              <a:rPr i="1" lang="en-US" sz="2300"/>
              <a:t>(by default if type=‘p’)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hist</a:t>
            </a:r>
            <a:r>
              <a:rPr lang="en-US"/>
              <a:t>: make a histogram representing the distribution of one vector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boxplot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distribution of different vectors with a box representation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barplot</a:t>
            </a:r>
            <a:r>
              <a:rPr lang="en-US"/>
              <a:t>: make a bar chart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121919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Low-level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lines</a:t>
            </a:r>
            <a:r>
              <a:rPr lang="en-US"/>
              <a:t>: add lines to a plot, given same numbee of x and y values (or a 2-column matrix)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abline</a:t>
            </a:r>
            <a:r>
              <a:rPr lang="en-US"/>
              <a:t>: add line to a plot by defining a single value (h or v) or a slope (b) AND an origin (a)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points</a:t>
            </a:r>
            <a:r>
              <a:rPr lang="en-US"/>
              <a:t>: add points to a plot using x,y coordinates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text</a:t>
            </a:r>
            <a:r>
              <a:rPr lang="en-US"/>
              <a:t>: add text labels to a plot using specified x, y coordinates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title</a:t>
            </a:r>
            <a:r>
              <a:rPr lang="en-US"/>
              <a:t>: add annotations to x, y axis labels, title, subtitle, outer margin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mtext</a:t>
            </a:r>
            <a:r>
              <a:rPr lang="en-US"/>
              <a:t>: add arbitrary text to the margins (inner or outer) of the plot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axis</a:t>
            </a:r>
            <a:r>
              <a:rPr lang="en-US"/>
              <a:t>: adding axis ticks/labels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SzPct val="100000"/>
              <a:buChar char="▪"/>
            </a:pPr>
            <a:r>
              <a:rPr b="1" lang="en-US"/>
              <a:t>legend</a:t>
            </a:r>
            <a:r>
              <a:rPr lang="en-US"/>
              <a:t>: add a legend to a plot at the specified position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None/>
            </a:pPr>
            <a:r>
              <a:rPr i="1" lang="en-US" sz="2300"/>
              <a:t>(x,y OR x=keyword for location i.e. x=“topleft”)</a:t>
            </a:r>
            <a:endParaRPr i="1" sz="2300"/>
          </a:p>
        </p:txBody>
      </p:sp>
      <p:sp>
        <p:nvSpPr>
          <p:cNvPr id="950" name="Google Shape;950;p142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High and Low-level plotting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3"/>
          <p:cNvSpPr txBox="1"/>
          <p:nvPr>
            <p:ph idx="1" type="body"/>
          </p:nvPr>
        </p:nvSpPr>
        <p:spPr>
          <a:xfrm>
            <a:off x="628650" y="1447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Most high level functions contain arguments to modify the axis labels (xlab, ylab), plot title (main, sub), and scale of the axis, e.g. xlim, ylim. 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It is possible to specify some general parameters (i.e. </a:t>
            </a:r>
            <a:r>
              <a:rPr b="1" lang="en-US" sz="2400"/>
              <a:t>par() </a:t>
            </a:r>
            <a:r>
              <a:rPr lang="en-US" sz="2400"/>
              <a:t>params) in the high-level functions</a:t>
            </a:r>
            <a:endParaRPr/>
          </a:p>
        </p:txBody>
      </p:sp>
      <p:sp>
        <p:nvSpPr>
          <p:cNvPr id="956" name="Google Shape;956;p1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Parameters</a:t>
            </a:r>
            <a:endParaRPr/>
          </a:p>
        </p:txBody>
      </p:sp>
      <p:sp>
        <p:nvSpPr>
          <p:cNvPr id="957" name="Google Shape;957;p143"/>
          <p:cNvSpPr/>
          <p:nvPr/>
        </p:nvSpPr>
        <p:spPr>
          <a:xfrm>
            <a:off x="628650" y="4038600"/>
            <a:ext cx="8515350" cy="2018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pch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plotting symbol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lty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line type 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lwd: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endParaRPr b="0" sz="2053">
              <a:solidFill>
                <a:srgbClr val="3333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plotting color</a:t>
            </a:r>
            <a:endParaRPr b="0" sz="2053">
              <a:solidFill>
                <a:srgbClr val="3333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bg 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background color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mar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margin size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oma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outer margin size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cex: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 size of plotted elements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las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: orientation of axis labels</a:t>
            </a:r>
            <a:endParaRPr b="1"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220"/>
              <a:buFont typeface="Arial"/>
              <a:buChar char="•"/>
            </a:pPr>
            <a:r>
              <a:rPr b="1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new: </a:t>
            </a:r>
            <a:r>
              <a:rPr b="0" lang="en-US" sz="2053">
                <a:solidFill>
                  <a:srgbClr val="333332"/>
                </a:solidFill>
                <a:latin typeface="Courier New"/>
                <a:ea typeface="Courier New"/>
                <a:cs typeface="Courier New"/>
                <a:sym typeface="Courier New"/>
              </a:rPr>
              <a:t>plot on top of existing plot</a:t>
            </a:r>
            <a:endParaRPr b="0" sz="2053">
              <a:solidFill>
                <a:srgbClr val="3333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193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053">
              <a:solidFill>
                <a:srgbClr val="3333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44"/>
          <p:cNvSpPr txBox="1"/>
          <p:nvPr>
            <p:ph type="title"/>
          </p:nvPr>
        </p:nvSpPr>
        <p:spPr>
          <a:xfrm>
            <a:off x="628650" y="-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Colors in R</a:t>
            </a:r>
            <a:endParaRPr/>
          </a:p>
        </p:txBody>
      </p:sp>
      <p:pic>
        <p:nvPicPr>
          <p:cNvPr id="963" name="Google Shape;963;p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14" y="2209800"/>
            <a:ext cx="4567186" cy="3398836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44"/>
          <p:cNvSpPr/>
          <p:nvPr/>
        </p:nvSpPr>
        <p:spPr>
          <a:xfrm>
            <a:off x="621722" y="5798403"/>
            <a:ext cx="85222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par(bg='grey50')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plot(x=1:10,y=1:10,main="Color palette - 1:8",col=1:8,ylim=c(0,12))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text(x = 1:10, y = 1:10, pos = 1, labels=palette(),col=1:8)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44"/>
          <p:cNvSpPr txBox="1"/>
          <p:nvPr/>
        </p:nvSpPr>
        <p:spPr>
          <a:xfrm>
            <a:off x="628650" y="1143000"/>
            <a:ext cx="85153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Vector of colors as ‘col’ argument of the plot function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point gets attributed a color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44"/>
          <p:cNvSpPr/>
          <p:nvPr/>
        </p:nvSpPr>
        <p:spPr>
          <a:xfrm>
            <a:off x="6019800" y="2633478"/>
            <a:ext cx="2819400" cy="123110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points vs 8 colors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 are recycled if not enough colors in the vector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44"/>
          <p:cNvSpPr/>
          <p:nvPr/>
        </p:nvSpPr>
        <p:spPr>
          <a:xfrm>
            <a:off x="4443415" y="3043237"/>
            <a:ext cx="609600" cy="38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8" name="Google Shape;968;p144"/>
          <p:cNvCxnSpPr>
            <a:stCxn id="967" idx="3"/>
            <a:endCxn id="966" idx="1"/>
          </p:cNvCxnSpPr>
          <p:nvPr/>
        </p:nvCxnSpPr>
        <p:spPr>
          <a:xfrm>
            <a:off x="5053015" y="3233737"/>
            <a:ext cx="966900" cy="15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45"/>
          <p:cNvSpPr txBox="1"/>
          <p:nvPr>
            <p:ph type="title"/>
          </p:nvPr>
        </p:nvSpPr>
        <p:spPr>
          <a:xfrm>
            <a:off x="645519" y="122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Default Color Palettes</a:t>
            </a:r>
            <a:endParaRPr/>
          </a:p>
        </p:txBody>
      </p:sp>
      <p:pic>
        <p:nvPicPr>
          <p:cNvPr id="974" name="Google Shape;974;p1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9" y="1600200"/>
            <a:ext cx="3786553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45"/>
          <p:cNvPicPr preferRelativeResize="0"/>
          <p:nvPr/>
        </p:nvPicPr>
        <p:blipFill rotWithShape="1">
          <a:blip r:embed="rId4">
            <a:alphaModFix/>
          </a:blip>
          <a:srcRect b="16387" l="4167" r="6690" t="14184"/>
          <a:stretch/>
        </p:blipFill>
        <p:spPr>
          <a:xfrm>
            <a:off x="4432071" y="1823446"/>
            <a:ext cx="471192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45"/>
          <p:cNvSpPr txBox="1"/>
          <p:nvPr/>
        </p:nvSpPr>
        <p:spPr>
          <a:xfrm>
            <a:off x="685800" y="5410200"/>
            <a:ext cx="4400550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colors() </a:t>
            </a:r>
            <a:r>
              <a:rPr b="0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colors by names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45"/>
          <p:cNvSpPr/>
          <p:nvPr/>
        </p:nvSpPr>
        <p:spPr>
          <a:xfrm>
            <a:off x="407384" y="5795610"/>
            <a:ext cx="44694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grep(x=colors(),"blue", val=T)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color names containing ‘blue’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example(colors) # defines plotCol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plotCol(“blue”) # plot a color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45"/>
          <p:cNvSpPr txBox="1"/>
          <p:nvPr/>
        </p:nvSpPr>
        <p:spPr>
          <a:xfrm>
            <a:off x="4710486" y="5410200"/>
            <a:ext cx="4281114" cy="99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library(RColorBrewer)</a:t>
            </a:r>
            <a:b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display.brewer.all()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mypal=brewer.pal(name="Set1",n=9)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plot(ir$seplen,ir$sepwid,col=as.numeric(ir$species))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cols=brewer.pal(3,name="Set1")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Supplying different cols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12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plot(ir$seplen,ir$sepwid,col=cols[as.numeric(ir$species)])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Change the pallete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12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palette(cols)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12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plot(ir$seplen,ir$sepwid,col=as.numeric(ir$species))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p1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Changing colors sets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47"/>
          <p:cNvSpPr txBox="1"/>
          <p:nvPr>
            <p:ph type="title"/>
          </p:nvPr>
        </p:nvSpPr>
        <p:spPr>
          <a:xfrm>
            <a:off x="645519" y="122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Custom Color  Palettes</a:t>
            </a:r>
            <a:endParaRPr/>
          </a:p>
        </p:txBody>
      </p:sp>
      <p:sp>
        <p:nvSpPr>
          <p:cNvPr id="990" name="Google Shape;990;p147"/>
          <p:cNvSpPr txBox="1"/>
          <p:nvPr>
            <p:ph idx="1" type="body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-US"/>
              <a:t>colorRampPalette() : </a:t>
            </a:r>
            <a:r>
              <a:rPr lang="en-US"/>
              <a:t>creates a gradient between a vector of colors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# Define the color ramp (</a:t>
            </a:r>
            <a:r>
              <a:rPr i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returns a function object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ramp &lt;- colorRampPalette(c("pink1", "navy"))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# Plot the color ramp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barplot(rep(1, 5), axes = FALSE, space = 0, col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ramp(5)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  <p:pic>
        <p:nvPicPr>
          <p:cNvPr id="991" name="Google Shape;991;p147"/>
          <p:cNvPicPr preferRelativeResize="0"/>
          <p:nvPr/>
        </p:nvPicPr>
        <p:blipFill rotWithShape="1">
          <a:blip r:embed="rId3">
            <a:alphaModFix/>
          </a:blip>
          <a:srcRect b="14148" l="10834" r="6690" t="10824"/>
          <a:stretch/>
        </p:blipFill>
        <p:spPr>
          <a:xfrm>
            <a:off x="3276600" y="4372978"/>
            <a:ext cx="2664819" cy="180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48"/>
          <p:cNvSpPr txBox="1"/>
          <p:nvPr>
            <p:ph idx="1" type="body"/>
          </p:nvPr>
        </p:nvSpPr>
        <p:spPr>
          <a:xfrm>
            <a:off x="621723" y="1271443"/>
            <a:ext cx="7886700" cy="335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2400"/>
              <a:t>Calling plot(x, y) will launch a graphics device and draw the plot on the device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ct val="100000"/>
              <a:buNone/>
            </a:pPr>
            <a:r>
              <a:rPr i="1" lang="en-US" sz="2000"/>
              <a:t>Other plotting functions : hist(), barplot(), boxplot()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b="1" lang="en-US" sz="2400"/>
              <a:t>jpeg(), pdf(), png()</a:t>
            </a:r>
            <a:r>
              <a:rPr lang="en-US" sz="2400"/>
              <a:t>:</a:t>
            </a:r>
            <a:r>
              <a:rPr b="1" lang="en-US" sz="2400"/>
              <a:t> </a:t>
            </a:r>
            <a:r>
              <a:rPr lang="en-US" sz="2400"/>
              <a:t>Print devices (output to a file)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b="1" lang="en-US" sz="2400"/>
              <a:t>dev.list()</a:t>
            </a:r>
            <a:r>
              <a:rPr lang="en-US" sz="2400"/>
              <a:t>: List all devices open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b="1" lang="en-US" sz="2400"/>
              <a:t>quartz()</a:t>
            </a:r>
            <a:r>
              <a:rPr lang="en-US" sz="2400"/>
              <a:t>: Open a new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b="1" lang="en-US" sz="2400"/>
              <a:t>dev.off()</a:t>
            </a:r>
            <a:r>
              <a:rPr lang="en-US" sz="2400"/>
              <a:t>: Turn off the current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b="1" lang="en-US" sz="2400"/>
              <a:t>graphics.off()</a:t>
            </a:r>
            <a:r>
              <a:rPr lang="en-US" sz="2400"/>
              <a:t> : Turn off all open devices</a:t>
            </a:r>
            <a:endParaRPr/>
          </a:p>
        </p:txBody>
      </p:sp>
      <p:sp>
        <p:nvSpPr>
          <p:cNvPr id="997" name="Google Shape;997;p148"/>
          <p:cNvSpPr txBox="1"/>
          <p:nvPr>
            <p:ph type="title"/>
          </p:nvPr>
        </p:nvSpPr>
        <p:spPr>
          <a:xfrm>
            <a:off x="621723" y="-1385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Working with Graphics Devices</a:t>
            </a:r>
            <a:endParaRPr/>
          </a:p>
        </p:txBody>
      </p:sp>
      <p:sp>
        <p:nvSpPr>
          <p:cNvPr id="998" name="Google Shape;998;p148"/>
          <p:cNvSpPr/>
          <p:nvPr/>
        </p:nvSpPr>
        <p:spPr>
          <a:xfrm>
            <a:off x="685800" y="4876800"/>
            <a:ext cx="9372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pdf(file  = ’example.pdf',   # Filename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’tutorial plot’, # Title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pointsize = 10,          # Adjust the size of everything 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 = 8, width = 8    # Dimensions of the figure in inches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plot(…)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dev.off() # To close the pdf file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149"/>
          <p:cNvPicPr preferRelativeResize="0"/>
          <p:nvPr/>
        </p:nvPicPr>
        <p:blipFill rotWithShape="1">
          <a:blip r:embed="rId3">
            <a:alphaModFix/>
          </a:blip>
          <a:srcRect b="6060" l="8387" r="3536" t="3765"/>
          <a:stretch/>
        </p:blipFill>
        <p:spPr>
          <a:xfrm>
            <a:off x="2971800" y="4495800"/>
            <a:ext cx="2819830" cy="2201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4" name="Google Shape;1004;p149"/>
          <p:cNvSpPr txBox="1"/>
          <p:nvPr>
            <p:ph idx="1" type="body"/>
          </p:nvPr>
        </p:nvSpPr>
        <p:spPr>
          <a:xfrm>
            <a:off x="628650" y="906462"/>
            <a:ext cx="7886700" cy="496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Symmetric layout of plots (n by n):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par(mfrow=c(2,2))</a:t>
            </a:r>
            <a:r>
              <a:rPr lang="en-US" sz="2000"/>
              <a:t> : display plot by column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par(mfcol=c(2,2))</a:t>
            </a:r>
            <a:r>
              <a:rPr lang="en-US" sz="2000"/>
              <a:t> : display plot by row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111125" lvl="0" marL="2286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Asymmetric layout of plots: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mat=matrix(c(1,1,2,3),nrow=2,ncol=2)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[,1][,2]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[1,]   1  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[2,]   1   3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layout(mat)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005" name="Google Shape;1005;p149"/>
          <p:cNvSpPr txBox="1"/>
          <p:nvPr>
            <p:ph type="title"/>
          </p:nvPr>
        </p:nvSpPr>
        <p:spPr>
          <a:xfrm>
            <a:off x="628650" y="-3048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Make multiple plot figure</a:t>
            </a:r>
            <a:endParaRPr/>
          </a:p>
        </p:txBody>
      </p:sp>
      <p:pic>
        <p:nvPicPr>
          <p:cNvPr id="1006" name="Google Shape;1006;p149"/>
          <p:cNvPicPr preferRelativeResize="0"/>
          <p:nvPr/>
        </p:nvPicPr>
        <p:blipFill rotWithShape="1">
          <a:blip r:embed="rId4">
            <a:alphaModFix/>
          </a:blip>
          <a:srcRect b="6124" l="10139" r="3195" t="2939"/>
          <a:stretch/>
        </p:blipFill>
        <p:spPr>
          <a:xfrm>
            <a:off x="6309586" y="2910582"/>
            <a:ext cx="2305183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7" name="Google Shape;1007;p149"/>
          <p:cNvPicPr preferRelativeResize="0"/>
          <p:nvPr/>
        </p:nvPicPr>
        <p:blipFill rotWithShape="1">
          <a:blip r:embed="rId5">
            <a:alphaModFix/>
          </a:blip>
          <a:srcRect b="6401" l="10140" r="2569" t="3173"/>
          <a:stretch/>
        </p:blipFill>
        <p:spPr>
          <a:xfrm>
            <a:off x="6309586" y="838200"/>
            <a:ext cx="2289575" cy="18011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50"/>
          <p:cNvSpPr txBox="1"/>
          <p:nvPr>
            <p:ph idx="1" type="body"/>
          </p:nvPr>
        </p:nvSpPr>
        <p:spPr>
          <a:xfrm>
            <a:off x="628650" y="1447800"/>
            <a:ext cx="78867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http://blog.revolutionanalytics.com/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http://accidental-art.tumblr.com/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http://www.r-graph-gallery.com/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https://mran.microsoft.com/open/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3" name="Google Shape;1013;p150"/>
          <p:cNvSpPr txBox="1"/>
          <p:nvPr>
            <p:ph type="title"/>
          </p:nvPr>
        </p:nvSpPr>
        <p:spPr>
          <a:xfrm>
            <a:off x="628650" y="-18256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Want to get </a:t>
            </a:r>
            <a:r>
              <a:rPr i="1" lang="en-US"/>
              <a:t>Rcoholic</a:t>
            </a:r>
            <a:r>
              <a:rPr lang="en-US"/>
              <a:t> ?</a:t>
            </a:r>
            <a:endParaRPr/>
          </a:p>
        </p:txBody>
      </p:sp>
      <p:pic>
        <p:nvPicPr>
          <p:cNvPr id="1014" name="Google Shape;1014;p1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926" y="3963521"/>
            <a:ext cx="2743200" cy="289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50"/>
          <p:cNvPicPr preferRelativeResize="0"/>
          <p:nvPr/>
        </p:nvPicPr>
        <p:blipFill rotWithShape="1">
          <a:blip r:embed="rId8">
            <a:alphaModFix/>
          </a:blip>
          <a:srcRect b="10180" l="6314" r="0" t="11402"/>
          <a:stretch/>
        </p:blipFill>
        <p:spPr>
          <a:xfrm>
            <a:off x="5359321" y="5413956"/>
            <a:ext cx="2489279" cy="144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150"/>
          <p:cNvPicPr preferRelativeResize="0"/>
          <p:nvPr/>
        </p:nvPicPr>
        <p:blipFill rotWithShape="1">
          <a:blip r:embed="rId9">
            <a:alphaModFix/>
          </a:blip>
          <a:srcRect b="0" l="940" r="735" t="0"/>
          <a:stretch/>
        </p:blipFill>
        <p:spPr>
          <a:xfrm rot="5400000">
            <a:off x="6091237" y="3814763"/>
            <a:ext cx="4648200" cy="128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1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76600" y="5290877"/>
            <a:ext cx="2057400" cy="149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14800" y="3963521"/>
            <a:ext cx="2971800" cy="120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as.data.frame #e.g. matrix -&gt; data.frame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as.numeric #e.g. character to numeric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as.factor #e.g. character to factor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unlist #makes a vector from a list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nn=unlist(lapply(ll,mean))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nn=as.numeric(lapply(ll,mean))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4" name="Google Shape;1024;p1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Converting class of variables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28650" y="1825625"/>
            <a:ext cx="82105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▪"/>
            </a:pPr>
            <a:r>
              <a:rPr lang="en-US" sz="4000"/>
              <a:t>Don’t make it to classes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en-US" sz="4000"/>
              <a:t>Don’t carry out the assignments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lang="en-US" sz="4000"/>
              <a:t>Don’t plan to do some analysis of data over the next  year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b="1" lang="en-US"/>
              <a:t>The course will be of little use if you: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52"/>
          <p:cNvSpPr txBox="1"/>
          <p:nvPr>
            <p:ph idx="1" type="body"/>
          </p:nvPr>
        </p:nvSpPr>
        <p:spPr>
          <a:xfrm>
            <a:off x="608710" y="20574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What are mean/median/maximal sepal length for each iris species?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tapply(ir$seplen,ir$species,mean)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tapply receives three basic parameters: the </a:t>
            </a:r>
            <a:r>
              <a:rPr b="1" lang="en-US"/>
              <a:t>first parameter </a:t>
            </a:r>
            <a:r>
              <a:rPr lang="en-US"/>
              <a:t>is the one whose distribution is of interest to you (typically a </a:t>
            </a:r>
            <a:r>
              <a:rPr b="1" lang="en-US"/>
              <a:t>continuous </a:t>
            </a:r>
            <a:r>
              <a:rPr lang="en-US"/>
              <a:t>variable, e.g. numeric). The </a:t>
            </a:r>
            <a:r>
              <a:rPr b="1" lang="en-US"/>
              <a:t>second </a:t>
            </a:r>
            <a:r>
              <a:rPr lang="en-US"/>
              <a:t>is a </a:t>
            </a:r>
            <a:r>
              <a:rPr b="1" lang="en-US"/>
              <a:t>factor </a:t>
            </a:r>
            <a:r>
              <a:rPr lang="en-US"/>
              <a:t>variable, defining the groups into which variable 1 should be split into. The </a:t>
            </a:r>
            <a:r>
              <a:rPr b="1" lang="en-US"/>
              <a:t>third </a:t>
            </a:r>
            <a:r>
              <a:rPr lang="en-US"/>
              <a:t>parameters is a </a:t>
            </a:r>
            <a:r>
              <a:rPr b="1" lang="en-US"/>
              <a:t>function </a:t>
            </a:r>
            <a:r>
              <a:rPr lang="en-US"/>
              <a:t>which should be applied to the first parameters, as a function of the second.</a:t>
            </a:r>
            <a:endParaRPr/>
          </a:p>
        </p:txBody>
      </p:sp>
      <p:sp>
        <p:nvSpPr>
          <p:cNvPr id="1030" name="Google Shape;1030;p152"/>
          <p:cNvSpPr txBox="1"/>
          <p:nvPr>
            <p:ph type="title"/>
          </p:nvPr>
        </p:nvSpPr>
        <p:spPr>
          <a:xfrm>
            <a:off x="628650" y="365127"/>
            <a:ext cx="7886700" cy="131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Applying functions to one variable conditioned on another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53"/>
          <p:cNvSpPr txBox="1"/>
          <p:nvPr>
            <p:ph idx="1" type="body"/>
          </p:nvPr>
        </p:nvSpPr>
        <p:spPr>
          <a:xfrm>
            <a:off x="628650" y="1825625"/>
            <a:ext cx="78867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Life expectancy as a function of tumor stage?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chances of winning presidency as a function of vulgarity?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do iris sepal lengths depend on iris species?</a:t>
            </a:r>
            <a:endParaRPr/>
          </a:p>
        </p:txBody>
      </p:sp>
      <p:sp>
        <p:nvSpPr>
          <p:cNvPr id="1036" name="Google Shape;1036;p1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Distribution of x conditioned on y</a:t>
            </a:r>
            <a:endParaRPr sz="3600"/>
          </a:p>
        </p:txBody>
      </p:sp>
      <p:sp>
        <p:nvSpPr>
          <p:cNvPr id="1037" name="Google Shape;1037;p153"/>
          <p:cNvSpPr txBox="1"/>
          <p:nvPr/>
        </p:nvSpPr>
        <p:spPr>
          <a:xfrm>
            <a:off x="628650" y="4064577"/>
            <a:ext cx="5530681" cy="461665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boxplot(ir$seplen~ir$species)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8" name="Google Shape;1038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227" y="3733800"/>
            <a:ext cx="3047773" cy="304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</a:t>
            </a:r>
            <a:r>
              <a:rPr b="1" lang="en-US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merge()</a:t>
            </a:r>
            <a:r>
              <a:rPr lang="en-US"/>
              <a:t> function</a:t>
            </a:r>
            <a:endParaRPr/>
          </a:p>
        </p:txBody>
      </p:sp>
      <p:pic>
        <p:nvPicPr>
          <p:cNvPr id="1044" name="Google Shape;1044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3879850" cy="192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981200"/>
            <a:ext cx="2743200" cy="137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6" name="Google Shape;1046;p154"/>
          <p:cNvCxnSpPr/>
          <p:nvPr/>
        </p:nvCxnSpPr>
        <p:spPr>
          <a:xfrm>
            <a:off x="2057400" y="39624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7" name="Google Shape;1047;p154"/>
          <p:cNvCxnSpPr/>
          <p:nvPr/>
        </p:nvCxnSpPr>
        <p:spPr>
          <a:xfrm flipH="1">
            <a:off x="4953000" y="3657600"/>
            <a:ext cx="1295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48" name="Google Shape;1048;p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5029200"/>
            <a:ext cx="5029200" cy="10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54"/>
          <p:cNvSpPr txBox="1"/>
          <p:nvPr/>
        </p:nvSpPr>
        <p:spPr>
          <a:xfrm>
            <a:off x="0" y="22860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54"/>
          <p:cNvSpPr txBox="1"/>
          <p:nvPr/>
        </p:nvSpPr>
        <p:spPr>
          <a:xfrm>
            <a:off x="5562600" y="2362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154"/>
          <p:cNvSpPr txBox="1"/>
          <p:nvPr/>
        </p:nvSpPr>
        <p:spPr>
          <a:xfrm>
            <a:off x="838200" y="6324600"/>
            <a:ext cx="8103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urier New"/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merge(a,b,by="name")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merge(a,b,by.x="name",by.y="name")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5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ir$id=paste("id",1:nrow(ir),sep="_") #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defining a unique id</a:t>
            </a:r>
            <a:endParaRPr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moreinfo=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(id=paste("id",c(10,14,22,45),sep="_"),viability=c("dead","alive","dead","dead"),state=c("horrible","disastrous","admirable","disastrous"))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#generating a new data.frame with addition information</a:t>
            </a:r>
            <a:endParaRPr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ir1=merge(ir,moreinfo)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ir2=merge(ir,moreinfo,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all.x=T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7" name="Google Shape;1057;p1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Merging two dataframes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table(ir$seplen&gt;6,ir$petlen&gt;3.5)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		FALSE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FALSE    55   34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TRUE      0   61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Cross-tabulation of data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57"/>
          <p:cNvSpPr txBox="1"/>
          <p:nvPr>
            <p:ph idx="1" type="subTitle"/>
          </p:nvPr>
        </p:nvSpPr>
        <p:spPr>
          <a:xfrm>
            <a:off x="457200" y="49530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Schraga Schwartz &amp; Yaron Antebi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Weizmann Institute of Science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Teaching assistants: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Hugo Schwenke, Yaara Finkel &amp; Batsheva Frankel-Rozman</a:t>
            </a:r>
            <a:endParaRPr sz="1800"/>
          </a:p>
        </p:txBody>
      </p:sp>
      <p:pic>
        <p:nvPicPr>
          <p:cNvPr id="1070" name="Google Shape;1070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219200"/>
            <a:ext cx="2605088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57"/>
          <p:cNvSpPr txBox="1"/>
          <p:nvPr/>
        </p:nvSpPr>
        <p:spPr>
          <a:xfrm>
            <a:off x="4038600" y="4038600"/>
            <a:ext cx="14766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5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save(vara,varb,varc,file="path.RData")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load(file="path.RData")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write.table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read.table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read.delim #useful variant of read.table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7" name="Google Shape;1077;p1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Saving/loading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59"/>
          <p:cNvSpPr txBox="1"/>
          <p:nvPr>
            <p:ph idx="1" type="body"/>
          </p:nvPr>
        </p:nvSpPr>
        <p:spPr>
          <a:xfrm>
            <a:off x="621723" y="1271443"/>
            <a:ext cx="7886700" cy="335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Calling plot(x, y) will launch a graphics device and draw the plot on the device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Other plotting functions : hist(), barplot(), boxplot()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b="1" lang="en-US" sz="2400"/>
              <a:t>jpeg(), pdf(), png()</a:t>
            </a:r>
            <a:r>
              <a:rPr lang="en-US" sz="2400"/>
              <a:t>:</a:t>
            </a:r>
            <a:r>
              <a:rPr b="1" lang="en-US" sz="2400"/>
              <a:t> </a:t>
            </a:r>
            <a:r>
              <a:rPr lang="en-US" sz="2400"/>
              <a:t>Print devices (output to a file)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b="1" lang="en-US" sz="2400"/>
              <a:t>graphics.off()</a:t>
            </a:r>
            <a:r>
              <a:rPr lang="en-US" sz="2400"/>
              <a:t> : Turn off all open devices</a:t>
            </a:r>
            <a:endParaRPr/>
          </a:p>
        </p:txBody>
      </p:sp>
      <p:sp>
        <p:nvSpPr>
          <p:cNvPr id="1083" name="Google Shape;1083;p159"/>
          <p:cNvSpPr txBox="1"/>
          <p:nvPr>
            <p:ph type="title"/>
          </p:nvPr>
        </p:nvSpPr>
        <p:spPr>
          <a:xfrm>
            <a:off x="621723" y="-1385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Working with Graphics Devices</a:t>
            </a:r>
            <a:endParaRPr/>
          </a:p>
        </p:txBody>
      </p:sp>
      <p:sp>
        <p:nvSpPr>
          <p:cNvPr id="1084" name="Google Shape;1084;p159"/>
          <p:cNvSpPr/>
          <p:nvPr/>
        </p:nvSpPr>
        <p:spPr>
          <a:xfrm>
            <a:off x="685800" y="4876800"/>
            <a:ext cx="9372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pdf(file  = ’example.pdf',   # Filename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’tutorial plot’, # Title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pointsize = 10,          # Adjust the size of everything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 = 8, width = 8    # Dimensions of the figure in inches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plot(…)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graphics.off() # To close the pdf file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Organizing your code using Rmarkdown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6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Finding your bug is a process of confirming the many things that you believe are true — until you find one which is not true.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—Norm Matloff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If debugging is the process of removing software bugs, then programming must be the process of putting them 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- Edsger Dijkstra</a:t>
            </a:r>
            <a:endParaRPr/>
          </a:p>
        </p:txBody>
      </p:sp>
      <p:sp>
        <p:nvSpPr>
          <p:cNvPr id="1095" name="Google Shape;1095;p1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Debugging your 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Small weekly exercise. Qualitative grading scheme. No individual feedback. Submission mandatory.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 Two larger exercises (mid &amp; end of semester). Quantitative grading, with corrections.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Tutorials: Tuesday, 12:00 - 14:00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Attendance </a:t>
            </a:r>
            <a:r>
              <a:rPr b="1" lang="en-US"/>
              <a:t>NOT</a:t>
            </a:r>
            <a:r>
              <a:rPr lang="en-US"/>
              <a:t> mandatory.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Full description: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Course Requirements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6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Googling cryptic error messages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Reproducing errors via minimal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“The most effective debugging tool is still careful thought, coupled with </a:t>
            </a:r>
            <a:r>
              <a:rPr b="1" lang="en-US"/>
              <a:t>judiciously placed print statements</a:t>
            </a:r>
            <a:r>
              <a:rPr lang="en-US"/>
              <a:t>” (Brian Kernighan)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Identifying source of error – traceback()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Stepping into code – browser(), debug mode</a:t>
            </a:r>
            <a:endParaRPr/>
          </a:p>
        </p:txBody>
      </p:sp>
      <p:sp>
        <p:nvSpPr>
          <p:cNvPr id="1101" name="Google Shape;1101;p1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general thoughts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6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Loading a data frame of measurements: Two different conditions, four replicates each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m=read.delim("Measurements_for_debugging.txt")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p1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GetPVal=function(x) {</a:t>
            </a: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 t.test(x[1:4],x[5:8])$p.value</a:t>
            </a: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vals=apply(m,1,function(x) {</a:t>
            </a: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 GetPVal(x)</a:t>
            </a:r>
            <a:b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3" name="Google Shape;1113;p1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Calculating a P value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traceback()</a:t>
            </a:r>
            <a:endParaRPr/>
          </a:p>
        </p:txBody>
      </p:sp>
      <p:sp>
        <p:nvSpPr>
          <p:cNvPr id="1119" name="Google Shape;1119;p1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Where did things go wrong?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6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Option 1: Something is off about the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	How does one step into a function?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Char char="-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browser()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Char char="-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debugonce(GetPVal)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Char char="-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Adding breakpoints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1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How to debug?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67"/>
          <p:cNvSpPr txBox="1"/>
          <p:nvPr>
            <p:ph idx="1" type="body"/>
          </p:nvPr>
        </p:nvSpPr>
        <p:spPr>
          <a:xfrm>
            <a:off x="628650" y="19812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Judicious “print” messages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Debug-&gt;On Error-&gt;Break In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1" name="Google Shape;1131;p16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The bug is not in the function. But somewhere in the data. How to find it?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6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tryCatch() – a wrapper of a function</a:t>
            </a:r>
            <a:endParaRPr/>
          </a:p>
        </p:txBody>
      </p:sp>
      <p:sp>
        <p:nvSpPr>
          <p:cNvPr id="1137" name="Google Shape;1137;p168"/>
          <p:cNvSpPr txBox="1"/>
          <p:nvPr>
            <p:ph idx="1" type="body"/>
          </p:nvPr>
        </p:nvSpPr>
        <p:spPr>
          <a:xfrm>
            <a:off x="628650" y="2286000"/>
            <a:ext cx="58368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GetPValV2=function(x) {</a:t>
            </a:r>
            <a:b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(t.test(x[1:4],x[5:8])$p.value,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error=function(e)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warning(e);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print(paste(x,collapse=","));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return(NA) })</a:t>
            </a:r>
            <a:b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Reload the iris dataset</a:t>
            </a:r>
            <a:endParaRPr/>
          </a:p>
        </p:txBody>
      </p:sp>
      <p:sp>
        <p:nvSpPr>
          <p:cNvPr id="1144" name="Google Shape;1144;p169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#set work directory to the directory in which you stored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setwd("C:/Local/Labstuff/R course/2018Course")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#read-in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ir=read.table(file="iris_dataset.txt",sep="\t",header=T) </a:t>
            </a:r>
            <a:r>
              <a:rPr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#loads iris_dataset.txt into variable "ir". Assumes that the file is tab delimited, and that the first line is a header.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70"/>
          <p:cNvSpPr txBox="1"/>
          <p:nvPr>
            <p:ph type="title"/>
          </p:nvPr>
        </p:nvSpPr>
        <p:spPr>
          <a:xfrm>
            <a:off x="428625" y="715150"/>
            <a:ext cx="7191375" cy="46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53"/>
              <a:buFont typeface="Century Gothic"/>
              <a:buNone/>
            </a:pPr>
            <a:r>
              <a:rPr lang="en-US" sz="2953"/>
              <a:t>What is ggplot2?</a:t>
            </a:r>
            <a:endParaRPr sz="2953"/>
          </a:p>
        </p:txBody>
      </p:sp>
      <p:sp>
        <p:nvSpPr>
          <p:cNvPr id="1150" name="Google Shape;1150;p170"/>
          <p:cNvSpPr txBox="1"/>
          <p:nvPr/>
        </p:nvSpPr>
        <p:spPr>
          <a:xfrm>
            <a:off x="428554" y="1658546"/>
            <a:ext cx="8148786" cy="1609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">
            <a:spAutoFit/>
          </a:bodyPr>
          <a:lstStyle/>
          <a:p>
            <a:pPr indent="-187517" lvl="0" marL="196446" marR="25449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0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ggplot2 is a data visualization package for R. </a:t>
            </a:r>
            <a:endParaRPr b="0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1"/>
              </a:spcBef>
              <a:spcAft>
                <a:spcPts val="0"/>
              </a:spcAft>
              <a:buClr>
                <a:srgbClr val="747474"/>
              </a:buClr>
              <a:buSzPts val="2918"/>
              <a:buFont typeface="Arial"/>
              <a:buNone/>
            </a:pPr>
            <a:r>
              <a:t/>
            </a:r>
            <a:endParaRPr b="0" sz="29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3572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0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ggplot2 is an implementation of Leland Wilkinson's </a:t>
            </a:r>
            <a:r>
              <a:rPr b="0" lang="en-US" sz="1828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Grammar of Graphics </a:t>
            </a:r>
            <a:r>
              <a:rPr b="0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—a  general scheme for data visualization which breaks up graphs into semantic  components such as scales and layers.</a:t>
            </a:r>
            <a:endParaRPr b="0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71"/>
          <p:cNvSpPr txBox="1"/>
          <p:nvPr>
            <p:ph type="title"/>
          </p:nvPr>
        </p:nvSpPr>
        <p:spPr>
          <a:xfrm>
            <a:off x="428624" y="715150"/>
            <a:ext cx="7953375" cy="46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3"/>
              <a:buFont typeface="Century Gothic"/>
              <a:buNone/>
            </a:pPr>
            <a:r>
              <a:rPr lang="en-US" sz="2953">
                <a:solidFill>
                  <a:srgbClr val="000000"/>
                </a:solidFill>
              </a:rPr>
              <a:t>Advantages of ggplot2</a:t>
            </a:r>
            <a:endParaRPr sz="2953"/>
          </a:p>
        </p:txBody>
      </p:sp>
      <p:sp>
        <p:nvSpPr>
          <p:cNvPr id="1156" name="Google Shape;1156;p171"/>
          <p:cNvSpPr txBox="1"/>
          <p:nvPr/>
        </p:nvSpPr>
        <p:spPr>
          <a:xfrm>
            <a:off x="428625" y="1658547"/>
            <a:ext cx="7840266" cy="1332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-178562" lvl="0" marL="196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beautiful, annotated plots</a:t>
            </a:r>
            <a:endParaRPr/>
          </a:p>
          <a:p>
            <a:pPr indent="-178562" lvl="0" marL="196446" marR="0" rtl="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visualization of complex plots</a:t>
            </a:r>
            <a:endParaRPr/>
          </a:p>
          <a:p>
            <a:pPr indent="-178562" lvl="0" marL="196446" marR="0" rtl="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‘philosophy’ capturing all types of plots</a:t>
            </a:r>
            <a:endParaRPr b="0" sz="421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066800"/>
            <a:ext cx="5190967" cy="488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type="title"/>
          </p:nvPr>
        </p:nvSpPr>
        <p:spPr>
          <a:xfrm>
            <a:off x="685800" y="-1371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chatGPT?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2057400" y="5334000"/>
            <a:ext cx="4800600" cy="381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dir="5400000" dist="12700" sy="102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1066800" y="6172200"/>
            <a:ext cx="7692042" cy="46166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use is strictly forbidden for mid and final exercises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72"/>
          <p:cNvSpPr txBox="1"/>
          <p:nvPr>
            <p:ph type="title"/>
          </p:nvPr>
        </p:nvSpPr>
        <p:spPr>
          <a:xfrm>
            <a:off x="428625" y="712926"/>
            <a:ext cx="5697141" cy="46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3"/>
              <a:buFont typeface="Century Gothic"/>
              <a:buNone/>
            </a:pPr>
            <a:r>
              <a:rPr lang="en-US" sz="2953">
                <a:solidFill>
                  <a:srgbClr val="000000"/>
                </a:solidFill>
              </a:rPr>
              <a:t>Disadvantages of ggplot2</a:t>
            </a:r>
            <a:endParaRPr sz="2953"/>
          </a:p>
        </p:txBody>
      </p:sp>
      <p:sp>
        <p:nvSpPr>
          <p:cNvPr id="1162" name="Google Shape;1162;p172"/>
          <p:cNvSpPr txBox="1"/>
          <p:nvPr/>
        </p:nvSpPr>
        <p:spPr>
          <a:xfrm>
            <a:off x="428625" y="1658547"/>
            <a:ext cx="7840266" cy="1765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-178562" lvl="0" marL="196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less intuitive</a:t>
            </a:r>
            <a:endParaRPr/>
          </a:p>
          <a:p>
            <a:pPr indent="-178562" lvl="0" marL="196446" marR="0" rtl="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Generating simple plots can require slightly more complex code</a:t>
            </a:r>
            <a:endParaRPr/>
          </a:p>
          <a:p>
            <a:pPr indent="-178562" lvl="0" marL="196446" marR="0" rtl="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812"/>
              <a:buFont typeface="Arial"/>
              <a:buChar char="•"/>
            </a:pPr>
            <a:r>
              <a:rPr b="0" lang="en-US" sz="281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Figuring out how to tweak defaults is not trivial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73"/>
          <p:cNvSpPr txBox="1"/>
          <p:nvPr>
            <p:ph type="title"/>
          </p:nvPr>
        </p:nvSpPr>
        <p:spPr>
          <a:xfrm>
            <a:off x="428625" y="715150"/>
            <a:ext cx="7115175" cy="46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3"/>
              <a:buFont typeface="Century Gothic"/>
              <a:buNone/>
            </a:pPr>
            <a:r>
              <a:rPr lang="en-US" sz="2953">
                <a:solidFill>
                  <a:srgbClr val="000000"/>
                </a:solidFill>
              </a:rPr>
              <a:t>Grammar of graphics</a:t>
            </a:r>
            <a:endParaRPr sz="2953"/>
          </a:p>
        </p:txBody>
      </p:sp>
      <p:sp>
        <p:nvSpPr>
          <p:cNvPr id="1168" name="Google Shape;1168;p173"/>
          <p:cNvSpPr txBox="1"/>
          <p:nvPr/>
        </p:nvSpPr>
        <p:spPr>
          <a:xfrm>
            <a:off x="616148" y="1418605"/>
            <a:ext cx="7994451" cy="4034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75">
            <a:spAutoFit/>
          </a:bodyPr>
          <a:lstStyle/>
          <a:p>
            <a:pPr indent="0" lvl="0" marL="26788" marR="3572" rtl="0" algn="l">
              <a:lnSpc>
                <a:spcPct val="15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idea: independently specify plot building blocks: </a:t>
            </a:r>
            <a:endParaRPr/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aesthetic mapping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object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transformations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2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coordinate system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adjustments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517" lvl="0" marL="196446" marR="0" rtl="0" algn="l">
              <a:spcBef>
                <a:spcPts val="1252"/>
              </a:spcBef>
              <a:spcAft>
                <a:spcPts val="0"/>
              </a:spcAft>
              <a:buClr>
                <a:schemeClr val="dk1"/>
              </a:buClr>
              <a:buSzPts val="1828"/>
              <a:buFont typeface="Arial"/>
              <a:buChar char="•"/>
            </a:pPr>
            <a:r>
              <a:rPr b="1" lang="en-US" sz="18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faceting</a:t>
            </a:r>
            <a:endParaRPr b="1" sz="182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7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install.packages("ggplot2")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library("ggplot2")</a:t>
            </a:r>
            <a:endParaRPr/>
          </a:p>
        </p:txBody>
      </p:sp>
      <p:sp>
        <p:nvSpPr>
          <p:cNvPr id="1174" name="Google Shape;1174;p1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To use ggplot2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75"/>
          <p:cNvSpPr txBox="1"/>
          <p:nvPr>
            <p:ph idx="1" type="body"/>
          </p:nvPr>
        </p:nvSpPr>
        <p:spPr>
          <a:xfrm>
            <a:off x="581186" y="117966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plot(ir$seplen,ir$petlen,col=ir$species)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ggplot(data=ir,aes(x=petlen,y=seplen,col=species))+geom_point()</a:t>
            </a:r>
            <a:endParaRPr/>
          </a:p>
        </p:txBody>
      </p:sp>
      <p:sp>
        <p:nvSpPr>
          <p:cNvPr id="1180" name="Google Shape;1180;p175"/>
          <p:cNvSpPr txBox="1"/>
          <p:nvPr>
            <p:ph type="title"/>
          </p:nvPr>
        </p:nvSpPr>
        <p:spPr>
          <a:xfrm>
            <a:off x="581186" y="3095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examples</a:t>
            </a:r>
            <a:endParaRPr/>
          </a:p>
        </p:txBody>
      </p:sp>
      <p:pic>
        <p:nvPicPr>
          <p:cNvPr id="1181" name="Google Shape;1181;p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513" y="3581400"/>
            <a:ext cx="2743200" cy="25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909" y="3581400"/>
            <a:ext cx="2904217" cy="2653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7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Identical data – but a different representation</a:t>
            </a:r>
            <a:endParaRPr/>
          </a:p>
        </p:txBody>
      </p:sp>
      <p:pic>
        <p:nvPicPr>
          <p:cNvPr id="1188" name="Google Shape;1188;p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14600"/>
            <a:ext cx="4590628" cy="419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3429000"/>
            <a:ext cx="3371428" cy="30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7"/>
          <p:cNvSpPr txBox="1"/>
          <p:nvPr/>
        </p:nvSpPr>
        <p:spPr>
          <a:xfrm>
            <a:off x="1409855" y="1980926"/>
            <a:ext cx="6895945" cy="278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0">
            <a:spAutoFit/>
          </a:bodyPr>
          <a:lstStyle/>
          <a:p>
            <a:pPr indent="0" lvl="0" marL="8929" marR="3572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Aesthetics (aes)</a:t>
            </a:r>
            <a:endParaRPr/>
          </a:p>
          <a:p>
            <a:pPr indent="0" lvl="0" marL="8929" marR="3572" rtl="0" algn="l">
              <a:lnSpc>
                <a:spcPct val="101200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Geometric Objects (geom)</a:t>
            </a:r>
            <a:endParaRPr/>
          </a:p>
          <a:p>
            <a:pPr indent="0" lvl="0" marL="8929" marR="3572" rtl="0" algn="l">
              <a:lnSpc>
                <a:spcPct val="101200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Statistical Transformations (stat)  </a:t>
            </a:r>
            <a:endParaRPr b="1" sz="29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29" marR="3572" rtl="0" algn="l">
              <a:lnSpc>
                <a:spcPct val="101200"/>
              </a:lnSpc>
              <a:spcBef>
                <a:spcPts val="28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Scales</a:t>
            </a:r>
            <a:endParaRPr b="1" sz="29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29" marR="2837307" rtl="0" algn="l">
              <a:lnSpc>
                <a:spcPct val="121435"/>
              </a:lnSpc>
              <a:spcBef>
                <a:spcPts val="123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Faceting  </a:t>
            </a:r>
            <a:endParaRPr b="1" sz="295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29" marR="2837307" rtl="0" algn="l">
              <a:lnSpc>
                <a:spcPct val="121435"/>
              </a:lnSpc>
              <a:spcBef>
                <a:spcPts val="123"/>
              </a:spcBef>
              <a:spcAft>
                <a:spcPts val="0"/>
              </a:spcAft>
              <a:buNone/>
            </a:pPr>
            <a:r>
              <a:rPr b="1" lang="en-US" sz="295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Themes  </a:t>
            </a:r>
            <a:endParaRPr b="1" sz="295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77"/>
          <p:cNvSpPr txBox="1"/>
          <p:nvPr/>
        </p:nvSpPr>
        <p:spPr>
          <a:xfrm>
            <a:off x="1409855" y="533400"/>
            <a:ext cx="6574236" cy="769441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blocks of a ggplot?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78"/>
          <p:cNvSpPr txBox="1"/>
          <p:nvPr>
            <p:ph type="title"/>
          </p:nvPr>
        </p:nvSpPr>
        <p:spPr>
          <a:xfrm>
            <a:off x="428624" y="73504"/>
            <a:ext cx="8188523" cy="136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25">
            <a:spAutoFit/>
          </a:bodyPr>
          <a:lstStyle/>
          <a:p>
            <a:pPr indent="0" lvl="0" marL="8929" marR="3572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Aesthetics and geometric Objects:  </a:t>
            </a:r>
            <a:r>
              <a:rPr lang="en-US">
                <a:solidFill>
                  <a:srgbClr val="000000"/>
                </a:solidFill>
              </a:rPr>
              <a:t>Mapping aesthetics</a:t>
            </a:r>
            <a:endParaRPr/>
          </a:p>
        </p:txBody>
      </p:sp>
      <p:sp>
        <p:nvSpPr>
          <p:cNvPr id="1201" name="Google Shape;1201;p178"/>
          <p:cNvSpPr txBox="1"/>
          <p:nvPr/>
        </p:nvSpPr>
        <p:spPr>
          <a:xfrm>
            <a:off x="428625" y="1511046"/>
            <a:ext cx="5018038" cy="386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-172783" lvl="0" marL="181713" marR="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Aesthetic mappings are set with the </a:t>
            </a:r>
            <a:r>
              <a:rPr b="1" lang="en-US" sz="1687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aes( ) </a:t>
            </a: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Position (x and y)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Color (outline color)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Fill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Shape (point shapes )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20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Line type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83" lvl="0" marL="181713" marR="0" rtl="0" algn="l">
              <a:spcBef>
                <a:spcPts val="1416"/>
              </a:spcBef>
              <a:spcAft>
                <a:spcPts val="0"/>
              </a:spcAft>
              <a:buClr>
                <a:srgbClr val="747474"/>
              </a:buClr>
              <a:buSzPts val="1687"/>
              <a:buFont typeface="Arial"/>
              <a:buChar char="•"/>
            </a:pPr>
            <a:r>
              <a:rPr b="1" lang="en-US" sz="1687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Each geom accepts only a subset of all aesthetics</a:t>
            </a:r>
            <a:endParaRPr b="1" sz="16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78"/>
          <p:cNvSpPr/>
          <p:nvPr/>
        </p:nvSpPr>
        <p:spPr>
          <a:xfrm>
            <a:off x="2920008" y="2598539"/>
            <a:ext cx="3125391" cy="17859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78"/>
          <p:cNvSpPr/>
          <p:nvPr/>
        </p:nvSpPr>
        <p:spPr>
          <a:xfrm>
            <a:off x="2920008" y="2598539"/>
            <a:ext cx="3125391" cy="1785938"/>
          </a:xfrm>
          <a:custGeom>
            <a:rect b="b" l="l" r="r" t="t"/>
            <a:pathLst>
              <a:path extrusionOk="0" h="2540000" w="4445000">
                <a:moveTo>
                  <a:pt x="0" y="0"/>
                </a:moveTo>
                <a:lnTo>
                  <a:pt x="4445000" y="0"/>
                </a:lnTo>
                <a:lnTo>
                  <a:pt x="44450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79"/>
          <p:cNvSpPr/>
          <p:nvPr/>
        </p:nvSpPr>
        <p:spPr>
          <a:xfrm>
            <a:off x="1678781" y="0"/>
            <a:ext cx="5170289" cy="65633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179"/>
          <p:cNvSpPr txBox="1"/>
          <p:nvPr/>
        </p:nvSpPr>
        <p:spPr>
          <a:xfrm>
            <a:off x="3657600" y="6459389"/>
            <a:ext cx="5376118" cy="39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rgbClr val="E324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lang="en-US" sz="1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Hadley Wickham’s excellent book	</a:t>
            </a:r>
            <a:r>
              <a:rPr b="1" lang="en-US" sz="1266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Elegant Graphics for Data Analysis</a:t>
            </a:r>
            <a:endParaRPr b="1" sz="1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80"/>
          <p:cNvSpPr txBox="1"/>
          <p:nvPr>
            <p:ph type="title"/>
          </p:nvPr>
        </p:nvSpPr>
        <p:spPr>
          <a:xfrm>
            <a:off x="428624" y="73504"/>
            <a:ext cx="8334375" cy="136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25">
            <a:spAutoFit/>
          </a:bodyPr>
          <a:lstStyle/>
          <a:p>
            <a:pPr indent="0" lvl="0" marL="8929" marR="3572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Aesthetics and geometric Objects:  </a:t>
            </a:r>
            <a:r>
              <a:rPr lang="en-US">
                <a:solidFill>
                  <a:srgbClr val="000000"/>
                </a:solidFill>
              </a:rPr>
              <a:t>Geometric objects</a:t>
            </a:r>
            <a:endParaRPr/>
          </a:p>
        </p:txBody>
      </p:sp>
      <p:sp>
        <p:nvSpPr>
          <p:cNvPr id="1215" name="Google Shape;1215;p180"/>
          <p:cNvSpPr txBox="1"/>
          <p:nvPr>
            <p:ph idx="1" type="body"/>
          </p:nvPr>
        </p:nvSpPr>
        <p:spPr>
          <a:xfrm>
            <a:off x="607334" y="2438400"/>
            <a:ext cx="8168580" cy="266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875">
            <a:spAutoFit/>
          </a:bodyPr>
          <a:lstStyle/>
          <a:p>
            <a:pPr indent="-187517" lvl="0" marL="196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Geoms are the ways of representing marks on a plot</a:t>
            </a:r>
            <a:endParaRPr/>
          </a:p>
          <a:p>
            <a:pPr indent="-187517" lvl="0" marL="196446" rtl="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Points (geom_point: dot plots, scatter plots)</a:t>
            </a:r>
            <a:endParaRPr/>
          </a:p>
          <a:p>
            <a:pPr indent="-187517" lvl="0" marL="196446" rtl="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Lines (geom_line: trend lines, timeseries)</a:t>
            </a:r>
            <a:endParaRPr/>
          </a:p>
          <a:p>
            <a:pPr indent="-187517" lvl="0" marL="196446" rtl="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Boxplot (geom_boxplot)</a:t>
            </a:r>
            <a:endParaRPr/>
          </a:p>
          <a:p>
            <a:pPr indent="-187517" lvl="0" marL="196446" rtl="0" algn="l">
              <a:lnSpc>
                <a:spcPct val="100000"/>
              </a:lnSpc>
              <a:spcBef>
                <a:spcPts val="1252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At least one geom is required (no upper limit)</a:t>
            </a:r>
            <a:endParaRPr/>
          </a:p>
          <a:p>
            <a:pPr indent="-187517" lvl="0" marL="196446" rtl="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Geoms are added to the plot using the + operator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81"/>
          <p:cNvSpPr txBox="1"/>
          <p:nvPr>
            <p:ph idx="1" type="body"/>
          </p:nvPr>
        </p:nvSpPr>
        <p:spPr>
          <a:xfrm>
            <a:off x="581186" y="117966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ggplot(data=ir,aes(x=petlen,y=seplen,col=species))+geom_point()</a:t>
            </a:r>
            <a:endParaRPr/>
          </a:p>
        </p:txBody>
      </p:sp>
      <p:sp>
        <p:nvSpPr>
          <p:cNvPr id="1221" name="Google Shape;1221;p181"/>
          <p:cNvSpPr txBox="1"/>
          <p:nvPr>
            <p:ph type="title"/>
          </p:nvPr>
        </p:nvSpPr>
        <p:spPr>
          <a:xfrm>
            <a:off x="581186" y="3095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examples</a:t>
            </a:r>
            <a:endParaRPr/>
          </a:p>
        </p:txBody>
      </p:sp>
      <p:pic>
        <p:nvPicPr>
          <p:cNvPr id="1222" name="Google Shape;1222;p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799"/>
            <a:ext cx="4724400" cy="431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InstRuctors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762000" y="2667000"/>
            <a:ext cx="19484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Einav Somech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6609627" y="2666999"/>
            <a:ext cx="14522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Rotem Tal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120471" y="2666998"/>
            <a:ext cx="14032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Edo Kiper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inav Somech - Teacher Assistant - Weizmann Institute of ..."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260466"/>
            <a:ext cx="2209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Members | Regev-Rudzki Lab" id="217" name="Google Shape;2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046" y="3195951"/>
            <a:ext cx="1754120" cy="233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82"/>
          <p:cNvSpPr txBox="1"/>
          <p:nvPr>
            <p:ph idx="1" type="body"/>
          </p:nvPr>
        </p:nvSpPr>
        <p:spPr>
          <a:xfrm>
            <a:off x="581186" y="117966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ggplot(data=ir,aes(x=species,y=seplen,col=species))+geom_boxplot()+geom_jitter()</a:t>
            </a:r>
            <a:endParaRPr/>
          </a:p>
        </p:txBody>
      </p:sp>
      <p:sp>
        <p:nvSpPr>
          <p:cNvPr id="1228" name="Google Shape;1228;p182"/>
          <p:cNvSpPr txBox="1"/>
          <p:nvPr>
            <p:ph type="title"/>
          </p:nvPr>
        </p:nvSpPr>
        <p:spPr>
          <a:xfrm>
            <a:off x="581186" y="3095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examples</a:t>
            </a:r>
            <a:endParaRPr/>
          </a:p>
        </p:txBody>
      </p:sp>
      <p:pic>
        <p:nvPicPr>
          <p:cNvPr id="1229" name="Google Shape;1229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451022"/>
            <a:ext cx="4590628" cy="419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83"/>
          <p:cNvSpPr txBox="1"/>
          <p:nvPr>
            <p:ph idx="1" type="body"/>
          </p:nvPr>
        </p:nvSpPr>
        <p:spPr>
          <a:xfrm>
            <a:off x="533400" y="12192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ggplot(data=ir,aes(x=seplen,col=species))+geom_density()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ggplot(data=ir,aes(x=seplen,col=species))+geom_density()+geom_jitter(aes(y=0.2))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ggplot(data=ir,aes(x=seplen,fill=species))+geom_density(alpha=0.5)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5" name="Google Shape;1235;p183"/>
          <p:cNvSpPr txBox="1"/>
          <p:nvPr>
            <p:ph type="title"/>
          </p:nvPr>
        </p:nvSpPr>
        <p:spPr>
          <a:xfrm>
            <a:off x="609600" y="122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more examples</a:t>
            </a:r>
            <a:endParaRPr/>
          </a:p>
        </p:txBody>
      </p:sp>
      <p:pic>
        <p:nvPicPr>
          <p:cNvPr id="1236" name="Google Shape;1236;p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777048"/>
            <a:ext cx="3371428" cy="30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84"/>
          <p:cNvSpPr txBox="1"/>
          <p:nvPr>
            <p:ph idx="1" type="body"/>
          </p:nvPr>
        </p:nvSpPr>
        <p:spPr>
          <a:xfrm>
            <a:off x="581186" y="117966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ggplot(data=ir,aes(x=petlen,y=seplen,col=species))+geom_point()+geom_smooth(method="lm") #linear model performed for each group separately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ggplot(data=ir,aes(x=petlen,y=seplen))+geom_point(aes(col=species))+geom_smooth(method="lm") #lm for entire dataset</a:t>
            </a:r>
            <a:endParaRPr/>
          </a:p>
        </p:txBody>
      </p:sp>
      <p:sp>
        <p:nvSpPr>
          <p:cNvPr id="1242" name="Google Shape;1242;p184"/>
          <p:cNvSpPr txBox="1"/>
          <p:nvPr>
            <p:ph type="title"/>
          </p:nvPr>
        </p:nvSpPr>
        <p:spPr>
          <a:xfrm>
            <a:off x="581186" y="3095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examples</a:t>
            </a:r>
            <a:endParaRPr/>
          </a:p>
        </p:txBody>
      </p:sp>
      <p:pic>
        <p:nvPicPr>
          <p:cNvPr id="1243" name="Google Shape;1243;p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4817958"/>
            <a:ext cx="2037280" cy="186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810103"/>
            <a:ext cx="2045877" cy="186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85"/>
          <p:cNvSpPr txBox="1"/>
          <p:nvPr>
            <p:ph idx="1" type="body"/>
          </p:nvPr>
        </p:nvSpPr>
        <p:spPr>
          <a:xfrm>
            <a:off x="581186" y="117966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ggplot(data=ir,aes(x=petlen,y=seplen,col=species))+geom_point()+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facet_wrap(~species)</a:t>
            </a:r>
            <a:endParaRPr/>
          </a:p>
        </p:txBody>
      </p:sp>
      <p:sp>
        <p:nvSpPr>
          <p:cNvPr id="1250" name="Google Shape;1250;p185"/>
          <p:cNvSpPr txBox="1"/>
          <p:nvPr>
            <p:ph type="title"/>
          </p:nvPr>
        </p:nvSpPr>
        <p:spPr>
          <a:xfrm>
            <a:off x="581186" y="3095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Some examples</a:t>
            </a:r>
            <a:endParaRPr/>
          </a:p>
        </p:txBody>
      </p:sp>
      <p:pic>
        <p:nvPicPr>
          <p:cNvPr id="1251" name="Google Shape;1251;p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743200"/>
            <a:ext cx="4133429" cy="3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8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p=ggplot(data=ir,aes(x=petlen,y=seplen,col=species))+geom_point()+facet_wrap(~species)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p+theme_bw()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p+theme_classic()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p+theme_minimal()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7" name="Google Shape;1257;p18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Themes: rapid adjustment of visualization style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8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ggsave("plotname.pdf",plot=p)</a:t>
            </a:r>
            <a:r>
              <a:rPr lang="en-US"/>
              <a:t> #if plot parameter is not defined, the last generated plot will be saved</a:t>
            </a:r>
            <a:endParaRPr/>
          </a:p>
        </p:txBody>
      </p:sp>
      <p:sp>
        <p:nvSpPr>
          <p:cNvPr id="1263" name="Google Shape;1263;p18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Saving a ggplot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8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Download YeastAnnotation.txt (in the datasets subdirectory) to your favorite work directory.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a=read.delim("YeastAnnotation.txt")</a:t>
            </a:r>
            <a:endParaRPr/>
          </a:p>
        </p:txBody>
      </p:sp>
      <p:sp>
        <p:nvSpPr>
          <p:cNvPr id="1269" name="Google Shape;1269;p1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While we are waiting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8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Performing efficient textual searches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E.g. find all of the genes annotated with a role in meiosis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Find all genes with a role in DNA repair</a:t>
            </a:r>
            <a:endParaRPr/>
          </a:p>
        </p:txBody>
      </p:sp>
      <p:sp>
        <p:nvSpPr>
          <p:cNvPr id="1275" name="Google Shape;1275;p18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Our goals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9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grep/grepl</a:t>
            </a:r>
            <a:endParaRPr/>
          </a:p>
        </p:txBody>
      </p:sp>
      <p:sp>
        <p:nvSpPr>
          <p:cNvPr id="1281" name="Google Shape;1281;p190"/>
          <p:cNvSpPr txBox="1"/>
          <p:nvPr>
            <p:ph idx="1" type="body"/>
          </p:nvPr>
        </p:nvSpPr>
        <p:spPr>
          <a:xfrm>
            <a:off x="628650" y="1825624"/>
            <a:ext cx="788670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grep(pattern, x) : matches "pattern" in  vector x and returns the </a:t>
            </a:r>
            <a:r>
              <a:rPr lang="en-US" u="sng"/>
              <a:t>indices that match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grepl(pattern, x) : matches "pattern" in  vector x and returns a logical vector where TRUE = match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grep(pattern, x,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ignore.case = FALSE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invert = FALSE, value = FALSE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value=TRUE 🡪 will return the actual </a:t>
            </a:r>
            <a:r>
              <a:rPr lang="en-US" u="sng"/>
              <a:t>matching substrings</a:t>
            </a:r>
            <a:r>
              <a:rPr lang="en-US"/>
              <a:t> and not the indices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invert=TRUE 🡪 returns places where there is </a:t>
            </a:r>
            <a:r>
              <a:rPr lang="en-US" u="sng"/>
              <a:t>no match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fixed=TRUE 🡪 Treats the pattern as a fixed string rather than a regular expression pattern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9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grep("meiosis",a$desc,value=T,ignore.case=T)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grepl("meiosis",a$desc,value=T,ignore.case=T)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b=a[grep("meiosis",a$desc,ignore.case=T),]</a:t>
            </a:r>
            <a:endParaRPr/>
          </a:p>
        </p:txBody>
      </p:sp>
      <p:sp>
        <p:nvSpPr>
          <p:cNvPr id="1287" name="Google Shape;1287;p19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6858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Rstudio: The working environment for R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4813" l="0" r="0" t="0"/>
          <a:stretch/>
        </p:blipFill>
        <p:spPr>
          <a:xfrm>
            <a:off x="305096" y="1828800"/>
            <a:ext cx="8610304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9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Splits a vector of strings into a list, where each entry is a vector of substrings generated by the split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strsplit(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Returns a list</a:t>
            </a:r>
            <a:endParaRPr/>
          </a:p>
        </p:txBody>
      </p:sp>
      <p:sp>
        <p:nvSpPr>
          <p:cNvPr id="1293" name="Google Shape;1293;p19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strsplit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9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strsplit(as.character(a$id),"_")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tRNA=grep("tRNA",a$desc,value=T)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strsplit(tRNA,"-")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can you extract only the second element?</a:t>
            </a:r>
            <a:endParaRPr/>
          </a:p>
        </p:txBody>
      </p:sp>
      <p:sp>
        <p:nvSpPr>
          <p:cNvPr id="1299" name="Google Shape;1299;p19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9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Substitute places in a string matching a pattern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gsub(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replacement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sub()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– same, but only first instance is replaced</a:t>
            </a:r>
            <a:endParaRPr/>
          </a:p>
        </p:txBody>
      </p:sp>
      <p:sp>
        <p:nvSpPr>
          <p:cNvPr id="1305" name="Google Shape;1305;p19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gsub/sub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9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gsub("id_","",a$id)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gsub("id_", "Gene id: ",a$id)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tRNA=grep("tRNA",a$desc,value=T)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gsub("tRNA-","",tRNA)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p19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96"/>
          <p:cNvSpPr txBox="1"/>
          <p:nvPr>
            <p:ph idx="1" type="body"/>
          </p:nvPr>
        </p:nvSpPr>
        <p:spPr>
          <a:xfrm>
            <a:off x="628650" y="1825624"/>
            <a:ext cx="843915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use of “wildcards” to match multiple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More complex syntax – Perl or ”extended” (default) expressions in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An expression is a compound rule that can match 0 or more characters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match multiple times in a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Combination of letters/digits and metacharacters: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 \ | ( ) [ { ^ $ * +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That means that using these chars regularly requires \\ before the character</a:t>
            </a:r>
            <a:endParaRPr/>
          </a:p>
        </p:txBody>
      </p:sp>
      <p:sp>
        <p:nvSpPr>
          <p:cNvPr id="1317" name="Google Shape;1317;p19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Regular expression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. – matches any character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\\d – any digit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\\s – any whitespace – tab/space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\\w – any digit/character/_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\\D, \\S, \\W – the </a:t>
            </a:r>
            <a:r>
              <a:rPr lang="en-US" u="sng"/>
              <a:t>inverse</a:t>
            </a:r>
            <a:r>
              <a:rPr lang="en-US"/>
              <a:t> of those (anything but digit etc.)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[..] – character class – any of the characters in the brackets will match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[^..] – anything </a:t>
            </a:r>
            <a:r>
              <a:rPr lang="en-US" u="sng"/>
              <a:t>except</a:t>
            </a:r>
            <a:r>
              <a:rPr lang="en-US"/>
              <a:t> those 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There are some pre-set character collections, like [:lower:]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| - separates various possibilities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23" name="Google Shape;1323;p19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Matching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9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grep("RE\\D\\d",a$name2,value=T) #captures all names beginning with RE, followed by anything other than a digit, followed by a digit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grep("meio[st]i[sc]",a$desc,value=T) #will capture both meiosis and meiotic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grep("RP[LS]",a$name2,value=T) #will identify all large and smal ribosomal proteins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9" name="Google Shape;1329;p19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9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“Quantifiers”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? – the preceding item will be matched 0 or 1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* - the preceding item will be matched 0 times </a:t>
            </a:r>
            <a:r>
              <a:rPr lang="en-US" u="sng"/>
              <a:t>or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+ - the preceding item will be matched 1 times or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{n} - The preceding item is matched exactly n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{n,} - The preceding item is matched n or more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{n,m} The preceding item is matched at least n times, but not more than m times.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Repetitive is </a:t>
            </a:r>
            <a:r>
              <a:rPr i="1" lang="en-US"/>
              <a:t>greedy</a:t>
            </a:r>
            <a:r>
              <a:rPr lang="en-US"/>
              <a:t> – will match the largest number possible. Adding a ? averts that behavior to find the shortest match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35" name="Google Shape;1335;p19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Quantifying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0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grep("YDL\\d+W",a$id,value=T)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grep("YDL[012]{3}[CW]",a$id,value=T)</a:t>
            </a:r>
            <a:endParaRPr/>
          </a:p>
        </p:txBody>
      </p:sp>
      <p:sp>
        <p:nvSpPr>
          <p:cNvPr id="1341" name="Google Shape;1341;p2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Because various characters are considered “special”, if you actually want to search for them you need to neutralize them using two backslashes: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grep("tW\\(CCA\\)",a$name2,value=T)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7" name="Google Shape;1347;p20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Neutralizing symbols forming part of regular expressions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-442912" y="17526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00"/>
              <a:buFont typeface="Century Gothic"/>
              <a:buNone/>
            </a:pPr>
            <a:r>
              <a:rPr lang="en-US" sz="14200"/>
              <a:t>			How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84375"/>
            <a:ext cx="2605088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6110288" y="1752600"/>
            <a:ext cx="303371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</a:pPr>
            <a:r>
              <a:rPr b="1" lang="en-US" sz="14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0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^ in the beginning – forces the match to start in the beginng of the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$ in the end – forces the match to end at the end of the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Both – requires the entire string to match the pattern</a:t>
            </a:r>
            <a:endParaRPr/>
          </a:p>
        </p:txBody>
      </p:sp>
      <p:sp>
        <p:nvSpPr>
          <p:cNvPr id="1353" name="Google Shape;1353;p20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Binding metacharacters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0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grep("^RP[LS]",a$name2,value=T) #will identify all large and smal ribosomal proteins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9" name="Google Shape;1359;p20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0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library(stringr)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tRNA=grep("^tRNA",a$desc,value=T)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str_match(tRNA,"^tRNA-(\\w+)")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p20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Capturing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paste (..., sep = " ", collapse = NULL)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paste0(..., collapse = NULL)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toupper(x)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tolower(x)</a:t>
            </a:r>
            <a:endParaRPr/>
          </a:p>
        </p:txBody>
      </p:sp>
      <p:sp>
        <p:nvSpPr>
          <p:cNvPr id="1371" name="Google Shape;1371;p20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Other string 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0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Delivery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...</a:t>
            </a:r>
            <a:endParaRPr/>
          </a:p>
        </p:txBody>
      </p:sp>
      <p:sp>
        <p:nvSpPr>
          <p:cNvPr id="1377" name="Google Shape;1377;p20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Feedback on part 1 of R course?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Download &amp; Install R: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	https://cran.r-project.org/bin/windows/base/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Download &amp; Install Rstudio: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https://www.rstudio.com/products/rstudio/download/#download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Download this presentation: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http://tinyurl.com/WeizRcourse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To do: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 as a calculator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en-US"/>
              <a:t>+, -, /, *, ^, log(), exp(), sqrt(), …: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(17*0.35)^(1/3)</a:t>
            </a:r>
            <a:b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log(10)</a:t>
            </a:r>
            <a:b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exp(1)</a:t>
            </a:r>
            <a:b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3^-1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Variables in R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Variables are assigned using either “=“ or “</a:t>
            </a: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-US" sz="2900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b="1"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x=12.6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Courier New"/>
              <a:buNone/>
            </a:pPr>
            <a:r>
              <a:rPr b="1"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Courier New"/>
              <a:buNone/>
            </a:pPr>
            <a:r>
              <a:rPr b="1"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12.6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t/>
            </a:r>
            <a:endParaRPr b="1" sz="2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Century Gothic"/>
              <a:buNone/>
            </a:pPr>
            <a:r>
              <a:t/>
            </a:r>
            <a:endParaRPr b="1" sz="2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90"/>
              </a:spcBef>
              <a:spcAft>
                <a:spcPts val="0"/>
              </a:spcAft>
              <a:buSzPts val="2300"/>
              <a:buFont typeface="Century Gothic"/>
              <a:buNone/>
            </a:pPr>
            <a:r>
              <a:t/>
            </a:r>
            <a:endParaRPr b="1" sz="2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Different variables can be of different classes (e.g. numeric, character, logical)</a:t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Classes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vector is a sequence of data elements of the same type (e.g. a sequence of numbers, or a sequence of characters).</a:t>
            </a:r>
            <a:endParaRPr/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Vector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628650" y="335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Creating a numeric vector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762000" y="1219200"/>
            <a:ext cx="7620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 vector may be created: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Using the c() (short for concatenate)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y=c(3,7,9,11)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 3  7  9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Using the rep(what,how_many_times)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y=rep(3,30)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Using the “:” operator, signifiying “a series</a:t>
            </a: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integers between”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y=1:30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Logical (Boolean) vectors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57200" y="1600200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entury Gothic"/>
              <a:buNone/>
            </a:pPr>
            <a:r>
              <a:rPr b="1" lang="en-US" sz="3100"/>
              <a:t>A boolean variable can be either TRUE or FALSE.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b=c(TRUE,FALSE,TRUE,FALSE,TRUE,TRUE)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entury Gothic"/>
              <a:buNone/>
            </a:pPr>
            <a:r>
              <a:t/>
            </a:r>
            <a:endParaRPr b="1" sz="31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Font typeface="Century Gothic"/>
              <a:buNone/>
            </a:pPr>
            <a:r>
              <a:t/>
            </a:r>
            <a:endParaRPr b="1" sz="4400">
              <a:solidFill>
                <a:srgbClr val="FF33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Vector manipulation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n=c(1,4,5,6,7,2,3,4,5,6)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#creates a vector with the numbers in the brackets, stores it in 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length(n)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#number of elements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n[3]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#extract 3</a:t>
            </a:r>
            <a:r>
              <a:rPr b="1" baseline="30000" lang="en-US" sz="2800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element in 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n[-2]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#extract all of y but 2</a:t>
            </a:r>
            <a:r>
              <a:rPr b="1" baseline="30000" lang="en-US" sz="280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n[1:3]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#extract first three element of 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n[c(1,3,4)]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#extract first, third, and fourth element of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Vector manipulation…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n+1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#add 1 to all elements in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n*2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#multiply by two all elements in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sum(n)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mean(n)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median(n)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var(n)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min(n)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max(n)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log(n)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#extract logs from all variables in y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Functions in R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/>
              <a:t>- Functions are chunks of code which (can) receive something as input (termed: </a:t>
            </a:r>
            <a:r>
              <a:rPr b="1" lang="en-US"/>
              <a:t>arguments</a:t>
            </a:r>
            <a:r>
              <a:rPr lang="en-US"/>
              <a:t>), and (can) produce something as output (termed: </a:t>
            </a:r>
            <a:r>
              <a:rPr b="1" lang="en-US"/>
              <a:t>return value</a:t>
            </a:r>
            <a:r>
              <a:rPr lang="en-US"/>
              <a:t>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Char char="-"/>
            </a:pPr>
            <a:r>
              <a:rPr lang="en-US"/>
              <a:t>A function can be recognized by the round brackets "()" following the function name.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Char char="-"/>
            </a:pPr>
            <a:r>
              <a:rPr lang="en-US"/>
              <a:t>The arguments of the "mean" function is a vector of numbers; the return value is their average.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Basic visualization of numbers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▪"/>
            </a:pPr>
            <a:r>
              <a:rPr b="1" lang="en-US" sz="4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barplot(n)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b="1" lang="en-US" sz="4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plot(n)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b="1" lang="en-US" sz="4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hist(n)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b="1" lang="en-US" sz="4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boxplot(n)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000"/>
              <a:buChar char="▪"/>
            </a:pPr>
            <a:r>
              <a:rPr b="1" lang="en-US" sz="4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pie(n)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28650" y="1825625"/>
            <a:ext cx="8667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00"/>
              <a:buFont typeface="Century Gothic"/>
              <a:buNone/>
            </a:pPr>
            <a:r>
              <a:rPr lang="en-US" sz="14200"/>
              <a:t>	Why      ?</a:t>
            </a:r>
            <a:endParaRPr sz="14200"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849126"/>
            <a:ext cx="2605088" cy="1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barplot(n,col="red")</a:t>
            </a:r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84250"/>
            <a:ext cx="5884863" cy="5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plot(n,col="red")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495300"/>
            <a:ext cx="5884863" cy="5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hist(n,col="red")</a:t>
            </a:r>
            <a:endParaRPr/>
          </a:p>
        </p:txBody>
      </p:sp>
      <p:pic>
        <p:nvPicPr>
          <p:cNvPr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306513"/>
            <a:ext cx="5562600" cy="555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boxplot(n,col="red")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60463"/>
            <a:ext cx="5562600" cy="555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pie(n[1:3])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492125"/>
            <a:ext cx="5884863" cy="5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Help in R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rPr lang="en-US" sz="2000"/>
              <a:t>Click ? + function_name.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 barplot</a:t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rPr lang="en-US" sz="2000"/>
              <a:t>Help pages contain the following components: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lang="en-US" sz="2000"/>
              <a:t>function_name(package) – if the package is not installed, this is the time to install it and call it (using "library")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lang="en-US" sz="2000"/>
              <a:t>Description: brief overview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b="1" lang="en-US" sz="2000"/>
              <a:t>Usage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b="1" lang="en-US" sz="2000"/>
              <a:t>Description of arguments (input)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lang="en-US" sz="2000"/>
              <a:t>Details: more information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b="1" lang="en-US" sz="2000"/>
              <a:t>Value: </a:t>
            </a:r>
            <a:r>
              <a:rPr lang="en-US" sz="2000"/>
              <a:t>value returned by the function (output)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b="1" lang="en-US" sz="2000"/>
              <a:t>See also: </a:t>
            </a:r>
            <a:r>
              <a:rPr lang="en-US" sz="2000"/>
              <a:t>great way to learn new stuff you didn't even know you wanted to do!</a:t>
            </a:r>
            <a:endParaRPr b="1" sz="2000"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Char char="-"/>
            </a:pPr>
            <a:r>
              <a:rPr b="1" lang="en-US" sz="2000"/>
              <a:t>Examples: </a:t>
            </a:r>
            <a:r>
              <a:rPr lang="en-US" sz="2000"/>
              <a:t>Can be copy-pasted as is!</a:t>
            </a:r>
            <a:r>
              <a:rPr b="1" lang="en-US" sz="2000"/>
              <a:t> Highly informative!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b="1" sz="2000"/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381000"/>
            <a:ext cx="2027238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Other vectors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Font typeface="Century Gothic"/>
              <a:buNone/>
            </a:pPr>
            <a:r>
              <a:rPr lang="en-US" sz="4300"/>
              <a:t>Character vectors: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n=1:7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nms=c("miriam","schragi","chaim","jochanan","ephraim","avraham","yemima")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names(n)=nms #giving names to each value in numeric vector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n["schragi"]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609600" y="5638800"/>
            <a:ext cx="762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Class Exercise: Redraw some of the previous plots with modified 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</a:t>
            </a:r>
            <a:r>
              <a:rPr b="1" lang="en-US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paste()</a:t>
            </a:r>
            <a:r>
              <a:rPr lang="en-US"/>
              <a:t> function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b="1" lang="en-US"/>
              <a:t>Concatenates</a:t>
            </a:r>
            <a:r>
              <a:rPr lang="en-US"/>
              <a:t> different characters into a single character, separated by the variable defined by sep argument (default: sep=" 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paste("To","err","is human.","To R is","divine!",sep="_")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b="1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lang="en-US" sz="4000"/>
              <a:t>Factor vectors (We love factors!)</a:t>
            </a:r>
            <a:endParaRPr sz="5400"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f=as.factor(c("stupid","stupid","smart","stupid","imbecile","smart","smart","imbecile"))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levels(f) #possible values a variable in y can have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summary(f) #provides the number of time each factor occurs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55" name="Google Shape;355;p50"/>
          <p:cNvSpPr/>
          <p:nvPr/>
        </p:nvSpPr>
        <p:spPr>
          <a:xfrm>
            <a:off x="609600" y="5638800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Class Exercise: Compare summary(n), summary(b), and summary(f) – note difference in output!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Logical (Boolean) vectors</a:t>
            </a:r>
            <a:endParaRPr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457200" y="1600200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entury Gothic"/>
              <a:buNone/>
            </a:pPr>
            <a:r>
              <a:rPr b="1" lang="en-US" sz="3100"/>
              <a:t>A boolean variable can be either TRUE or FALSE.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b=c(TRUE,FALSE,TRUE,FALSE,TRUE,TRUE)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ourier New"/>
              <a:buNone/>
            </a:pPr>
            <a:r>
              <a:rPr b="1" lang="en-US" sz="31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sum(b) #number of "TRUE"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SzPts val="3100"/>
              <a:buFont typeface="Century Gothic"/>
              <a:buNone/>
            </a:pPr>
            <a:r>
              <a:t/>
            </a:r>
            <a:endParaRPr b="1" sz="31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Font typeface="Century Gothic"/>
              <a:buNone/>
            </a:pPr>
            <a:r>
              <a:t/>
            </a:r>
            <a:endParaRPr b="1" sz="4400">
              <a:solidFill>
                <a:srgbClr val="FF33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Learn R Programming - Importance of R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858483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&amp;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| 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! NOT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a=TRUE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b=FALSE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a&amp;B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a|b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 a | b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 a | ! b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#TRUE</a:t>
            </a:r>
            <a:endParaRPr/>
          </a:p>
        </p:txBody>
      </p:sp>
      <p:sp>
        <p:nvSpPr>
          <p:cNvPr id="367" name="Google Shape;367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Logical operations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a=c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(TRUE,TRUE,FALSE,TRUE)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b=c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(FALSE,TRUE,FALSE,FALSE)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a&amp;b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#FALSE,TRUE,FALSE,FALSE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a|b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#T,T,F,T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#F,F,T,F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Logical operations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&gt; greater than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&lt; less than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== equals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!= not equals</a:t>
            </a:r>
            <a:endParaRPr/>
          </a:p>
        </p:txBody>
      </p:sp>
      <p:sp>
        <p:nvSpPr>
          <p:cNvPr id="379" name="Google Shape;379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Conditional operators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n&gt;2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n&lt;3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n==2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n!=2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Note: difference between “=“ (assignment) and “==“ (conditional)</a:t>
            </a:r>
            <a:endParaRPr/>
          </a:p>
        </p:txBody>
      </p:sp>
      <p:sp>
        <p:nvSpPr>
          <p:cNvPr id="385" name="Google Shape;385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Conditional operators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n=c(3,3,4,5)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n&gt;2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#TRUE,TRUE,TRUE,TRUE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n&lt;4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#TRUE,TRUE,FALSE,FALSE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n==3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#TRUE,TRUE,FALSE,FALSE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n!=3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#FALSE,FALSE,TRUE,TRUE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n!=3 &amp; n&lt;5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#FALSE,FALSE,TRUE,FALSE</a:t>
            </a:r>
            <a:endParaRPr/>
          </a:p>
        </p:txBody>
      </p:sp>
      <p:sp>
        <p:nvSpPr>
          <p:cNvPr id="391" name="Google Shape;391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Conditional operators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Using a numeric vector referencing the 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Using a character vector referencing the names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b="1" lang="en-US"/>
              <a:t>Using a logical vector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7" name="Google Shape;397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Subsetting within vectors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n=c(1,3,12,9,10,12)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#numeric vector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ind=c(T,T,F,F,F,T)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n[ind]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#c(1,3), numeric vector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n&gt;5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#F,F,T,T,T,T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n[n&gt;5]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Subsetting using logical operations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n=c(1,3,12,9,10,12)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extract all elements from vector n that are both greater than 5 and below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extract all elements that are either below 5 or over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extract all elements that are below 12 and not equal to 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Quick class experiment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▪"/>
            </a:pPr>
            <a:r>
              <a:rPr lang="en-US" sz="4800"/>
              <a:t>Please ask questions!!</a:t>
            </a:r>
            <a:endParaRPr/>
          </a:p>
        </p:txBody>
      </p:sp>
      <p:sp>
        <p:nvSpPr>
          <p:cNvPr id="415" name="Google Shape;415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Reminder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lang="en-US" sz="4000"/>
              <a:t>The data.frame Class</a:t>
            </a:r>
            <a:br>
              <a:rPr lang="en-US" sz="4000"/>
            </a:br>
            <a:r>
              <a:rPr lang="en-US" sz="4000"/>
              <a:t>(We also</a:t>
            </a:r>
            <a:r>
              <a:rPr lang="en-US" sz="4000">
                <a:solidFill>
                  <a:srgbClr val="FF3300"/>
                </a:solidFill>
              </a:rPr>
              <a:t> love</a:t>
            </a:r>
            <a:r>
              <a:rPr lang="en-US" sz="4000"/>
              <a:t> data.frames!)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data.frame is simply a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Each </a:t>
            </a:r>
            <a:r>
              <a:rPr b="1" lang="en-US"/>
              <a:t>column</a:t>
            </a:r>
            <a:r>
              <a:rPr lang="en-US"/>
              <a:t> may be of a different </a:t>
            </a:r>
            <a:r>
              <a:rPr b="1" lang="en-US"/>
              <a:t>class</a:t>
            </a:r>
            <a:r>
              <a:rPr lang="en-US"/>
              <a:t> (i.e. one column may be numeric, another may be a character, a third may be boolean and a fourth may be a factor)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</a:t>
            </a:r>
            <a:r>
              <a:rPr b="1" lang="en-US"/>
              <a:t>rows</a:t>
            </a:r>
            <a:r>
              <a:rPr lang="en-US"/>
              <a:t> in a given column must be of the same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number of rows in each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/>
              <a:t>	column must be identical.</a:t>
            </a:r>
            <a:endParaRPr/>
          </a:p>
        </p:txBody>
      </p:sp>
      <p:pic>
        <p:nvPicPr>
          <p:cNvPr id="423" name="Google Shape;4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4648200"/>
            <a:ext cx="2971800" cy="1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R’s strengths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 management &amp; manipulation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Interactive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Statistics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Graphics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Active user community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Free!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36667" t="0"/>
          <a:stretch/>
        </p:blipFill>
        <p:spPr>
          <a:xfrm>
            <a:off x="7467600" y="228600"/>
            <a:ext cx="14478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Same idea as data.frame, but…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variables are numeric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 data.frames, variable are typically meaningful only across columns; In matrix, both rows and columns are meaningful.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m=as.matrix(iris[,1:4])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Note: in a matrix you access columns names using colnames(m), in data.frame simply using names(data.frame)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9" name="Google Shape;429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Matrix class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Iris database</a:t>
            </a:r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1524000"/>
            <a:ext cx="3652838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63"/>
          <p:cNvCxnSpPr/>
          <p:nvPr/>
        </p:nvCxnSpPr>
        <p:spPr>
          <a:xfrm flipH="1">
            <a:off x="4114800" y="1752600"/>
            <a:ext cx="3352800" cy="1447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63"/>
          <p:cNvCxnSpPr/>
          <p:nvPr/>
        </p:nvCxnSpPr>
        <p:spPr>
          <a:xfrm rot="10800000">
            <a:off x="4648200" y="3962400"/>
            <a:ext cx="2514600" cy="9906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63"/>
          <p:cNvSpPr txBox="1"/>
          <p:nvPr/>
        </p:nvSpPr>
        <p:spPr>
          <a:xfrm>
            <a:off x="6858000" y="1371600"/>
            <a:ext cx="2133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Petal (עלה כותרת)</a:t>
            </a:r>
            <a:endParaRPr/>
          </a:p>
        </p:txBody>
      </p:sp>
      <p:sp>
        <p:nvSpPr>
          <p:cNvPr id="440" name="Google Shape;440;p63"/>
          <p:cNvSpPr txBox="1"/>
          <p:nvPr/>
        </p:nvSpPr>
        <p:spPr>
          <a:xfrm>
            <a:off x="6781800" y="5029200"/>
            <a:ext cx="2133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Sepal (עלה גביע)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iris dataset</a:t>
            </a:r>
            <a:endParaRPr/>
          </a:p>
        </p:txBody>
      </p:sp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 b="7017" l="0" r="66521" t="18596"/>
          <a:stretch/>
        </p:blipFill>
        <p:spPr>
          <a:xfrm>
            <a:off x="2590800" y="1295400"/>
            <a:ext cx="3200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The </a:t>
            </a:r>
            <a:r>
              <a:rPr lang="en-US">
                <a:solidFill>
                  <a:srgbClr val="FF3300"/>
                </a:solidFill>
              </a:rPr>
              <a:t>fascinating</a:t>
            </a:r>
            <a:r>
              <a:rPr lang="en-US"/>
              <a:t> questions</a:t>
            </a:r>
            <a:endParaRPr/>
          </a:p>
        </p:txBody>
      </p:sp>
      <p:sp>
        <p:nvSpPr>
          <p:cNvPr id="453" name="Google Shape;453;p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What are typical lengths and widths of sepals and petals?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these change from one family of irises to another?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longer petals tend to be wider?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longer petals tend to correlate with longer (or wider) sepals?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such correlations change from one family of irises to another?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Playing with data frames - I</a:t>
            </a:r>
            <a:endParaRPr/>
          </a:p>
        </p:txBody>
      </p:sp>
      <p:sp>
        <p:nvSpPr>
          <p:cNvPr id="460" name="Google Shape;460;p66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/>
              <a:t>1. Set the work directory to the directory you're working in: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setwd("C:/Local/Labstuff/R course/2019Course")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rPr lang="en-US" sz="1800"/>
              <a:t>(Note: </a:t>
            </a: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getwd()</a:t>
            </a:r>
            <a:r>
              <a:rPr lang="en-US" sz="1800"/>
              <a:t> tells you which directory you're in)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/>
              <a:t>2. Load the table you want to work with (make sure you saved it as tab delimited file!):</a:t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ir=read.table(file="iris_dataset.txt",sep="\t",header=T) </a:t>
            </a:r>
            <a:r>
              <a:rPr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#loads iris_dataset.txt into variable "ir". Assumes that the file is tab delimited, and that the first line is a header.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Playing with data frames II</a:t>
            </a:r>
            <a:endParaRPr/>
          </a:p>
        </p:txBody>
      </p:sp>
      <p:sp>
        <p:nvSpPr>
          <p:cNvPr id="466" name="Google Shape;466;p6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class(ir)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#shows the class of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dim(ir)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#returns the number of rows and columns in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ir[1,2]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#first line, second column in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ir[1,]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#all columns in first line in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ir[,1]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#all rows in first column of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ir$seplen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#same as above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ir[,"seplen"]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#same as above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ir[,c("seplen","sepwid")]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ir[,1:2]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#first two columns of ir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summary(ir)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#each of the columns is summarized according to its class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Playing with data frames - III</a:t>
            </a:r>
            <a:endParaRPr/>
          </a:p>
        </p:txBody>
      </p:sp>
      <p:sp>
        <p:nvSpPr>
          <p:cNvPr id="473" name="Google Shape;473;p68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ir$seplen&gt;6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#returns a boolean vector with TRUE and FALSE values depending on whether seplen is greater than 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ir[ir$seplen&gt;6,] #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returns a subset of ir containing all columns of all rows in which seplen is greater than 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ir[ir$seplen&gt;6,c("seplen","sepwid")]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#returns same rows as above, but only "seplen" and "sepwid" columns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ir[ir$seplen&gt;6 &amp; ir$sepwid &gt;3,c("seplen","sepwid")]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#returns same columns as above, but only rows in which seplen is greater than 6 and sepwid is greater than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219200"/>
            <a:ext cx="2605088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9"/>
          <p:cNvSpPr txBox="1"/>
          <p:nvPr/>
        </p:nvSpPr>
        <p:spPr>
          <a:xfrm>
            <a:off x="4038600" y="4038600"/>
            <a:ext cx="14766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Reload the iris dataset</a:t>
            </a:r>
            <a:endParaRPr/>
          </a:p>
        </p:txBody>
      </p:sp>
      <p:sp>
        <p:nvSpPr>
          <p:cNvPr id="487" name="Google Shape;487;p70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#set work directory to the directory in which you stored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setwd("C:/Local/Labstuff/R course/2019Course")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#read-in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ir=read.table(file="iris_dataset.txt",sep="\t",header=T) </a:t>
            </a:r>
            <a:r>
              <a:rPr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#loads iris_dataset.txt into variable "ir". Assumes that the file is tab delimited, and that the first line is a header.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494" name="Google Shape;494;p71"/>
          <p:cNvSpPr txBox="1"/>
          <p:nvPr>
            <p:ph idx="1" type="body"/>
          </p:nvPr>
        </p:nvSpPr>
        <p:spPr>
          <a:xfrm>
            <a:off x="457200" y="16002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hist(ir$seplen)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#histogram of seplen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  <a:p>
            <a:pPr indent="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</p:txBody>
      </p:sp>
      <p:pic>
        <p:nvPicPr>
          <p:cNvPr id="495" name="Google Shape;49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14600"/>
            <a:ext cx="4391025" cy="438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R’s weakness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Not so user friendly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Minimal GUI.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 commercial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Substantially slower than programming languages (e.g. perl, java, C++).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63335" r="0" t="0"/>
          <a:stretch/>
        </p:blipFill>
        <p:spPr>
          <a:xfrm>
            <a:off x="7924800" y="228600"/>
            <a:ext cx="8382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Visualization - II</a:t>
            </a:r>
            <a:endParaRPr/>
          </a:p>
        </p:txBody>
      </p:sp>
      <p:pic>
        <p:nvPicPr>
          <p:cNvPr id="501" name="Google Shape;50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514600"/>
            <a:ext cx="4114800" cy="410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2"/>
          <p:cNvSpPr/>
          <p:nvPr/>
        </p:nvSpPr>
        <p:spPr>
          <a:xfrm>
            <a:off x="457200" y="1371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urier New"/>
              <a:buNone/>
            </a:pPr>
            <a:r>
              <a:rPr b="1" lang="en-US" sz="32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hist(ir$seplen,30) 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#histogram of seplen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Visualization - III</a:t>
            </a:r>
            <a:endParaRPr/>
          </a:p>
        </p:txBody>
      </p:sp>
      <p:pic>
        <p:nvPicPr>
          <p:cNvPr id="508" name="Google Shape;50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055938"/>
            <a:ext cx="3810000" cy="380206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3"/>
          <p:cNvSpPr/>
          <p:nvPr/>
        </p:nvSpPr>
        <p:spPr>
          <a:xfrm>
            <a:off x="495300" y="1382713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mean_seplen=mean(ir$seplen)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hist(ir$seplen,20,col="light blue",main="Distribution of Septal lengths",xlab="Lengths of septal (cm)",sub=paste("Mean septal length is",mean_seplen))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Looking at correlations</a:t>
            </a:r>
            <a:endParaRPr/>
          </a:p>
        </p:txBody>
      </p:sp>
      <p:sp>
        <p:nvSpPr>
          <p:cNvPr id="516" name="Google Shape;516;p74"/>
          <p:cNvSpPr txBox="1"/>
          <p:nvPr>
            <p:ph idx="1" type="body"/>
          </p:nvPr>
        </p:nvSpPr>
        <p:spPr>
          <a:xfrm>
            <a:off x="457200" y="16002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plot(ir$petlen,ir$petwid)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#plotting one set of numbers as a function of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b="1"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b="1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  <a:p>
            <a:pPr indent="0" lvl="0" marL="22860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</p:txBody>
      </p:sp>
      <p:pic>
        <p:nvPicPr>
          <p:cNvPr id="517" name="Google Shape;51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90725"/>
            <a:ext cx="48768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Arguments of the plot function</a:t>
            </a:r>
            <a:endParaRPr/>
          </a:p>
        </p:txBody>
      </p:sp>
      <p:sp>
        <p:nvSpPr>
          <p:cNvPr id="523" name="Google Shape;523;p7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Some parameters of </a:t>
            </a:r>
            <a:r>
              <a:rPr b="1" lang="en-US" sz="22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plot()</a:t>
            </a:r>
            <a:r>
              <a:rPr lang="en-US" sz="2200"/>
              <a:t> function (get more by typing "? plot.default"):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x – x values (defaults 1:number of points)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y – the distribution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type – type: can be either "l" (line), "p" (points) or more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pch – type of bullets (values from 19-25)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col – color (either numbers of names of colors) – can receive multiple colors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lwd – line width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lty – line type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xlab,ylab – X and Y labels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rPr lang="en-US" sz="2200"/>
              <a:t>main, sub – main title (top of chart) and subtitle (beneath the X label)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SzPts val="2200"/>
              <a:buFont typeface="Century Gothic"/>
              <a:buNone/>
            </a:pPr>
            <a:r>
              <a:t/>
            </a:r>
            <a:endParaRPr sz="22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sepal length and petal lengths correlate?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Do sepal width and petal width correlate?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Are these correlations dependent on iris class?</a:t>
            </a:r>
            <a:endParaRPr/>
          </a:p>
        </p:txBody>
      </p:sp>
      <p:sp>
        <p:nvSpPr>
          <p:cNvPr id="529" name="Google Shape;529;p7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Class 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7"/>
          <p:cNvSpPr txBox="1"/>
          <p:nvPr>
            <p:ph idx="4294967295" type="title"/>
          </p:nvPr>
        </p:nvSpPr>
        <p:spPr>
          <a:xfrm>
            <a:off x="685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Adding the color dimension to a scatter plot</a:t>
            </a:r>
            <a:endParaRPr/>
          </a:p>
        </p:txBody>
      </p:sp>
      <p:sp>
        <p:nvSpPr>
          <p:cNvPr id="536" name="Google Shape;536;p77"/>
          <p:cNvSpPr txBox="1"/>
          <p:nvPr>
            <p:ph idx="4294967295" type="body"/>
          </p:nvPr>
        </p:nvSpPr>
        <p:spPr>
          <a:xfrm>
            <a:off x="838200" y="16002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plot(ir$sepwid,ir$petwid,col=ir$species,pch=19,xlab="Sepal width",ylab="Petal width")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Century Gothic"/>
              <a:buNone/>
            </a:pPr>
            <a:r>
              <a:t/>
            </a:r>
            <a:endParaRPr sz="14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7" name="Google Shape;53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514600"/>
            <a:ext cx="4191000" cy="418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lang="en-US" sz="4000"/>
              <a:t>Looking at everything as a function of everything else</a:t>
            </a:r>
            <a:endParaRPr/>
          </a:p>
        </p:txBody>
      </p:sp>
      <p:sp>
        <p:nvSpPr>
          <p:cNvPr id="543" name="Google Shape;543;p78"/>
          <p:cNvSpPr txBox="1"/>
          <p:nvPr>
            <p:ph idx="1" type="body"/>
          </p:nvPr>
        </p:nvSpPr>
        <p:spPr>
          <a:xfrm>
            <a:off x="609600" y="16002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pairs(ir[,1:4])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pairs(ir[,1:4],col=ir$species,upper.panel=NULL)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44" name="Google Shape;54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141538"/>
            <a:ext cx="4724400" cy="4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dim() – provides dimensions of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head() – provides first lines of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nrow(), ncol() – number of rows/columns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names() – returns column names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Note: this function can also be used for assigning new column names.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e.g. names(ir)=c("A","B","C","D","E")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summary() – provides summary of each column, based on the class of the column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0" name="Google Shape;550;p7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data.frame 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Subsetting: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ir[1:4,]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ir$petlen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ir[ir$petlen&gt;5 &amp; ir$seplen&lt;3, c("petlen","petwid")]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subset(ir,petlen&gt;5 &amp; seplen&lt;3,select=c("petlen","petwid"))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Ordering a data frame by a column: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order() function – returns a numeric() vector of the sorted indexes. Hence: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ir[order(ir$petlen,decreasing=T),] – sorts by petlen, in decreasing order</a:t>
            </a:r>
            <a:endParaRPr/>
          </a:p>
        </p:txBody>
      </p:sp>
      <p:sp>
        <p:nvSpPr>
          <p:cNvPr id="556" name="Google Shape;556;p8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Data frame manipulations/subsetting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Applying a </a:t>
            </a:r>
            <a:r>
              <a:rPr b="1" lang="en-US"/>
              <a:t>common task</a:t>
            </a:r>
            <a:r>
              <a:rPr lang="en-US"/>
              <a:t> to </a:t>
            </a:r>
            <a:r>
              <a:rPr b="1" lang="en-US"/>
              <a:t>each row </a:t>
            </a:r>
            <a:r>
              <a:rPr lang="en-US"/>
              <a:t>in a dataset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Motivation: For example,  calculating a t.test for each row</a:t>
            </a:r>
            <a:endParaRPr/>
          </a:p>
        </p:txBody>
      </p:sp>
      <p:sp>
        <p:nvSpPr>
          <p:cNvPr id="562" name="Google Shape;562;p8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Goal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(Usually crappier) alternatives to R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Excel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Matlab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(Can) receive arguments as input, and (can) provide output (or return)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Basic syntax of function: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Function_name=function(arg1,arg2,arg3)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#commands…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return(returnValue)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68" name="Google Shape;568;p8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myMean=function(v)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sumArgs=sum(v)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nArgs=length(v)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return(sumArgs/nArgs)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4" name="Google Shape;574;p8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Reconstructing the mean function</a:t>
            </a:r>
            <a:endParaRPr/>
          </a:p>
        </p:txBody>
      </p:sp>
      <p:sp>
        <p:nvSpPr>
          <p:cNvPr id="575" name="Google Shape;575;p83"/>
          <p:cNvSpPr/>
          <p:nvPr/>
        </p:nvSpPr>
        <p:spPr>
          <a:xfrm>
            <a:off x="762000" y="4800600"/>
            <a:ext cx="8001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the end of the function is reached without an explicit ‘return’ statement, the value of the last evaluated expression is returned.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How to handle non-available (NA) values in v?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What if v is an empty vector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What if v is not a numeric vector, but a different class of variable (e.g. a data frame)? </a:t>
            </a:r>
            <a:endParaRPr/>
          </a:p>
        </p:txBody>
      </p:sp>
      <p:sp>
        <p:nvSpPr>
          <p:cNvPr id="581" name="Google Shape;581;p8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QCing your functions – avoid unexpected behavior in advance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5"/>
          <p:cNvSpPr txBox="1"/>
          <p:nvPr>
            <p:ph idx="1" type="body"/>
          </p:nvPr>
        </p:nvSpPr>
        <p:spPr>
          <a:xfrm>
            <a:off x="628650" y="1825625"/>
            <a:ext cx="8667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Basic syntax: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If (logical statement) { expression } else { expression1 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b=TRUE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(b)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print("b is TRUE")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print("b is FALSE")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87" name="Google Shape;587;p8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Conditional statements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(median(v) &lt; 5) {expr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(sum(v)&gt;200) {expr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(v[1]==9) {expr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(length(v)&gt;200) {expr} </a:t>
            </a:r>
            <a:endParaRPr/>
          </a:p>
        </p:txBody>
      </p:sp>
      <p:sp>
        <p:nvSpPr>
          <p:cNvPr id="593" name="Google Shape;593;p8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Other random 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7"/>
          <p:cNvSpPr txBox="1"/>
          <p:nvPr>
            <p:ph idx="1" type="body"/>
          </p:nvPr>
        </p:nvSpPr>
        <p:spPr>
          <a:xfrm>
            <a:off x="628650" y="1825625"/>
            <a:ext cx="85915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myMean=function(v)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(class(v)!="numeric")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print("You seriously screwed up");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return(NA)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sumArgs=sum(v)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nArgs=length(v)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return(sumArgs/nArgs)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8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Back to myMean function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myMean=function(v)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(class(v)!="numeric")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print("You seriously screwed up");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return(NA)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(length(v)==0)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print("Seriously?? Did you truly mean to calculate the mean of an empty vector??")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return(NA)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sumArgs=sum(v)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nArgs=length(v)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return(sumArgs/nArgs)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05" name="Google Shape;605;p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What about 0 length vector? Nested if statements: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myMean=function(v)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(class(v)!="numeric")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print("You seriously screwed up man");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return(NA)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-US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(length(v)==0)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print("Seriously??")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return(NA)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sumArgs=sum(v)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nArgs=length(v)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return(sumArgs/nArgs)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89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But a simpler version, using </a:t>
            </a:r>
            <a:r>
              <a:rPr lang="en-US">
                <a:solidFill>
                  <a:srgbClr val="FF0000"/>
                </a:solidFill>
              </a:rPr>
              <a:t>else if</a:t>
            </a:r>
            <a:r>
              <a:rPr lang="en-US"/>
              <a:t>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0"/>
          <p:cNvSpPr txBox="1"/>
          <p:nvPr>
            <p:ph idx="1" type="body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Define function ‘GreatFun’ that receives three arguments: (1) numeric vector ‘SadVector’, (2) a number ‘funFactor’ (3) logical variable ‘MakeHappy’.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Return values: If ‘MakeHappy’ is TRUE, function should return the values of ‘SadVector’ multiplied by funFactor. Otherwise, values of ‘SadVector’ should be divided by funFactor.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Think about relevant QC steps for this function</a:t>
            </a:r>
            <a:endParaRPr/>
          </a:p>
        </p:txBody>
      </p:sp>
      <p:sp>
        <p:nvSpPr>
          <p:cNvPr id="617" name="Google Shape;617;p9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Questions + Class 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219200"/>
            <a:ext cx="2605088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91"/>
          <p:cNvSpPr txBox="1"/>
          <p:nvPr/>
        </p:nvSpPr>
        <p:spPr>
          <a:xfrm>
            <a:off x="4038600" y="4038600"/>
            <a:ext cx="14766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4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Microsoft Excel is a Sin Against Science</a:t>
            </a:r>
            <a:endParaRPr/>
          </a:p>
        </p:txBody>
      </p:sp>
      <p:pic>
        <p:nvPicPr>
          <p:cNvPr descr="Image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1981200"/>
            <a:ext cx="7007225" cy="456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Reload the iris dataset</a:t>
            </a:r>
            <a:endParaRPr/>
          </a:p>
        </p:txBody>
      </p:sp>
      <p:sp>
        <p:nvSpPr>
          <p:cNvPr id="631" name="Google Shape;631;p92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#set work directory to the directory in which you stored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setwd("C:/Local/Labstuff/R course/2019Course")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#read-in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ir=read.table(file="iris_dataset.txt",sep="\t",header=T) </a:t>
            </a:r>
            <a:r>
              <a:rPr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#loads iris_dataset.txt into variable "ir". Assumes that the file is tab delimited, and that the first line is a header.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idea: Perform the same operation over and over again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(varname in vector)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expr;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/>
              <a:t>In each </a:t>
            </a:r>
            <a:r>
              <a:rPr i="1" lang="en-US"/>
              <a:t>iteration</a:t>
            </a:r>
            <a:r>
              <a:rPr lang="en-US"/>
              <a:t> through the lap,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b="1" lang="en-US"/>
              <a:t> </a:t>
            </a:r>
            <a:r>
              <a:rPr lang="en-US"/>
              <a:t>gets assigned a sequential value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/>
              <a:t>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7" name="Google Shape;637;p9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Loops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(col in names(ir)[1:4])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mn=mean(ir[,col])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print(paste("Mean of ",col,"is",mn))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9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Calculating the means of all the columns in iris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(spec in levels(ir$species))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ir1=ir[ir$species==spec,]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mnsep=mean(ir1$seplen)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print(paste("Mean Sepal length of",spec,"is",mnsep))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9" name="Google Shape;649;p9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Calculating the means of sepal length as a function of iris species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6"/>
          <p:cNvSpPr txBox="1"/>
          <p:nvPr>
            <p:ph idx="1" type="body"/>
          </p:nvPr>
        </p:nvSpPr>
        <p:spPr>
          <a:xfrm>
            <a:off x="628650" y="2286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How to extract the median of each variable?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apply(</a:t>
            </a:r>
            <a:r>
              <a:rPr b="1" lang="en-US">
                <a:solidFill>
                  <a:srgbClr val="FF0000"/>
                </a:solidFill>
              </a:rPr>
              <a:t>matrix</a:t>
            </a:r>
            <a:r>
              <a:rPr lang="en-US">
                <a:solidFill>
                  <a:srgbClr val="FF0000"/>
                </a:solidFill>
              </a:rPr>
              <a:t>,margin,function,…)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Margin: 1 for rows, 2 for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… - additional arguments to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apply(ir[,1:4],2,myMean)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Discussion: What happens when you try: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apply(ir,2,myMean)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None/>
            </a:pPr>
            <a:r>
              <a:rPr lang="en-US"/>
              <a:t>Why? </a:t>
            </a:r>
            <a:endParaRPr/>
          </a:p>
        </p:txBody>
      </p:sp>
      <p:sp>
        <p:nvSpPr>
          <p:cNvPr id="655" name="Google Shape;655;p9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Iteration through data frames is made simpler through dedicated 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</a:rPr>
              <a:t>apply(ir[,2:4],2,mean,na.rm=T)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</a:rPr>
              <a:t>apply(ir[,2:4],2,sum)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</a:rPr>
              <a:t>apply(ir[,2:4],2,log,2)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</a:rPr>
              <a:t>apply(ir[,2:4],1,log,2)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1" name="Google Shape;661;p9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Other examples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apply(iris[,2:4],1,function(x)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	mean(x)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 })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7" name="Google Shape;667;p9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323F4F"/>
                </a:solidFill>
              </a:rPr>
              <a:t>Defining a function on the fly</a:t>
            </a:r>
            <a:endParaRPr>
              <a:solidFill>
                <a:srgbClr val="323F4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vector in which each position can store a variable of any type, and of any length.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ll=list(var1num=c(1,3,4,5),var2_log=c(T,F,T,F,T),var3=ir)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-US"/>
              <a:t> – first element in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ll$var1num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unlist() –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reduces a list to simplest possible vector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9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Class: list()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Same idea as apply, but applied to a list/vector: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Return argument is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sapply: same idea, but tries to return a more user friendly version of the output </a:t>
            </a:r>
            <a:r>
              <a:rPr lang="en-US">
                <a:solidFill>
                  <a:srgbClr val="FF0000"/>
                </a:solidFill>
              </a:rPr>
              <a:t>(a bit dangerous!!)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lapply(list,function,…)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ll=list(first=c(1,3,5,6,7),second=c(4,2,5,1),third=1:10)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lapply(ll,myMean)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sapply(ll,myMean)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1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lapply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for loop: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mns=rep(0,4)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names(mns)=names(ir)[1:4]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(col in names(ir)[1:4])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mn=mean(ir[,col])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mns[col]=mn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10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Calculating the means of all the columns in iris and storing the result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Alternatives that can have advantages with respect to R: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C++/Java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Python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lapply: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ll=lapply(names(ir)[1:4],function(col)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mean(ir[,col])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unlist(ll)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sapply: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sapply(names(ir)[1:4],function(col)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mean(ir[,col])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10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Calculating the means of all the columns in iris and storing the result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3"/>
          <p:cNvSpPr txBox="1"/>
          <p:nvPr>
            <p:ph idx="1" type="body"/>
          </p:nvPr>
        </p:nvSpPr>
        <p:spPr>
          <a:xfrm>
            <a:off x="628650" y="2286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ll=list(one=c(1,2,3),two=c(4,5,6),three=c(22,33,22))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do.call(rbind,ll)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Output of do.call is a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matrix!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0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do.call() – iterative application of a function across an entire list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4"/>
          <p:cNvSpPr txBox="1"/>
          <p:nvPr>
            <p:ph idx="1" type="body"/>
          </p:nvPr>
        </p:nvSpPr>
        <p:spPr>
          <a:xfrm>
            <a:off x="628650" y="1825625"/>
            <a:ext cx="78867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Life expectancy as a function of tumor stage?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chances of winning presidency as a function of vulgarity?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e.g. do iris sepal lengths depend on iris species?</a:t>
            </a:r>
            <a:endParaRPr/>
          </a:p>
        </p:txBody>
      </p:sp>
      <p:sp>
        <p:nvSpPr>
          <p:cNvPr id="703" name="Google Shape;703;p10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Distribution of x conditioned on y</a:t>
            </a:r>
            <a:endParaRPr sz="3600"/>
          </a:p>
        </p:txBody>
      </p:sp>
      <p:sp>
        <p:nvSpPr>
          <p:cNvPr id="704" name="Google Shape;704;p104"/>
          <p:cNvSpPr txBox="1"/>
          <p:nvPr/>
        </p:nvSpPr>
        <p:spPr>
          <a:xfrm>
            <a:off x="628650" y="4064577"/>
            <a:ext cx="5530681" cy="461665"/>
          </a:xfrm>
          <a:prstGeom prst="rect">
            <a:avLst/>
          </a:prstGeom>
          <a:noFill/>
          <a:ln cap="flat" cmpd="sng" w="9525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boxplot(ir$seplen~ir$species)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227" y="3733800"/>
            <a:ext cx="3047773" cy="304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5"/>
          <p:cNvSpPr txBox="1"/>
          <p:nvPr>
            <p:ph idx="1" type="body"/>
          </p:nvPr>
        </p:nvSpPr>
        <p:spPr>
          <a:xfrm>
            <a:off x="608710" y="20574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What are mean/median/maximal sepal length for each iris species?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tapply(ir$seplen,ir$species,mean)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tapply receives three basic parameters: the </a:t>
            </a:r>
            <a:r>
              <a:rPr b="1" lang="en-US"/>
              <a:t>first parameter </a:t>
            </a:r>
            <a:r>
              <a:rPr lang="en-US"/>
              <a:t>is the one whose distribution is of interest to you (typically a </a:t>
            </a:r>
            <a:r>
              <a:rPr b="1" lang="en-US"/>
              <a:t>continuous </a:t>
            </a:r>
            <a:r>
              <a:rPr lang="en-US"/>
              <a:t>variable, e.g. numeric). The </a:t>
            </a:r>
            <a:r>
              <a:rPr b="1" lang="en-US"/>
              <a:t>second </a:t>
            </a:r>
            <a:r>
              <a:rPr lang="en-US"/>
              <a:t>is a </a:t>
            </a:r>
            <a:r>
              <a:rPr b="1" lang="en-US"/>
              <a:t>factor </a:t>
            </a:r>
            <a:r>
              <a:rPr lang="en-US"/>
              <a:t>variable, defining the groups into which variable 1 should be split into. The </a:t>
            </a:r>
            <a:r>
              <a:rPr b="1" lang="en-US"/>
              <a:t>third </a:t>
            </a:r>
            <a:r>
              <a:rPr lang="en-US"/>
              <a:t>parameters is a </a:t>
            </a:r>
            <a:r>
              <a:rPr b="1" lang="en-US"/>
              <a:t>function </a:t>
            </a:r>
            <a:r>
              <a:rPr lang="en-US"/>
              <a:t>which should be applied to the first parameters, as a function of the second.</a:t>
            </a:r>
            <a:endParaRPr/>
          </a:p>
        </p:txBody>
      </p:sp>
      <p:sp>
        <p:nvSpPr>
          <p:cNvPr id="711" name="Google Shape;711;p105"/>
          <p:cNvSpPr txBox="1"/>
          <p:nvPr>
            <p:ph type="title"/>
          </p:nvPr>
        </p:nvSpPr>
        <p:spPr>
          <a:xfrm>
            <a:off x="628650" y="365127"/>
            <a:ext cx="7886700" cy="131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Applying functions to one variable conditioned on another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the mean of sepal and petal width and lengths as a function of species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Output should be in a data frame, containing three rows (for three iris species) and four columns. </a:t>
            </a:r>
            <a:endParaRPr/>
          </a:p>
        </p:txBody>
      </p:sp>
      <p:sp>
        <p:nvSpPr>
          <p:cNvPr id="717" name="Google Shape;717;p10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Goal: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Using a for loop. This option requires pre-defining a data.frame # of the correct dimensions prior to the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dt=as.data.frame(matrix(1:12,nrow=3))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rownames(dt)=levels(ir$species)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names(dt)=names(ir)[1:4]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(cl in names(ir)[1:4])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for (sp in levels(ir$species))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dt[sp,cl]=mean(ir[ir$species==sp,cl])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23" name="Google Shape;723;p10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Option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ll=lapply(levels(ir$species),function(x)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tt=subset(ir,species==x)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apply(tt[,1:4],2,mean)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as.data.frame(do.call(rbind,ll))</a:t>
            </a:r>
            <a:endParaRPr/>
          </a:p>
        </p:txBody>
      </p:sp>
      <p:sp>
        <p:nvSpPr>
          <p:cNvPr id="729" name="Google Shape;729;p10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Option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ll=lapply(names(ir)[1:4],function(cl)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tapply(ir[,cl],ir$species,mean)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do.call(cbind,ll)</a:t>
            </a:r>
            <a:endParaRPr/>
          </a:p>
        </p:txBody>
      </p:sp>
      <p:sp>
        <p:nvSpPr>
          <p:cNvPr id="735" name="Google Shape;735;p10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Option 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library(plyr)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ddply(ir,"species",function(x)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apply(x[,1:4],2,mean)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sp>
        <p:nvSpPr>
          <p:cNvPr id="741" name="Google Shape;741;p1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/>
              <a:t>Option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Combining (merging) two tables</a:t>
            </a:r>
            <a:endParaRPr/>
          </a:p>
        </p:txBody>
      </p:sp>
      <p:pic>
        <p:nvPicPr>
          <p:cNvPr id="747" name="Google Shape;747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3879850" cy="192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981200"/>
            <a:ext cx="2743200" cy="137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111"/>
          <p:cNvCxnSpPr/>
          <p:nvPr/>
        </p:nvCxnSpPr>
        <p:spPr>
          <a:xfrm>
            <a:off x="2057400" y="39624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0" name="Google Shape;750;p111"/>
          <p:cNvCxnSpPr/>
          <p:nvPr/>
        </p:nvCxnSpPr>
        <p:spPr>
          <a:xfrm flipH="1">
            <a:off x="4953000" y="3657600"/>
            <a:ext cx="1295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51" name="Google Shape;751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5029200"/>
            <a:ext cx="5029200" cy="10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11"/>
          <p:cNvSpPr txBox="1"/>
          <p:nvPr/>
        </p:nvSpPr>
        <p:spPr>
          <a:xfrm>
            <a:off x="0" y="22860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11"/>
          <p:cNvSpPr txBox="1"/>
          <p:nvPr/>
        </p:nvSpPr>
        <p:spPr>
          <a:xfrm>
            <a:off x="5562600" y="2362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tion level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