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1286" r:id="rId2"/>
    <p:sldId id="1308" r:id="rId3"/>
    <p:sldId id="1288" r:id="rId4"/>
    <p:sldId id="1320" r:id="rId5"/>
    <p:sldId id="1322" r:id="rId6"/>
    <p:sldId id="1309" r:id="rId7"/>
    <p:sldId id="1310" r:id="rId8"/>
    <p:sldId id="1311" r:id="rId9"/>
    <p:sldId id="1313" r:id="rId10"/>
    <p:sldId id="1314" r:id="rId11"/>
    <p:sldId id="1294" r:id="rId12"/>
    <p:sldId id="1315" r:id="rId13"/>
    <p:sldId id="1316" r:id="rId14"/>
    <p:sldId id="1317" r:id="rId15"/>
    <p:sldId id="1318" r:id="rId16"/>
    <p:sldId id="1319" r:id="rId17"/>
    <p:sldId id="1321" r:id="rId18"/>
    <p:sldId id="265" r:id="rId19"/>
    <p:sldId id="268" r:id="rId20"/>
    <p:sldId id="266" r:id="rId21"/>
    <p:sldId id="267" r:id="rId22"/>
    <p:sldId id="269" r:id="rId23"/>
    <p:sldId id="270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C1EC8C-4B2B-46E4-8A3D-BD13D29663D2}">
          <p14:sldIdLst/>
        </p14:section>
        <p14:section name="Untitled Section" id="{37F68863-AEB0-E342-87C0-A9E8DE396C62}">
          <p14:sldIdLst>
            <p14:sldId id="1286"/>
            <p14:sldId id="1308"/>
            <p14:sldId id="1288"/>
            <p14:sldId id="1320"/>
            <p14:sldId id="1322"/>
            <p14:sldId id="1309"/>
            <p14:sldId id="1310"/>
            <p14:sldId id="1311"/>
            <p14:sldId id="1313"/>
            <p14:sldId id="1314"/>
            <p14:sldId id="1294"/>
            <p14:sldId id="1315"/>
            <p14:sldId id="1316"/>
            <p14:sldId id="1317"/>
            <p14:sldId id="1318"/>
            <p14:sldId id="1319"/>
            <p14:sldId id="1321"/>
            <p14:sldId id="265"/>
            <p14:sldId id="268"/>
            <p14:sldId id="266"/>
            <p14:sldId id="267"/>
            <p14:sldId id="269"/>
            <p14:sldId id="270"/>
          </p14:sldIdLst>
        </p14:section>
        <p14:section name="Untitled Section" id="{6B3A77A1-1065-1548-936B-6E4A5CC2D8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8A"/>
    <a:srgbClr val="391F90"/>
    <a:srgbClr val="64788C"/>
    <a:srgbClr val="D2D2D2"/>
    <a:srgbClr val="FFA200"/>
    <a:srgbClr val="ADD8E6"/>
    <a:srgbClr val="7177FF"/>
    <a:srgbClr val="3240DA"/>
    <a:srgbClr val="D5641E"/>
    <a:srgbClr val="092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95876" autoAdjust="0"/>
  </p:normalViewPr>
  <p:slideViewPr>
    <p:cSldViewPr>
      <p:cViewPr varScale="1">
        <p:scale>
          <a:sx n="108" d="100"/>
          <a:sy n="108" d="100"/>
        </p:scale>
        <p:origin x="1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0"/>
    </p:cViewPr>
  </p:sorterViewPr>
  <p:notesViewPr>
    <p:cSldViewPr snapToGrid="0" snapToObjects="1">
      <p:cViewPr varScale="1">
        <p:scale>
          <a:sx n="132" d="100"/>
          <a:sy n="132" d="100"/>
        </p:scale>
        <p:origin x="-3648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fld id="{5045224E-6C5F-4B29-A5F1-CF6F4AD73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1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fld id="{A9A67072-2F81-4899-8CB7-256A8D734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5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39DD9475-B4E5-49A9-AAEC-A493ED4010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99E2E9A3-034B-4C5A-AD8B-3578066BD8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8D7E9590-3050-4A86-8BBE-FAC5DB513F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25" y="715150"/>
            <a:ext cx="3990975" cy="463437"/>
          </a:xfrm>
          <a:prstGeom prst="rect">
            <a:avLst/>
          </a:prstGeom>
        </p:spPr>
        <p:txBody>
          <a:bodyPr vert="horz" wrap="square" lIns="0" tIns="8930" rIns="0" bIns="0" rtlCol="0" anchor="ctr">
            <a:spAutoFit/>
          </a:bodyPr>
          <a:lstStyle/>
          <a:p>
            <a:pPr marL="8929">
              <a:spcBef>
                <a:spcPts val="70"/>
              </a:spcBef>
            </a:pPr>
            <a:r>
              <a:rPr sz="2953" spc="-63" dirty="0">
                <a:solidFill>
                  <a:srgbClr val="000000"/>
                </a:solidFill>
              </a:rPr>
              <a:t>Grammar </a:t>
            </a:r>
            <a:r>
              <a:rPr sz="2953" spc="-28" dirty="0">
                <a:solidFill>
                  <a:srgbClr val="000000"/>
                </a:solidFill>
              </a:rPr>
              <a:t>of</a:t>
            </a:r>
            <a:r>
              <a:rPr sz="2953" spc="4" dirty="0">
                <a:solidFill>
                  <a:srgbClr val="000000"/>
                </a:solidFill>
              </a:rPr>
              <a:t> </a:t>
            </a:r>
            <a:r>
              <a:rPr sz="2953" spc="-35" dirty="0">
                <a:solidFill>
                  <a:srgbClr val="000000"/>
                </a:solidFill>
              </a:rPr>
              <a:t>graphics</a:t>
            </a:r>
            <a:endParaRPr sz="2953" dirty="0"/>
          </a:p>
        </p:txBody>
      </p:sp>
      <p:sp>
        <p:nvSpPr>
          <p:cNvPr id="3" name="object 3"/>
          <p:cNvSpPr txBox="1"/>
          <p:nvPr/>
        </p:nvSpPr>
        <p:spPr>
          <a:xfrm>
            <a:off x="616148" y="1418605"/>
            <a:ext cx="7994451" cy="4034283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26788" marR="3572">
              <a:lnSpc>
                <a:spcPct val="157200"/>
              </a:lnSpc>
              <a:spcBef>
                <a:spcPts val="67"/>
              </a:spcBef>
            </a:pPr>
            <a:r>
              <a:rPr sz="1828" b="0" spc="-35" dirty="0">
                <a:latin typeface="Arial"/>
                <a:cs typeface="Arial"/>
              </a:rPr>
              <a:t>The </a:t>
            </a:r>
            <a:r>
              <a:rPr sz="1828" b="0" spc="18" dirty="0">
                <a:latin typeface="Arial"/>
                <a:cs typeface="Arial"/>
              </a:rPr>
              <a:t>basic </a:t>
            </a:r>
            <a:r>
              <a:rPr sz="1828" b="0" spc="-4" dirty="0">
                <a:latin typeface="Arial"/>
                <a:cs typeface="Arial"/>
              </a:rPr>
              <a:t>idea: </a:t>
            </a:r>
            <a:r>
              <a:rPr sz="1828" b="0" spc="7" dirty="0">
                <a:latin typeface="Arial"/>
                <a:cs typeface="Arial"/>
              </a:rPr>
              <a:t>independently </a:t>
            </a:r>
            <a:r>
              <a:rPr sz="1828" b="0" spc="18" dirty="0">
                <a:latin typeface="Arial"/>
                <a:cs typeface="Arial"/>
              </a:rPr>
              <a:t>specify </a:t>
            </a:r>
            <a:r>
              <a:rPr sz="1828" b="0" spc="35" dirty="0">
                <a:latin typeface="Arial"/>
                <a:cs typeface="Arial"/>
              </a:rPr>
              <a:t>plot </a:t>
            </a:r>
            <a:r>
              <a:rPr sz="1828" b="0" spc="18" dirty="0">
                <a:latin typeface="Arial"/>
                <a:cs typeface="Arial"/>
              </a:rPr>
              <a:t>building</a:t>
            </a:r>
            <a:r>
              <a:rPr sz="1828" b="0" spc="-4" dirty="0">
                <a:latin typeface="Arial"/>
                <a:cs typeface="Arial"/>
              </a:rPr>
              <a:t> </a:t>
            </a:r>
            <a:r>
              <a:rPr sz="1828" b="0" spc="28" dirty="0">
                <a:latin typeface="Arial"/>
                <a:cs typeface="Arial"/>
              </a:rPr>
              <a:t>blocks</a:t>
            </a:r>
            <a:r>
              <a:rPr lang="en-US" sz="1828" b="0" spc="28" dirty="0">
                <a:latin typeface="Arial"/>
                <a:cs typeface="Arial"/>
              </a:rPr>
              <a:t>: </a:t>
            </a:r>
          </a:p>
          <a:p>
            <a:pPr marL="196446" indent="-187517"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lang="en-US" sz="1828" b="0" spc="7" dirty="0">
                <a:latin typeface="Arial"/>
                <a:cs typeface="Arial"/>
              </a:rPr>
              <a:t>data</a:t>
            </a:r>
          </a:p>
          <a:p>
            <a:pPr marL="196446" indent="-187517"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sz="1828" b="0" spc="7" dirty="0">
                <a:latin typeface="Arial"/>
                <a:cs typeface="Arial"/>
              </a:rPr>
              <a:t>aesthetic</a:t>
            </a:r>
            <a:r>
              <a:rPr sz="1828" b="0" spc="-4" dirty="0">
                <a:latin typeface="Arial"/>
                <a:cs typeface="Arial"/>
              </a:rPr>
              <a:t> </a:t>
            </a:r>
            <a:r>
              <a:rPr sz="1828" b="0" spc="18" dirty="0">
                <a:latin typeface="Arial"/>
                <a:cs typeface="Arial"/>
              </a:rPr>
              <a:t>mapping</a:t>
            </a:r>
            <a:endParaRPr sz="1828" b="0" dirty="0">
              <a:latin typeface="Arial"/>
              <a:cs typeface="Arial"/>
            </a:endParaRPr>
          </a:p>
          <a:p>
            <a:pPr marL="196446" indent="-187517"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sz="1828" b="0" spc="18" dirty="0">
                <a:latin typeface="Arial"/>
                <a:cs typeface="Arial"/>
              </a:rPr>
              <a:t>geometric</a:t>
            </a:r>
            <a:r>
              <a:rPr sz="1828" b="0" spc="-4" dirty="0">
                <a:latin typeface="Arial"/>
                <a:cs typeface="Arial"/>
              </a:rPr>
              <a:t> </a:t>
            </a:r>
            <a:r>
              <a:rPr sz="1828" b="0" spc="28" dirty="0">
                <a:latin typeface="Arial"/>
                <a:cs typeface="Arial"/>
              </a:rPr>
              <a:t>object</a:t>
            </a:r>
            <a:endParaRPr sz="1828" b="0" dirty="0">
              <a:latin typeface="Arial"/>
              <a:cs typeface="Arial"/>
            </a:endParaRPr>
          </a:p>
          <a:p>
            <a:pPr marL="196446" indent="-187517"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sz="1828" b="0" spc="18" dirty="0">
                <a:latin typeface="Arial"/>
                <a:cs typeface="Arial"/>
              </a:rPr>
              <a:t>statistical</a:t>
            </a:r>
            <a:r>
              <a:rPr sz="1828" b="0" spc="-4" dirty="0">
                <a:latin typeface="Arial"/>
                <a:cs typeface="Arial"/>
              </a:rPr>
              <a:t> </a:t>
            </a:r>
            <a:r>
              <a:rPr sz="1828" b="0" spc="7" dirty="0">
                <a:latin typeface="Arial"/>
                <a:cs typeface="Arial"/>
              </a:rPr>
              <a:t>transformations</a:t>
            </a:r>
            <a:endParaRPr sz="1828" b="0" dirty="0">
              <a:latin typeface="Arial"/>
              <a:cs typeface="Arial"/>
            </a:endParaRPr>
          </a:p>
          <a:p>
            <a:pPr marL="196446" indent="-187517">
              <a:spcBef>
                <a:spcPts val="1252"/>
              </a:spcBef>
              <a:buChar char="•"/>
              <a:tabLst>
                <a:tab pos="196446" algn="l"/>
                <a:tab pos="196893" algn="l"/>
              </a:tabLst>
            </a:pPr>
            <a:r>
              <a:rPr sz="1828" b="0" spc="-4" dirty="0">
                <a:latin typeface="Arial"/>
                <a:cs typeface="Arial"/>
              </a:rPr>
              <a:t>scales</a:t>
            </a:r>
            <a:endParaRPr sz="1828" b="0" dirty="0">
              <a:latin typeface="Arial"/>
              <a:cs typeface="Arial"/>
            </a:endParaRPr>
          </a:p>
          <a:p>
            <a:pPr marL="196446" indent="-187517"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sz="1828" b="0" spc="11" dirty="0">
                <a:latin typeface="Arial"/>
                <a:cs typeface="Arial"/>
              </a:rPr>
              <a:t>coordinate</a:t>
            </a:r>
            <a:r>
              <a:rPr sz="1828" b="0" spc="-4" dirty="0">
                <a:latin typeface="Arial"/>
                <a:cs typeface="Arial"/>
              </a:rPr>
              <a:t> </a:t>
            </a:r>
            <a:r>
              <a:rPr sz="1828" b="0" spc="7" dirty="0">
                <a:latin typeface="Arial"/>
                <a:cs typeface="Arial"/>
              </a:rPr>
              <a:t>system</a:t>
            </a:r>
            <a:endParaRPr sz="1828" b="0" dirty="0">
              <a:latin typeface="Arial"/>
              <a:cs typeface="Arial"/>
            </a:endParaRPr>
          </a:p>
          <a:p>
            <a:pPr marL="196446" indent="-187517"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sz="1828" b="0" spc="21" dirty="0">
                <a:latin typeface="Arial"/>
                <a:cs typeface="Arial"/>
              </a:rPr>
              <a:t>position</a:t>
            </a:r>
            <a:r>
              <a:rPr sz="1828" b="0" spc="-4" dirty="0">
                <a:latin typeface="Arial"/>
                <a:cs typeface="Arial"/>
              </a:rPr>
              <a:t> </a:t>
            </a:r>
            <a:r>
              <a:rPr sz="1828" b="0" spc="11" dirty="0">
                <a:latin typeface="Arial"/>
                <a:cs typeface="Arial"/>
              </a:rPr>
              <a:t>adjustments</a:t>
            </a:r>
            <a:endParaRPr sz="1828" b="0" dirty="0">
              <a:latin typeface="Arial"/>
              <a:cs typeface="Arial"/>
            </a:endParaRPr>
          </a:p>
          <a:p>
            <a:pPr marL="196446" indent="-187517">
              <a:spcBef>
                <a:spcPts val="1252"/>
              </a:spcBef>
              <a:buChar char="•"/>
              <a:tabLst>
                <a:tab pos="196446" algn="l"/>
                <a:tab pos="196893" algn="l"/>
              </a:tabLst>
            </a:pPr>
            <a:r>
              <a:rPr sz="1828" b="0" spc="11" dirty="0">
                <a:latin typeface="Arial"/>
                <a:cs typeface="Arial"/>
              </a:rPr>
              <a:t>faceting</a:t>
            </a:r>
            <a:endParaRPr sz="1828" b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86" y="1179664"/>
            <a:ext cx="78867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ir,aes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petlen,y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seplen,col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=species))+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86" y="30956"/>
            <a:ext cx="7886700" cy="1325563"/>
          </a:xfrm>
        </p:spPr>
        <p:txBody>
          <a:bodyPr/>
          <a:lstStyle/>
          <a:p>
            <a:r>
              <a:rPr lang="en-US"/>
              <a:t>Some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799"/>
            <a:ext cx="4724400" cy="4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86" y="1179664"/>
            <a:ext cx="78867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ir,aes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seplen,col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=species))+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86" y="30956"/>
            <a:ext cx="7886700" cy="1325563"/>
          </a:xfrm>
        </p:spPr>
        <p:txBody>
          <a:bodyPr/>
          <a:lstStyle/>
          <a:p>
            <a:r>
              <a:rPr lang="en-US"/>
              <a:t>Some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451022"/>
            <a:ext cx="4590628" cy="41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7886700" cy="4351338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ir,aes</a:t>
            </a:r>
            <a:r>
              <a:rPr lang="en-US" dirty="0"/>
              <a:t>(x=</a:t>
            </a:r>
            <a:r>
              <a:rPr lang="en-US" dirty="0" err="1"/>
              <a:t>seplen,col</a:t>
            </a:r>
            <a:r>
              <a:rPr lang="en-US" dirty="0"/>
              <a:t>=species))+</a:t>
            </a:r>
            <a:r>
              <a:rPr lang="en-US" dirty="0" err="1"/>
              <a:t>geom_density</a:t>
            </a:r>
            <a:r>
              <a:rPr lang="en-US" dirty="0"/>
              <a:t>()</a:t>
            </a:r>
          </a:p>
          <a:p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ir,aes</a:t>
            </a:r>
            <a:r>
              <a:rPr lang="en-US" dirty="0"/>
              <a:t>(x=</a:t>
            </a:r>
            <a:r>
              <a:rPr lang="en-US" dirty="0" err="1"/>
              <a:t>seplen,col</a:t>
            </a:r>
            <a:r>
              <a:rPr lang="en-US" dirty="0"/>
              <a:t>=species))+</a:t>
            </a:r>
            <a:r>
              <a:rPr lang="en-US" dirty="0" err="1"/>
              <a:t>geom_density</a:t>
            </a:r>
            <a:r>
              <a:rPr lang="en-US" dirty="0"/>
              <a:t>()+</a:t>
            </a:r>
            <a:r>
              <a:rPr lang="en-US" dirty="0" err="1"/>
              <a:t>geom_jitter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(y=0.2))</a:t>
            </a:r>
          </a:p>
          <a:p>
            <a:r>
              <a:rPr lang="en-US" dirty="0" err="1"/>
              <a:t>ggplot</a:t>
            </a:r>
            <a:r>
              <a:rPr lang="en-US" dirty="0"/>
              <a:t>(data=</a:t>
            </a:r>
            <a:r>
              <a:rPr lang="en-US" dirty="0" err="1"/>
              <a:t>ir,aes</a:t>
            </a:r>
            <a:r>
              <a:rPr lang="en-US" dirty="0"/>
              <a:t>(x=</a:t>
            </a:r>
            <a:r>
              <a:rPr lang="en-US" dirty="0" err="1"/>
              <a:t>seplen,fill</a:t>
            </a:r>
            <a:r>
              <a:rPr lang="en-US" dirty="0"/>
              <a:t>=species))+</a:t>
            </a:r>
            <a:r>
              <a:rPr lang="en-US" dirty="0" err="1"/>
              <a:t>geom_density</a:t>
            </a:r>
            <a:r>
              <a:rPr lang="en-US" dirty="0"/>
              <a:t>(alpha=0.5)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22237"/>
            <a:ext cx="7886700" cy="1325563"/>
          </a:xfrm>
        </p:spPr>
        <p:txBody>
          <a:bodyPr/>
          <a:lstStyle/>
          <a:p>
            <a:r>
              <a:rPr lang="en-US"/>
              <a:t>Some more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777048"/>
            <a:ext cx="3371428" cy="30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86" y="1179664"/>
            <a:ext cx="78867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ir,aes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petlen,y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seplen,col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=species))+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(method="lm") #linear model performed for each group separately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ir,aes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petlen,y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(col=species))+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(method="lm") #lm for entire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86" y="30956"/>
            <a:ext cx="7886700" cy="1325563"/>
          </a:xfrm>
        </p:spPr>
        <p:txBody>
          <a:bodyPr/>
          <a:lstStyle/>
          <a:p>
            <a:r>
              <a:rPr lang="en-US"/>
              <a:t>Some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817958"/>
            <a:ext cx="2037280" cy="1861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810103"/>
            <a:ext cx="2045877" cy="18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86" y="1179664"/>
            <a:ext cx="7886700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ir,aes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petlen,y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seplen,col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=species))+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(~species)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86" y="30956"/>
            <a:ext cx="7886700" cy="1325563"/>
          </a:xfrm>
        </p:spPr>
        <p:txBody>
          <a:bodyPr/>
          <a:lstStyle/>
          <a:p>
            <a:r>
              <a:rPr lang="en-US"/>
              <a:t>Some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4133429" cy="37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ir,aes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petlen,y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seplen,col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=species))+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(~species)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p+theme_bw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p+theme_classic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p+theme_minimal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Themes: rapid adjustment of visualization style</a:t>
            </a:r>
          </a:p>
        </p:txBody>
      </p:sp>
    </p:spTree>
    <p:extLst>
      <p:ext uri="{BB962C8B-B14F-4D97-AF65-F5344CB8AC3E}">
        <p14:creationId xmlns:p14="http://schemas.microsoft.com/office/powerpoint/2010/main" val="340314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plotname.pdf",plot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=p)</a:t>
            </a:r>
            <a:r>
              <a:rPr lang="en-US" dirty="0"/>
              <a:t> #if plot parameter is not defined, the last generated plot will be saved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Saving a ggplot</a:t>
            </a:r>
          </a:p>
        </p:txBody>
      </p:sp>
    </p:spTree>
    <p:extLst>
      <p:ext uri="{BB962C8B-B14F-4D97-AF65-F5344CB8AC3E}">
        <p14:creationId xmlns:p14="http://schemas.microsoft.com/office/powerpoint/2010/main" val="24940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ultiplication Table 1-20 [Free Printable PDF], 48% OFF">
            <a:extLst>
              <a:ext uri="{FF2B5EF4-FFF2-40B4-BE49-F238E27FC236}">
                <a16:creationId xmlns:a16="http://schemas.microsoft.com/office/drawing/2014/main" id="{9BCB128C-AF58-7E16-0B05-A9D05722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6"/>
          <a:stretch/>
        </p:blipFill>
        <p:spPr bwMode="auto">
          <a:xfrm>
            <a:off x="990600" y="1447800"/>
            <a:ext cx="7575628" cy="528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8FCBAB4-811B-5951-DAA9-E2CF0651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Using a loop within a loop</a:t>
            </a:r>
          </a:p>
        </p:txBody>
      </p:sp>
    </p:spTree>
    <p:extLst>
      <p:ext uri="{BB962C8B-B14F-4D97-AF65-F5344CB8AC3E}">
        <p14:creationId xmlns:p14="http://schemas.microsoft.com/office/powerpoint/2010/main" val="223173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‘apply’ functions</a:t>
            </a:r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body" idx="1"/>
          </p:nvPr>
        </p:nvSpPr>
        <p:spPr>
          <a:xfrm>
            <a:off x="628650" y="222646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 lnSpcReduction="10000"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The “apply” family functions is a collection of functions that replace loops for iterating in R, efficiently and with short and easy syntax.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There are different “apply” functions for different outputs and inputs.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We will go over the basic “apply” types</a:t>
            </a:r>
            <a:br>
              <a:rPr lang="en-US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apply()</a:t>
            </a:r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628650" y="222646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 fontScale="92500" lnSpcReduction="20000"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iterates on either the rows or the columns of a data-frame / matrix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 b="1"/>
              <a:t>Input</a:t>
            </a:r>
            <a:r>
              <a:rPr lang="en-US"/>
              <a:t>: data-frame / matrix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 b="1"/>
              <a:t>Output</a:t>
            </a:r>
            <a:r>
              <a:rPr lang="en-US"/>
              <a:t>: usually a vector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Similar to lapply, but takes one more argument, syntax:</a:t>
            </a:r>
            <a:endParaRPr/>
          </a:p>
          <a:p>
            <a:pPr marL="0" indent="0">
              <a:spcBef>
                <a:spcPts val="750"/>
              </a:spcBef>
              <a:buClr>
                <a:schemeClr val="accent6"/>
              </a:buClr>
              <a:buSzPts val="2800"/>
              <a:buNone/>
            </a:pPr>
            <a:r>
              <a:rPr lang="en-US">
                <a:solidFill>
                  <a:schemeClr val="accent6"/>
                </a:solidFill>
              </a:rPr>
              <a:t>apply ( </a:t>
            </a:r>
            <a:r>
              <a:rPr lang="en-US">
                <a:solidFill>
                  <a:schemeClr val="accent2"/>
                </a:solidFill>
              </a:rPr>
              <a:t>input_df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margin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/>
              <a:t> FUN = </a:t>
            </a:r>
            <a:r>
              <a:rPr lang="en-US">
                <a:solidFill>
                  <a:schemeClr val="accent2"/>
                </a:solidFill>
              </a:rPr>
              <a:t>a_function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)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Where the index is either 1 for iterating on rows or 2 for iterating on columns</a:t>
            </a:r>
            <a:endParaRPr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800"/>
              <a:buNone/>
            </a:pPr>
            <a:endParaRPr/>
          </a:p>
          <a:p>
            <a:pPr marL="171450" indent="-38100">
              <a:spcBef>
                <a:spcPts val="750"/>
              </a:spcBef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7218" y="1131095"/>
            <a:ext cx="805723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5803" y="1131093"/>
            <a:ext cx="803342" cy="108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 txBox="1"/>
          <p:nvPr/>
        </p:nvSpPr>
        <p:spPr>
          <a:xfrm>
            <a:off x="5400675" y="1054893"/>
            <a:ext cx="285750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3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5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6457950" y="1083468"/>
            <a:ext cx="285750" cy="27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3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05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r>
              <a:rPr lang="en-US" dirty="0"/>
              <a:t>library("ggplot2")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use ggplot2</a:t>
            </a:r>
          </a:p>
        </p:txBody>
      </p:sp>
    </p:spTree>
    <p:extLst>
      <p:ext uri="{BB962C8B-B14F-4D97-AF65-F5344CB8AC3E}">
        <p14:creationId xmlns:p14="http://schemas.microsoft.com/office/powerpoint/2010/main" val="33152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lapply()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628650" y="222646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 fontScale="55000" lnSpcReduction="20000"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/>
              <a:t>The “l” stands for lists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ct val="100000"/>
              <a:buChar char="•"/>
            </a:pPr>
            <a:r>
              <a:rPr lang="en-US" b="1"/>
              <a:t>Input</a:t>
            </a:r>
            <a:r>
              <a:rPr lang="en-US"/>
              <a:t>: list/vector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ct val="100000"/>
              <a:buChar char="•"/>
            </a:pPr>
            <a:r>
              <a:rPr lang="en-US" b="1"/>
              <a:t>Output</a:t>
            </a:r>
            <a:r>
              <a:rPr lang="en-US"/>
              <a:t>: list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ct val="100000"/>
              <a:buChar char="•"/>
            </a:pPr>
            <a:r>
              <a:rPr lang="en-US"/>
              <a:t>lapply() will iterate of each element in the list and perform a function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ct val="100000"/>
              <a:buChar char="•"/>
            </a:pPr>
            <a:r>
              <a:rPr lang="en-US"/>
              <a:t>Syntax:</a:t>
            </a:r>
            <a:endParaRPr/>
          </a:p>
          <a:p>
            <a:pPr marL="0" indent="0">
              <a:spcBef>
                <a:spcPts val="750"/>
              </a:spcBef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lapply ( </a:t>
            </a:r>
            <a:r>
              <a:rPr lang="en-US">
                <a:solidFill>
                  <a:schemeClr val="accent2"/>
                </a:solidFill>
              </a:rPr>
              <a:t>input_list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/>
              <a:t> FUN = </a:t>
            </a:r>
            <a:r>
              <a:rPr lang="en-US">
                <a:solidFill>
                  <a:schemeClr val="accent2"/>
                </a:solidFill>
              </a:rPr>
              <a:t>a_function</a:t>
            </a:r>
            <a:r>
              <a:rPr lang="en-US"/>
              <a:t> </a:t>
            </a:r>
            <a:r>
              <a:rPr lang="en-US">
                <a:solidFill>
                  <a:schemeClr val="accent6"/>
                </a:solidFill>
              </a:rPr>
              <a:t>)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ct val="100000"/>
              <a:buChar char="•"/>
            </a:pPr>
            <a:r>
              <a:rPr lang="en-US"/>
              <a:t>With a for loop it would be:</a:t>
            </a:r>
            <a:endParaRPr/>
          </a:p>
          <a:p>
            <a:pPr marL="0" indent="0">
              <a:spcBef>
                <a:spcPts val="750"/>
              </a:spcBef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For ( </a:t>
            </a:r>
            <a:r>
              <a:rPr lang="en-US"/>
              <a:t>element</a:t>
            </a:r>
            <a:r>
              <a:rPr lang="en-US">
                <a:solidFill>
                  <a:schemeClr val="accent6"/>
                </a:solidFill>
              </a:rPr>
              <a:t> in </a:t>
            </a:r>
            <a:r>
              <a:rPr lang="en-US">
                <a:solidFill>
                  <a:schemeClr val="accent2"/>
                </a:solidFill>
              </a:rPr>
              <a:t>input_list</a:t>
            </a:r>
            <a:r>
              <a:rPr lang="en-US">
                <a:solidFill>
                  <a:schemeClr val="accent6"/>
                </a:solidFill>
              </a:rPr>
              <a:t> ) {</a:t>
            </a:r>
            <a:endParaRPr/>
          </a:p>
          <a:p>
            <a:pPr marL="0" indent="0">
              <a:spcBef>
                <a:spcPts val="750"/>
              </a:spcBef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	</a:t>
            </a:r>
            <a:r>
              <a:rPr lang="en-US">
                <a:solidFill>
                  <a:schemeClr val="accent1"/>
                </a:solidFill>
              </a:rPr>
              <a:t>out =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a_function(</a:t>
            </a:r>
            <a:r>
              <a:rPr lang="en-US"/>
              <a:t>element</a:t>
            </a:r>
            <a:r>
              <a:rPr lang="en-US">
                <a:solidFill>
                  <a:schemeClr val="accent2"/>
                </a:solidFill>
              </a:rPr>
              <a:t>)</a:t>
            </a:r>
            <a:endParaRPr/>
          </a:p>
          <a:p>
            <a:pPr marL="0" indent="0">
              <a:spcBef>
                <a:spcPts val="750"/>
              </a:spcBef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	</a:t>
            </a:r>
            <a:r>
              <a:rPr lang="en-US"/>
              <a:t>new_list[new]</a:t>
            </a:r>
            <a:r>
              <a:rPr lang="en-US">
                <a:solidFill>
                  <a:schemeClr val="accent1"/>
                </a:solidFill>
              </a:rPr>
              <a:t> = out</a:t>
            </a:r>
            <a:endParaRPr/>
          </a:p>
          <a:p>
            <a:pPr marL="0" indent="0">
              <a:spcBef>
                <a:spcPts val="750"/>
              </a:spcBef>
              <a:buClr>
                <a:schemeClr val="accent6"/>
              </a:buClr>
              <a:buSzPct val="100000"/>
              <a:buNone/>
            </a:pPr>
            <a:r>
              <a:rPr lang="en-US">
                <a:solidFill>
                  <a:schemeClr val="accent6"/>
                </a:solidFill>
              </a:rPr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sapply()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628650" y="222646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S stands for simplify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Works very similar to lapply() but simplifies the output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May work in unexpected ways when simplifying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Making you own functions inside “apply”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628650" y="222646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 fontScale="70000" lnSpcReduction="20000"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You can make apply run any function, even ones you made yourself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A nice feature to use is defining temporary functions within the apply run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You define the function without naming it, syntax:</a:t>
            </a:r>
            <a:endParaRPr/>
          </a:p>
          <a:p>
            <a:pPr marL="0" indent="0">
              <a:spcBef>
                <a:spcPts val="750"/>
              </a:spcBef>
              <a:buClr>
                <a:schemeClr val="accent6"/>
              </a:buClr>
              <a:buSzPts val="2800"/>
              <a:buNone/>
            </a:pPr>
            <a:r>
              <a:rPr lang="en-US">
                <a:solidFill>
                  <a:schemeClr val="accent6"/>
                </a:solidFill>
              </a:rPr>
              <a:t>apply ( </a:t>
            </a:r>
            <a:r>
              <a:rPr lang="en-US">
                <a:solidFill>
                  <a:schemeClr val="accent2"/>
                </a:solidFill>
              </a:rPr>
              <a:t>input_df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margin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/>
              <a:t> FUN = </a:t>
            </a:r>
            <a:r>
              <a:rPr lang="en-US">
                <a:solidFill>
                  <a:schemeClr val="accent2"/>
                </a:solidFill>
              </a:rPr>
              <a:t>function(x)</a:t>
            </a:r>
            <a:r>
              <a:rPr lang="en-US"/>
              <a:t> {YOUR_CODE on x}</a:t>
            </a:r>
            <a:r>
              <a:rPr lang="en-US">
                <a:solidFill>
                  <a:schemeClr val="accent6"/>
                </a:solidFill>
              </a:rPr>
              <a:t>)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The curly brackets are optional here.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marL="0" indent="0">
              <a:spcBef>
                <a:spcPts val="750"/>
              </a:spcBef>
              <a:buClr>
                <a:schemeClr val="accent6"/>
              </a:buClr>
              <a:buSzPts val="2800"/>
              <a:buNone/>
            </a:pPr>
            <a:r>
              <a:rPr lang="en-US">
                <a:solidFill>
                  <a:schemeClr val="accent6"/>
                </a:solidFill>
              </a:rPr>
              <a:t>apply ( </a:t>
            </a:r>
            <a:r>
              <a:rPr lang="en-US">
                <a:solidFill>
                  <a:schemeClr val="accent2"/>
                </a:solidFill>
              </a:rPr>
              <a:t>iris[1:4]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/>
              <a:t> FUN = </a:t>
            </a:r>
            <a:r>
              <a:rPr lang="en-US">
                <a:solidFill>
                  <a:schemeClr val="accent2"/>
                </a:solidFill>
              </a:rPr>
              <a:t>function(x)</a:t>
            </a:r>
            <a:r>
              <a:rPr lang="en-US"/>
              <a:t> 2*sum(x)/x[1] </a:t>
            </a:r>
            <a:r>
              <a:rPr lang="en-US">
                <a:solidFill>
                  <a:schemeClr val="accent6"/>
                </a:solidFill>
              </a:rPr>
              <a:t>)</a:t>
            </a:r>
            <a:endParaRPr>
              <a:solidFill>
                <a:schemeClr val="accent6"/>
              </a:solidFill>
            </a:endParaRPr>
          </a:p>
          <a:p>
            <a:pPr marL="0" indent="0">
              <a:spcBef>
                <a:spcPts val="750"/>
              </a:spcBef>
              <a:buClr>
                <a:schemeClr val="accent6"/>
              </a:buClr>
              <a:buSzPts val="2800"/>
              <a:buNone/>
            </a:pPr>
            <a:r>
              <a:rPr lang="en-US">
                <a:solidFill>
                  <a:schemeClr val="accent6"/>
                </a:solidFill>
              </a:rPr>
              <a:t>apply ( </a:t>
            </a:r>
            <a:r>
              <a:rPr lang="en-US">
                <a:solidFill>
                  <a:schemeClr val="accent2"/>
                </a:solidFill>
              </a:rPr>
              <a:t>iris[1:4]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/>
              <a:t> FUN = </a:t>
            </a:r>
            <a:r>
              <a:rPr lang="en-US">
                <a:solidFill>
                  <a:schemeClr val="accent2"/>
                </a:solidFill>
              </a:rPr>
              <a:t>function(x)</a:t>
            </a:r>
            <a:r>
              <a:rPr lang="en-US"/>
              <a:t> paste(x[1],” first, ”,x[4],” last.”) </a:t>
            </a:r>
            <a:r>
              <a:rPr lang="en-US">
                <a:solidFill>
                  <a:schemeClr val="accent6"/>
                </a:solidFill>
              </a:rPr>
              <a:t>)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b="1" i="1"/>
              <a:t>Bonus functions</a:t>
            </a:r>
            <a:endParaRPr b="1" i="1"/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628650" y="222646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171450" indent="-171450"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rowSums(df) does the same as apply(df,1,sum)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Also:</a:t>
            </a:r>
            <a:endParaRPr/>
          </a:p>
          <a:p>
            <a:pPr marL="171450" indent="-171450">
              <a:spcBef>
                <a:spcPts val="750"/>
              </a:spcBef>
              <a:buClr>
                <a:schemeClr val="dk1"/>
              </a:buClr>
              <a:buSzPts val="2800"/>
              <a:buChar char="•"/>
            </a:pPr>
            <a:r>
              <a:rPr lang="en-US"/>
              <a:t>colSums(), rowMeans(), colMeans()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86" y="1179664"/>
            <a:ext cx="841041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ir$seplen,ir$petlen,col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ir$species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iris,aes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petlen,y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seplen,col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=species))+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86" y="30956"/>
            <a:ext cx="7886700" cy="132556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13" y="3581400"/>
            <a:ext cx="2743200" cy="2506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09" y="3581400"/>
            <a:ext cx="2904217" cy="26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Octopus Arms Bypass the Brain | Scientific American">
            <a:extLst>
              <a:ext uri="{FF2B5EF4-FFF2-40B4-BE49-F238E27FC236}">
                <a16:creationId xmlns:a16="http://schemas.microsoft.com/office/drawing/2014/main" id="{8B29C99F-B9AB-3E0A-1A5B-C6DF4994C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43524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94163309-82DF-9738-8D3D-DCB63210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6" y="30956"/>
            <a:ext cx="7886700" cy="1325563"/>
          </a:xfrm>
        </p:spPr>
        <p:txBody>
          <a:bodyPr/>
          <a:lstStyle/>
          <a:p>
            <a:r>
              <a:rPr lang="he-IL" dirty="0" err="1"/>
              <a:t>T</a:t>
            </a:r>
            <a:r>
              <a:rPr lang="en-US" dirty="0"/>
              <a:t>he octopus approach </a:t>
            </a:r>
          </a:p>
        </p:txBody>
      </p:sp>
    </p:spTree>
    <p:extLst>
      <p:ext uri="{BB962C8B-B14F-4D97-AF65-F5344CB8AC3E}">
        <p14:creationId xmlns:p14="http://schemas.microsoft.com/office/powerpoint/2010/main" val="32847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BA0C68-C4E7-EBBE-A941-0EB04660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Each geom_ is an autonumus unit</a:t>
            </a:r>
          </a:p>
          <a:p>
            <a:r>
              <a:rPr lang="en-IL" dirty="0"/>
              <a:t>Each geom_ can work with its own data, and you can manipulate the size, the shape, alpha… of each geom_ individually.</a:t>
            </a:r>
          </a:p>
          <a:p>
            <a:r>
              <a:rPr lang="en-IL" dirty="0"/>
              <a:t>In the absence of data, a geom_  ”looks up” for insturction form the ggplot() parental function.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E00E-205B-E991-5120-ADA2BCED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T</a:t>
            </a:r>
            <a:r>
              <a:rPr lang="en-US" dirty="0"/>
              <a:t>he octopus approach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86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Identical data – but a different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14600"/>
            <a:ext cx="4590628" cy="4195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429000"/>
            <a:ext cx="3371428" cy="30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5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855" y="1980926"/>
            <a:ext cx="6895945" cy="2788472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8929" marR="3572">
              <a:lnSpc>
                <a:spcPct val="101200"/>
              </a:lnSpc>
              <a:spcBef>
                <a:spcPts val="28"/>
              </a:spcBef>
            </a:pPr>
            <a:r>
              <a:rPr lang="en-US" sz="2953" b="0" spc="-39" dirty="0">
                <a:solidFill>
                  <a:srgbClr val="FF0000"/>
                </a:solidFill>
                <a:latin typeface="Arial"/>
                <a:cs typeface="Arial"/>
              </a:rPr>
              <a:t>1. Aesthetics (</a:t>
            </a:r>
            <a:r>
              <a:rPr lang="en-US" sz="2953" b="0" spc="-39" dirty="0" err="1">
                <a:solidFill>
                  <a:srgbClr val="FF0000"/>
                </a:solidFill>
                <a:latin typeface="Arial"/>
                <a:cs typeface="Arial"/>
              </a:rPr>
              <a:t>aes</a:t>
            </a:r>
            <a:r>
              <a:rPr lang="en-US" sz="2953" b="0" spc="-39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  <a:p>
            <a:pPr marL="8929" marR="3572">
              <a:lnSpc>
                <a:spcPct val="101200"/>
              </a:lnSpc>
              <a:spcBef>
                <a:spcPts val="28"/>
              </a:spcBef>
            </a:pPr>
            <a:r>
              <a:rPr lang="en-US" sz="2953" b="0" spc="-39" dirty="0">
                <a:solidFill>
                  <a:srgbClr val="FF0000"/>
                </a:solidFill>
                <a:latin typeface="Arial"/>
                <a:cs typeface="Arial"/>
              </a:rPr>
              <a:t>2. G</a:t>
            </a:r>
            <a:r>
              <a:rPr lang="en-US" sz="2953" b="0" spc="-32" dirty="0">
                <a:solidFill>
                  <a:srgbClr val="FF0000"/>
                </a:solidFill>
                <a:latin typeface="Arial"/>
                <a:cs typeface="Arial"/>
              </a:rPr>
              <a:t>eometric </a:t>
            </a:r>
            <a:r>
              <a:rPr lang="en-US" sz="2953" b="0" spc="-35" dirty="0">
                <a:solidFill>
                  <a:srgbClr val="FF0000"/>
                </a:solidFill>
                <a:latin typeface="Arial"/>
                <a:cs typeface="Arial"/>
              </a:rPr>
              <a:t>Objects (</a:t>
            </a:r>
            <a:r>
              <a:rPr lang="en-US" sz="2953" b="0" spc="-35" dirty="0" err="1">
                <a:solidFill>
                  <a:srgbClr val="FF0000"/>
                </a:solidFill>
                <a:latin typeface="Arial"/>
                <a:cs typeface="Arial"/>
              </a:rPr>
              <a:t>geom</a:t>
            </a:r>
            <a:r>
              <a:rPr lang="en-US" sz="2953" b="0" spc="-3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  <a:p>
            <a:pPr marL="8929" marR="3572">
              <a:lnSpc>
                <a:spcPct val="101200"/>
              </a:lnSpc>
              <a:spcBef>
                <a:spcPts val="28"/>
              </a:spcBef>
            </a:pPr>
            <a:r>
              <a:rPr lang="en-US" sz="2953" b="0" spc="-39" dirty="0">
                <a:latin typeface="Arial"/>
                <a:cs typeface="Arial"/>
              </a:rPr>
              <a:t>3. Statistical </a:t>
            </a:r>
            <a:r>
              <a:rPr lang="en-US" sz="2953" b="0" spc="-74" dirty="0">
                <a:latin typeface="Arial"/>
                <a:cs typeface="Arial"/>
              </a:rPr>
              <a:t>Transformations (stat)  </a:t>
            </a:r>
          </a:p>
          <a:p>
            <a:pPr marL="8929" marR="3572">
              <a:lnSpc>
                <a:spcPct val="101200"/>
              </a:lnSpc>
              <a:spcBef>
                <a:spcPts val="28"/>
              </a:spcBef>
            </a:pPr>
            <a:r>
              <a:rPr lang="en-US" sz="2953" b="0" spc="-56" dirty="0">
                <a:latin typeface="Arial"/>
                <a:cs typeface="Arial"/>
              </a:rPr>
              <a:t>4. Scales</a:t>
            </a:r>
            <a:endParaRPr lang="en-US" sz="2953" b="0" dirty="0">
              <a:latin typeface="Arial"/>
              <a:cs typeface="Arial"/>
            </a:endParaRPr>
          </a:p>
          <a:p>
            <a:pPr marL="8929" marR="2837307">
              <a:lnSpc>
                <a:spcPts val="3586"/>
              </a:lnSpc>
              <a:spcBef>
                <a:spcPts val="123"/>
              </a:spcBef>
            </a:pPr>
            <a:r>
              <a:rPr lang="en-US" sz="2953" b="0" spc="-53" dirty="0">
                <a:solidFill>
                  <a:srgbClr val="FF0000"/>
                </a:solidFill>
                <a:latin typeface="Arial"/>
                <a:cs typeface="Arial"/>
              </a:rPr>
              <a:t>5. Faceting  </a:t>
            </a:r>
          </a:p>
          <a:p>
            <a:pPr marL="8929" marR="2837307">
              <a:lnSpc>
                <a:spcPts val="3586"/>
              </a:lnSpc>
              <a:spcBef>
                <a:spcPts val="123"/>
              </a:spcBef>
            </a:pPr>
            <a:r>
              <a:rPr lang="en-US" sz="2953" b="0" spc="-63" dirty="0">
                <a:solidFill>
                  <a:srgbClr val="FF0000"/>
                </a:solidFill>
                <a:latin typeface="Arial"/>
                <a:cs typeface="Arial"/>
              </a:rPr>
              <a:t>6. Themes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9855" y="533400"/>
            <a:ext cx="6312947" cy="76944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0" dirty="0"/>
              <a:t>Building blocks of a </a:t>
            </a:r>
            <a:r>
              <a:rPr lang="en-US" sz="4400" b="0" dirty="0" err="1"/>
              <a:t>ggplot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4495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477" y="73504"/>
            <a:ext cx="8188523" cy="1361431"/>
          </a:xfrm>
          <a:prstGeom prst="rect">
            <a:avLst/>
          </a:prstGeom>
        </p:spPr>
        <p:txBody>
          <a:bodyPr vert="horz" wrap="square" lIns="0" tIns="7144" rIns="0" bIns="0" rtlCol="0" anchor="ctr">
            <a:spAutoFit/>
          </a:bodyPr>
          <a:lstStyle/>
          <a:p>
            <a:pPr marL="8929" marR="3572">
              <a:lnSpc>
                <a:spcPct val="100400"/>
              </a:lnSpc>
              <a:spcBef>
                <a:spcPts val="56"/>
              </a:spcBef>
            </a:pPr>
            <a:r>
              <a:rPr spc="-42" dirty="0"/>
              <a:t>Aesthetics </a:t>
            </a:r>
            <a:r>
              <a:rPr spc="-35" dirty="0"/>
              <a:t>and </a:t>
            </a:r>
            <a:r>
              <a:rPr spc="-32" dirty="0"/>
              <a:t>geometric </a:t>
            </a:r>
            <a:r>
              <a:rPr spc="-28" dirty="0"/>
              <a:t>Objects:  </a:t>
            </a:r>
            <a:r>
              <a:rPr spc="-28" dirty="0">
                <a:solidFill>
                  <a:srgbClr val="000000"/>
                </a:solidFill>
              </a:rPr>
              <a:t>Mapping</a:t>
            </a:r>
            <a:r>
              <a:rPr spc="-4" dirty="0">
                <a:solidFill>
                  <a:srgbClr val="000000"/>
                </a:solidFill>
              </a:rPr>
              <a:t> </a:t>
            </a:r>
            <a:r>
              <a:rPr spc="-42" dirty="0">
                <a:solidFill>
                  <a:srgbClr val="000000"/>
                </a:solidFill>
              </a:rPr>
              <a:t>aesthetics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026" y="1776805"/>
            <a:ext cx="5018038" cy="3861995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181713" indent="-172783">
              <a:spcBef>
                <a:spcPts val="70"/>
              </a:spcBef>
              <a:buChar char="•"/>
              <a:tabLst>
                <a:tab pos="181713" algn="l"/>
                <a:tab pos="182158" algn="l"/>
              </a:tabLst>
            </a:pPr>
            <a:r>
              <a:rPr sz="1687" spc="4" dirty="0">
                <a:solidFill>
                  <a:srgbClr val="747474"/>
                </a:solidFill>
                <a:latin typeface="Arial"/>
                <a:cs typeface="Arial"/>
              </a:rPr>
              <a:t>Aesthetic </a:t>
            </a:r>
            <a:r>
              <a:rPr sz="1687" spc="18" dirty="0">
                <a:solidFill>
                  <a:srgbClr val="747474"/>
                </a:solidFill>
                <a:latin typeface="Arial"/>
                <a:cs typeface="Arial"/>
              </a:rPr>
              <a:t>mappings </a:t>
            </a:r>
            <a:r>
              <a:rPr sz="1687" spc="-35" dirty="0">
                <a:solidFill>
                  <a:srgbClr val="747474"/>
                </a:solidFill>
                <a:latin typeface="Arial"/>
                <a:cs typeface="Arial"/>
              </a:rPr>
              <a:t>are </a:t>
            </a:r>
            <a:r>
              <a:rPr sz="1687" spc="4" dirty="0">
                <a:solidFill>
                  <a:srgbClr val="747474"/>
                </a:solidFill>
                <a:latin typeface="Arial"/>
                <a:cs typeface="Arial"/>
              </a:rPr>
              <a:t>set </a:t>
            </a:r>
            <a:r>
              <a:rPr sz="1687" spc="25" dirty="0">
                <a:solidFill>
                  <a:srgbClr val="747474"/>
                </a:solidFill>
                <a:latin typeface="Arial"/>
                <a:cs typeface="Arial"/>
              </a:rPr>
              <a:t>with </a:t>
            </a:r>
            <a:r>
              <a:rPr sz="1687" spc="4" dirty="0">
                <a:solidFill>
                  <a:srgbClr val="747474"/>
                </a:solidFill>
                <a:latin typeface="Arial"/>
                <a:cs typeface="Arial"/>
              </a:rPr>
              <a:t>the </a:t>
            </a:r>
            <a:r>
              <a:rPr sz="1687" spc="-49" dirty="0">
                <a:solidFill>
                  <a:srgbClr val="0432FF"/>
                </a:solidFill>
                <a:latin typeface="Arial"/>
                <a:cs typeface="Arial"/>
              </a:rPr>
              <a:t>aes( </a:t>
            </a:r>
            <a:r>
              <a:rPr sz="1687" spc="-127" dirty="0">
                <a:solidFill>
                  <a:srgbClr val="0432FF"/>
                </a:solidFill>
                <a:latin typeface="Arial"/>
                <a:cs typeface="Arial"/>
              </a:rPr>
              <a:t>)</a:t>
            </a:r>
            <a:r>
              <a:rPr sz="1687" spc="46" dirty="0">
                <a:solidFill>
                  <a:srgbClr val="0432FF"/>
                </a:solidFill>
                <a:latin typeface="Arial"/>
                <a:cs typeface="Arial"/>
              </a:rPr>
              <a:t> </a:t>
            </a:r>
            <a:r>
              <a:rPr sz="1687" spc="18" dirty="0">
                <a:solidFill>
                  <a:srgbClr val="747474"/>
                </a:solidFill>
                <a:latin typeface="Arial"/>
                <a:cs typeface="Arial"/>
              </a:rPr>
              <a:t>function</a:t>
            </a:r>
            <a:endParaRPr sz="1687" dirty="0">
              <a:latin typeface="Arial"/>
              <a:cs typeface="Arial"/>
            </a:endParaRPr>
          </a:p>
          <a:p>
            <a:pPr marL="181713" indent="-172783">
              <a:spcBef>
                <a:spcPts val="1416"/>
              </a:spcBef>
              <a:buChar char="•"/>
              <a:tabLst>
                <a:tab pos="181713" algn="l"/>
                <a:tab pos="182158" algn="l"/>
              </a:tabLst>
            </a:pPr>
            <a:r>
              <a:rPr sz="1687" spc="7" dirty="0">
                <a:solidFill>
                  <a:srgbClr val="747474"/>
                </a:solidFill>
                <a:latin typeface="Arial"/>
                <a:cs typeface="Arial"/>
              </a:rPr>
              <a:t>Position </a:t>
            </a:r>
            <a:r>
              <a:rPr sz="1687" spc="-49" dirty="0">
                <a:solidFill>
                  <a:srgbClr val="747474"/>
                </a:solidFill>
                <a:latin typeface="Arial"/>
                <a:cs typeface="Arial"/>
              </a:rPr>
              <a:t>(x </a:t>
            </a:r>
            <a:r>
              <a:rPr sz="1687" spc="4" dirty="0">
                <a:solidFill>
                  <a:srgbClr val="747474"/>
                </a:solidFill>
                <a:latin typeface="Arial"/>
                <a:cs typeface="Arial"/>
              </a:rPr>
              <a:t>and</a:t>
            </a:r>
            <a:r>
              <a:rPr sz="1687" spc="35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1687" spc="-63" dirty="0">
                <a:solidFill>
                  <a:srgbClr val="747474"/>
                </a:solidFill>
                <a:latin typeface="Arial"/>
                <a:cs typeface="Arial"/>
              </a:rPr>
              <a:t>y)</a:t>
            </a:r>
            <a:endParaRPr sz="1687" dirty="0">
              <a:latin typeface="Arial"/>
              <a:cs typeface="Arial"/>
            </a:endParaRPr>
          </a:p>
          <a:p>
            <a:pPr marL="181713" indent="-172783">
              <a:spcBef>
                <a:spcPts val="1416"/>
              </a:spcBef>
              <a:buChar char="•"/>
              <a:tabLst>
                <a:tab pos="181713" algn="l"/>
                <a:tab pos="182158" algn="l"/>
              </a:tabLst>
            </a:pPr>
            <a:r>
              <a:rPr sz="1687" spc="7" dirty="0">
                <a:solidFill>
                  <a:srgbClr val="747474"/>
                </a:solidFill>
                <a:latin typeface="Arial"/>
                <a:cs typeface="Arial"/>
              </a:rPr>
              <a:t>Color </a:t>
            </a:r>
            <a:r>
              <a:rPr sz="1687" spc="-11" dirty="0">
                <a:solidFill>
                  <a:srgbClr val="747474"/>
                </a:solidFill>
                <a:latin typeface="Arial"/>
                <a:cs typeface="Arial"/>
              </a:rPr>
              <a:t>(outline</a:t>
            </a:r>
            <a:r>
              <a:rPr sz="1687" spc="-14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1687" spc="-4" dirty="0">
                <a:solidFill>
                  <a:srgbClr val="747474"/>
                </a:solidFill>
                <a:latin typeface="Arial"/>
                <a:cs typeface="Arial"/>
              </a:rPr>
              <a:t>color)</a:t>
            </a:r>
            <a:endParaRPr sz="1687" dirty="0">
              <a:latin typeface="Arial"/>
              <a:cs typeface="Arial"/>
            </a:endParaRPr>
          </a:p>
          <a:p>
            <a:pPr marL="181713" indent="-172783">
              <a:spcBef>
                <a:spcPts val="1416"/>
              </a:spcBef>
              <a:buChar char="•"/>
              <a:tabLst>
                <a:tab pos="181713" algn="l"/>
                <a:tab pos="182158" algn="l"/>
              </a:tabLst>
            </a:pPr>
            <a:r>
              <a:rPr sz="1687" spc="-18" dirty="0">
                <a:solidFill>
                  <a:srgbClr val="747474"/>
                </a:solidFill>
                <a:latin typeface="Arial"/>
                <a:cs typeface="Arial"/>
              </a:rPr>
              <a:t>Fill</a:t>
            </a:r>
            <a:endParaRPr sz="1687" dirty="0">
              <a:latin typeface="Arial"/>
              <a:cs typeface="Arial"/>
            </a:endParaRPr>
          </a:p>
          <a:p>
            <a:pPr marL="181713" indent="-172783">
              <a:spcBef>
                <a:spcPts val="1416"/>
              </a:spcBef>
              <a:buChar char="•"/>
              <a:tabLst>
                <a:tab pos="181713" algn="l"/>
                <a:tab pos="182158" algn="l"/>
              </a:tabLst>
            </a:pPr>
            <a:r>
              <a:rPr sz="1687" spc="-7" dirty="0">
                <a:solidFill>
                  <a:srgbClr val="747474"/>
                </a:solidFill>
                <a:latin typeface="Arial"/>
                <a:cs typeface="Arial"/>
              </a:rPr>
              <a:t>Shape </a:t>
            </a:r>
            <a:r>
              <a:rPr sz="1687" dirty="0">
                <a:solidFill>
                  <a:srgbClr val="747474"/>
                </a:solidFill>
                <a:latin typeface="Arial"/>
                <a:cs typeface="Arial"/>
              </a:rPr>
              <a:t>(point </a:t>
            </a:r>
            <a:r>
              <a:rPr sz="1687" spc="-4" dirty="0">
                <a:solidFill>
                  <a:srgbClr val="747474"/>
                </a:solidFill>
                <a:latin typeface="Arial"/>
                <a:cs typeface="Arial"/>
              </a:rPr>
              <a:t>shapes</a:t>
            </a:r>
            <a:r>
              <a:rPr sz="1687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1687" spc="-127" dirty="0">
                <a:solidFill>
                  <a:srgbClr val="747474"/>
                </a:solidFill>
                <a:latin typeface="Arial"/>
                <a:cs typeface="Arial"/>
              </a:rPr>
              <a:t>)</a:t>
            </a:r>
            <a:endParaRPr sz="1687" dirty="0">
              <a:latin typeface="Arial"/>
              <a:cs typeface="Arial"/>
            </a:endParaRPr>
          </a:p>
          <a:p>
            <a:pPr marL="181713" indent="-172783">
              <a:spcBef>
                <a:spcPts val="1420"/>
              </a:spcBef>
              <a:buChar char="•"/>
              <a:tabLst>
                <a:tab pos="181713" algn="l"/>
                <a:tab pos="182158" algn="l"/>
              </a:tabLst>
            </a:pPr>
            <a:r>
              <a:rPr sz="1687" spc="-11" dirty="0">
                <a:solidFill>
                  <a:srgbClr val="747474"/>
                </a:solidFill>
                <a:latin typeface="Arial"/>
                <a:cs typeface="Arial"/>
              </a:rPr>
              <a:t>Line</a:t>
            </a:r>
            <a:r>
              <a:rPr sz="1687" spc="-4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1687" spc="18" dirty="0">
                <a:solidFill>
                  <a:srgbClr val="747474"/>
                </a:solidFill>
                <a:latin typeface="Arial"/>
                <a:cs typeface="Arial"/>
              </a:rPr>
              <a:t>type</a:t>
            </a:r>
            <a:endParaRPr sz="1687" dirty="0">
              <a:latin typeface="Arial"/>
              <a:cs typeface="Arial"/>
            </a:endParaRPr>
          </a:p>
          <a:p>
            <a:pPr marL="181713" indent="-172783">
              <a:spcBef>
                <a:spcPts val="1416"/>
              </a:spcBef>
              <a:buChar char="•"/>
              <a:tabLst>
                <a:tab pos="181713" algn="l"/>
                <a:tab pos="182158" algn="l"/>
              </a:tabLst>
            </a:pPr>
            <a:r>
              <a:rPr sz="1687" spc="-25" dirty="0">
                <a:solidFill>
                  <a:srgbClr val="747474"/>
                </a:solidFill>
                <a:latin typeface="Arial"/>
                <a:cs typeface="Arial"/>
              </a:rPr>
              <a:t>Size</a:t>
            </a:r>
            <a:endParaRPr sz="1687" dirty="0">
              <a:latin typeface="Arial"/>
              <a:cs typeface="Arial"/>
            </a:endParaRPr>
          </a:p>
          <a:p>
            <a:pPr marL="181713" indent="-172783">
              <a:spcBef>
                <a:spcPts val="1416"/>
              </a:spcBef>
              <a:buChar char="•"/>
              <a:tabLst>
                <a:tab pos="181713" algn="l"/>
                <a:tab pos="182158" algn="l"/>
              </a:tabLst>
            </a:pPr>
            <a:r>
              <a:rPr sz="1687" spc="-18" dirty="0">
                <a:solidFill>
                  <a:srgbClr val="747474"/>
                </a:solidFill>
                <a:latin typeface="Arial"/>
                <a:cs typeface="Arial"/>
              </a:rPr>
              <a:t>Each </a:t>
            </a:r>
            <a:r>
              <a:rPr sz="1687" spc="11" dirty="0">
                <a:solidFill>
                  <a:srgbClr val="747474"/>
                </a:solidFill>
                <a:latin typeface="Arial"/>
                <a:cs typeface="Arial"/>
              </a:rPr>
              <a:t>geom </a:t>
            </a:r>
            <a:r>
              <a:rPr sz="1687" spc="21" dirty="0">
                <a:solidFill>
                  <a:srgbClr val="747474"/>
                </a:solidFill>
                <a:latin typeface="Arial"/>
                <a:cs typeface="Arial"/>
              </a:rPr>
              <a:t>accepts </a:t>
            </a:r>
            <a:r>
              <a:rPr sz="1687" spc="4" dirty="0">
                <a:solidFill>
                  <a:srgbClr val="747474"/>
                </a:solidFill>
                <a:latin typeface="Arial"/>
                <a:cs typeface="Arial"/>
              </a:rPr>
              <a:t>only </a:t>
            </a:r>
            <a:r>
              <a:rPr sz="1687" spc="-35" dirty="0">
                <a:solidFill>
                  <a:srgbClr val="747474"/>
                </a:solidFill>
                <a:latin typeface="Arial"/>
                <a:cs typeface="Arial"/>
              </a:rPr>
              <a:t>a </a:t>
            </a:r>
            <a:r>
              <a:rPr sz="1687" spc="11" dirty="0">
                <a:solidFill>
                  <a:srgbClr val="747474"/>
                </a:solidFill>
                <a:latin typeface="Arial"/>
                <a:cs typeface="Arial"/>
              </a:rPr>
              <a:t>subset </a:t>
            </a:r>
            <a:r>
              <a:rPr sz="1687" spc="25" dirty="0">
                <a:solidFill>
                  <a:srgbClr val="747474"/>
                </a:solidFill>
                <a:latin typeface="Arial"/>
                <a:cs typeface="Arial"/>
              </a:rPr>
              <a:t>of </a:t>
            </a:r>
            <a:r>
              <a:rPr sz="1687" spc="-14" dirty="0">
                <a:solidFill>
                  <a:srgbClr val="747474"/>
                </a:solidFill>
                <a:latin typeface="Arial"/>
                <a:cs typeface="Arial"/>
              </a:rPr>
              <a:t>all</a:t>
            </a:r>
            <a:r>
              <a:rPr sz="1687" spc="-39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1687" spc="4" dirty="0">
                <a:solidFill>
                  <a:srgbClr val="747474"/>
                </a:solidFill>
                <a:latin typeface="Arial"/>
                <a:cs typeface="Arial"/>
              </a:rPr>
              <a:t>aesthetics</a:t>
            </a:r>
            <a:endParaRPr sz="1687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5409" y="2864298"/>
            <a:ext cx="3125391" cy="1785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7"/>
          </a:p>
        </p:txBody>
      </p:sp>
      <p:sp>
        <p:nvSpPr>
          <p:cNvPr id="7" name="object 7"/>
          <p:cNvSpPr/>
          <p:nvPr/>
        </p:nvSpPr>
        <p:spPr>
          <a:xfrm>
            <a:off x="3275409" y="2864298"/>
            <a:ext cx="3125391" cy="1785938"/>
          </a:xfrm>
          <a:custGeom>
            <a:avLst/>
            <a:gdLst/>
            <a:ahLst/>
            <a:cxnLst/>
            <a:rect l="l" t="t" r="r" b="b"/>
            <a:pathLst>
              <a:path w="4445000" h="2540000">
                <a:moveTo>
                  <a:pt x="0" y="0"/>
                </a:moveTo>
                <a:lnTo>
                  <a:pt x="4445000" y="0"/>
                </a:lnTo>
                <a:lnTo>
                  <a:pt x="4445000" y="2540000"/>
                </a:lnTo>
                <a:lnTo>
                  <a:pt x="0" y="2540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1329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7334" y="2438400"/>
            <a:ext cx="8168580" cy="2849738"/>
          </a:xfrm>
          <a:prstGeom prst="rect">
            <a:avLst/>
          </a:prstGeom>
        </p:spPr>
        <p:txBody>
          <a:bodyPr vert="horz" wrap="square" lIns="0" tIns="167878" rIns="0" bIns="0" rtlCol="0">
            <a:spAutoFit/>
          </a:bodyPr>
          <a:lstStyle/>
          <a:p>
            <a:pPr marL="196446" indent="-187517">
              <a:lnSpc>
                <a:spcPct val="100000"/>
              </a:lnSpc>
              <a:spcBef>
                <a:spcPts val="1322"/>
              </a:spcBef>
              <a:buChar char="•"/>
              <a:tabLst>
                <a:tab pos="196446" algn="l"/>
                <a:tab pos="196893" algn="l"/>
              </a:tabLst>
            </a:pPr>
            <a:r>
              <a:rPr sz="2000" dirty="0"/>
              <a:t>Geoms </a:t>
            </a:r>
            <a:r>
              <a:rPr sz="2000" spc="-35" dirty="0"/>
              <a:t>are </a:t>
            </a:r>
            <a:r>
              <a:rPr sz="2000" spc="7" dirty="0"/>
              <a:t>the </a:t>
            </a:r>
            <a:r>
              <a:rPr sz="2000" spc="4" dirty="0"/>
              <a:t>ways </a:t>
            </a:r>
            <a:r>
              <a:rPr sz="2000" spc="28" dirty="0"/>
              <a:t>of </a:t>
            </a:r>
            <a:r>
              <a:rPr sz="2000" spc="-4" dirty="0"/>
              <a:t>representing </a:t>
            </a:r>
            <a:r>
              <a:rPr sz="2000" spc="4" dirty="0"/>
              <a:t>marks </a:t>
            </a:r>
            <a:r>
              <a:rPr sz="2000" spc="11" dirty="0"/>
              <a:t>on </a:t>
            </a:r>
            <a:r>
              <a:rPr sz="2000" spc="-35" dirty="0"/>
              <a:t>a</a:t>
            </a:r>
            <a:r>
              <a:rPr sz="2000" spc="-46" dirty="0"/>
              <a:t> </a:t>
            </a:r>
            <a:r>
              <a:rPr sz="2000" spc="35" dirty="0"/>
              <a:t>plot</a:t>
            </a:r>
          </a:p>
          <a:p>
            <a:pPr marL="196446" indent="-187517">
              <a:lnSpc>
                <a:spcPct val="100000"/>
              </a:lnSpc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sz="2000" spc="7" dirty="0"/>
              <a:t>Points </a:t>
            </a:r>
            <a:r>
              <a:rPr sz="2000" spc="-4" dirty="0"/>
              <a:t>(geom_point: </a:t>
            </a:r>
            <a:r>
              <a:rPr sz="2000" spc="53" dirty="0"/>
              <a:t>dot </a:t>
            </a:r>
            <a:r>
              <a:rPr sz="2000" spc="21" dirty="0"/>
              <a:t>plots, </a:t>
            </a:r>
            <a:r>
              <a:rPr sz="2000" spc="18" dirty="0"/>
              <a:t>scatter</a:t>
            </a:r>
            <a:r>
              <a:rPr sz="2000" spc="-80" dirty="0"/>
              <a:t> </a:t>
            </a:r>
            <a:r>
              <a:rPr sz="2000" dirty="0"/>
              <a:t>plots)</a:t>
            </a:r>
          </a:p>
          <a:p>
            <a:pPr marL="196446" indent="-187517">
              <a:lnSpc>
                <a:spcPct val="100000"/>
              </a:lnSpc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sz="2000" spc="-11" dirty="0"/>
              <a:t>Lines </a:t>
            </a:r>
            <a:r>
              <a:rPr sz="2000" spc="-21" dirty="0"/>
              <a:t>(geom_line: </a:t>
            </a:r>
            <a:r>
              <a:rPr sz="2000" spc="7" dirty="0"/>
              <a:t>trend </a:t>
            </a:r>
            <a:r>
              <a:rPr sz="2000" spc="-7" dirty="0"/>
              <a:t>lines,</a:t>
            </a:r>
            <a:r>
              <a:rPr sz="2000" spc="18" dirty="0"/>
              <a:t> </a:t>
            </a:r>
            <a:r>
              <a:rPr sz="2000" spc="-14" dirty="0"/>
              <a:t>timeseries)</a:t>
            </a:r>
          </a:p>
          <a:p>
            <a:pPr marL="196446" indent="-187517">
              <a:lnSpc>
                <a:spcPct val="100000"/>
              </a:lnSpc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sz="2000" spc="35" dirty="0"/>
              <a:t>Boxplot</a:t>
            </a:r>
            <a:r>
              <a:rPr sz="2000" spc="-4" dirty="0"/>
              <a:t> (geom_boxplot)</a:t>
            </a:r>
          </a:p>
          <a:p>
            <a:pPr marL="196446" indent="-187517">
              <a:lnSpc>
                <a:spcPct val="100000"/>
              </a:lnSpc>
              <a:spcBef>
                <a:spcPts val="1252"/>
              </a:spcBef>
              <a:buChar char="•"/>
              <a:tabLst>
                <a:tab pos="196446" algn="l"/>
                <a:tab pos="196893" algn="l"/>
              </a:tabLst>
            </a:pPr>
            <a:r>
              <a:rPr sz="2000" spc="11" dirty="0"/>
              <a:t>At </a:t>
            </a:r>
            <a:r>
              <a:rPr sz="2000" spc="-4" dirty="0"/>
              <a:t>least one </a:t>
            </a:r>
            <a:r>
              <a:rPr sz="2000" spc="11" dirty="0"/>
              <a:t>geom </a:t>
            </a:r>
            <a:r>
              <a:rPr sz="2000" spc="-4" dirty="0"/>
              <a:t>is required </a:t>
            </a:r>
            <a:r>
              <a:rPr sz="2000" spc="-35" dirty="0"/>
              <a:t>(no </a:t>
            </a:r>
            <a:r>
              <a:rPr sz="2000" spc="18" dirty="0"/>
              <a:t>upper</a:t>
            </a:r>
            <a:r>
              <a:rPr sz="2000" spc="25" dirty="0"/>
              <a:t> </a:t>
            </a:r>
            <a:r>
              <a:rPr sz="2000" spc="-7" dirty="0"/>
              <a:t>limit)</a:t>
            </a:r>
          </a:p>
          <a:p>
            <a:pPr marL="196446" indent="-187517">
              <a:lnSpc>
                <a:spcPct val="100000"/>
              </a:lnSpc>
              <a:spcBef>
                <a:spcPts val="1255"/>
              </a:spcBef>
              <a:buChar char="•"/>
              <a:tabLst>
                <a:tab pos="196446" algn="l"/>
                <a:tab pos="196893" algn="l"/>
              </a:tabLst>
            </a:pPr>
            <a:r>
              <a:rPr sz="2000" dirty="0"/>
              <a:t>Geoms </a:t>
            </a:r>
            <a:r>
              <a:rPr sz="2000" spc="-35" dirty="0"/>
              <a:t>are </a:t>
            </a:r>
            <a:r>
              <a:rPr sz="2000" spc="21" dirty="0"/>
              <a:t>added </a:t>
            </a:r>
            <a:r>
              <a:rPr sz="2000" spc="46" dirty="0"/>
              <a:t>to </a:t>
            </a:r>
            <a:r>
              <a:rPr sz="2000" spc="7" dirty="0"/>
              <a:t>the </a:t>
            </a:r>
            <a:r>
              <a:rPr sz="2000" spc="35" dirty="0"/>
              <a:t>plot </a:t>
            </a:r>
            <a:r>
              <a:rPr sz="2000" dirty="0"/>
              <a:t>using </a:t>
            </a:r>
            <a:r>
              <a:rPr sz="2000" spc="7" dirty="0"/>
              <a:t>the </a:t>
            </a:r>
            <a:r>
              <a:rPr sz="2000" spc="25" dirty="0"/>
              <a:t>+</a:t>
            </a:r>
            <a:r>
              <a:rPr sz="2000" spc="-112" dirty="0"/>
              <a:t> </a:t>
            </a:r>
            <a:r>
              <a:rPr sz="2000" spc="11" dirty="0"/>
              <a:t>operator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25" y="73504"/>
            <a:ext cx="8334375" cy="1361431"/>
          </a:xfrm>
          <a:prstGeom prst="rect">
            <a:avLst/>
          </a:prstGeom>
        </p:spPr>
        <p:txBody>
          <a:bodyPr vert="horz" wrap="square" lIns="0" tIns="7144" rIns="0" bIns="0" rtlCol="0" anchor="ctr">
            <a:spAutoFit/>
          </a:bodyPr>
          <a:lstStyle/>
          <a:p>
            <a:pPr marL="8929" marR="3572">
              <a:lnSpc>
                <a:spcPct val="100400"/>
              </a:lnSpc>
              <a:spcBef>
                <a:spcPts val="56"/>
              </a:spcBef>
            </a:pPr>
            <a:r>
              <a:rPr spc="-42" dirty="0"/>
              <a:t>Aesthetics </a:t>
            </a:r>
            <a:r>
              <a:rPr spc="-35" dirty="0"/>
              <a:t>and </a:t>
            </a:r>
            <a:r>
              <a:rPr spc="-32" dirty="0"/>
              <a:t>geometric </a:t>
            </a:r>
            <a:r>
              <a:rPr spc="-28" dirty="0"/>
              <a:t>Objects:  </a:t>
            </a:r>
            <a:r>
              <a:rPr spc="-42" dirty="0">
                <a:solidFill>
                  <a:srgbClr val="000000"/>
                </a:solidFill>
              </a:rPr>
              <a:t>Geometric</a:t>
            </a:r>
            <a:r>
              <a:rPr spc="-4" dirty="0">
                <a:solidFill>
                  <a:srgbClr val="000000"/>
                </a:solidFill>
              </a:rPr>
              <a:t> </a:t>
            </a:r>
            <a:r>
              <a:rPr spc="-18" dirty="0">
                <a:solidFill>
                  <a:srgbClr val="00000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8799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287448</TotalTime>
  <Words>1021</Words>
  <Application>Microsoft Macintosh PowerPoint</Application>
  <PresentationFormat>On-screen Show (4:3)</PresentationFormat>
  <Paragraphs>110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Times</vt:lpstr>
      <vt:lpstr>Times New Roman</vt:lpstr>
      <vt:lpstr>Wingdings</vt:lpstr>
      <vt:lpstr>Presentation level design</vt:lpstr>
      <vt:lpstr>Grammar of graphics</vt:lpstr>
      <vt:lpstr>To use ggplot2</vt:lpstr>
      <vt:lpstr>Some examples</vt:lpstr>
      <vt:lpstr>The octopus approach </vt:lpstr>
      <vt:lpstr>The octopus approach </vt:lpstr>
      <vt:lpstr>Identical data – but a different representation</vt:lpstr>
      <vt:lpstr>PowerPoint Presentation</vt:lpstr>
      <vt:lpstr>Aesthetics and geometric Objects:  Mapping aesthetics</vt:lpstr>
      <vt:lpstr>Aesthetics and geometric Objects:  Geometric objects</vt:lpstr>
      <vt:lpstr>Some examples</vt:lpstr>
      <vt:lpstr>Some examples</vt:lpstr>
      <vt:lpstr>Some more examples</vt:lpstr>
      <vt:lpstr>Some examples</vt:lpstr>
      <vt:lpstr>Some examples</vt:lpstr>
      <vt:lpstr>Themes: rapid adjustment of visualization style</vt:lpstr>
      <vt:lpstr>Saving a ggplot</vt:lpstr>
      <vt:lpstr>Using a loop within a loop</vt:lpstr>
      <vt:lpstr>‘apply’ functions</vt:lpstr>
      <vt:lpstr>apply()</vt:lpstr>
      <vt:lpstr>lapply()</vt:lpstr>
      <vt:lpstr>sapply()</vt:lpstr>
      <vt:lpstr>Making you own functions inside “apply”</vt:lpstr>
      <vt:lpstr>Bonus functions</vt:lpstr>
    </vt:vector>
  </TitlesOfParts>
  <Company>ſ瀀]讘߳䨌뿿큠ࡱ逜]讘ſ위뿿큐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analyses of miRNA function during vertebrate development</dc:title>
  <dc:creator>. EMBL</dc:creator>
  <cp:lastModifiedBy>Edo Kiper</cp:lastModifiedBy>
  <cp:revision>2038</cp:revision>
  <cp:lastPrinted>2012-10-19T18:59:05Z</cp:lastPrinted>
  <dcterms:created xsi:type="dcterms:W3CDTF">2008-02-05T04:18:24Z</dcterms:created>
  <dcterms:modified xsi:type="dcterms:W3CDTF">2024-01-09T09:24:56Z</dcterms:modified>
</cp:coreProperties>
</file>