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8" r:id="rId1"/>
  </p:sldMasterIdLst>
  <p:notesMasterIdLst>
    <p:notesMasterId r:id="rId40"/>
  </p:notesMasterIdLst>
  <p:handoutMasterIdLst>
    <p:handoutMasterId r:id="rId41"/>
  </p:handoutMasterIdLst>
  <p:sldIdLst>
    <p:sldId id="1106" r:id="rId2"/>
    <p:sldId id="1224" r:id="rId3"/>
    <p:sldId id="1107" r:id="rId4"/>
    <p:sldId id="1240" r:id="rId5"/>
    <p:sldId id="1108" r:id="rId6"/>
    <p:sldId id="1109" r:id="rId7"/>
    <p:sldId id="1110" r:id="rId8"/>
    <p:sldId id="1236" r:id="rId9"/>
    <p:sldId id="1111" r:id="rId10"/>
    <p:sldId id="1214" r:id="rId11"/>
    <p:sldId id="1217" r:id="rId12"/>
    <p:sldId id="1223" r:id="rId13"/>
    <p:sldId id="1218" r:id="rId14"/>
    <p:sldId id="1226" r:id="rId15"/>
    <p:sldId id="1239" r:id="rId16"/>
    <p:sldId id="1243" r:id="rId17"/>
    <p:sldId id="1225" r:id="rId18"/>
    <p:sldId id="1113" r:id="rId19"/>
    <p:sldId id="1114" r:id="rId20"/>
    <p:sldId id="1115" r:id="rId21"/>
    <p:sldId id="1116" r:id="rId22"/>
    <p:sldId id="1241" r:id="rId23"/>
    <p:sldId id="1242" r:id="rId24"/>
    <p:sldId id="1117" r:id="rId25"/>
    <p:sldId id="1118" r:id="rId26"/>
    <p:sldId id="1119" r:id="rId27"/>
    <p:sldId id="1120" r:id="rId28"/>
    <p:sldId id="1122" r:id="rId29"/>
    <p:sldId id="1123" r:id="rId30"/>
    <p:sldId id="1124" r:id="rId31"/>
    <p:sldId id="1125" r:id="rId32"/>
    <p:sldId id="1126" r:id="rId33"/>
    <p:sldId id="1127" r:id="rId34"/>
    <p:sldId id="1128" r:id="rId35"/>
    <p:sldId id="1129" r:id="rId36"/>
    <p:sldId id="1130" r:id="rId37"/>
    <p:sldId id="1131" r:id="rId38"/>
    <p:sldId id="1132" r:id="rId3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Calibri" pitchFamily="1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C1EC8C-4B2B-46E4-8A3D-BD13D29663D2}">
          <p14:sldIdLst/>
        </p14:section>
        <p14:section name="Untitled Section" id="{37F68863-AEB0-E342-87C0-A9E8DE396C62}">
          <p14:sldIdLst>
            <p14:sldId id="1106"/>
            <p14:sldId id="1224"/>
            <p14:sldId id="1107"/>
            <p14:sldId id="1240"/>
            <p14:sldId id="1108"/>
            <p14:sldId id="1109"/>
            <p14:sldId id="1110"/>
            <p14:sldId id="1236"/>
            <p14:sldId id="1111"/>
            <p14:sldId id="1214"/>
            <p14:sldId id="1217"/>
            <p14:sldId id="1223"/>
            <p14:sldId id="1218"/>
            <p14:sldId id="1226"/>
            <p14:sldId id="1239"/>
            <p14:sldId id="1243"/>
            <p14:sldId id="1225"/>
            <p14:sldId id="1113"/>
            <p14:sldId id="1114"/>
            <p14:sldId id="1115"/>
            <p14:sldId id="1116"/>
            <p14:sldId id="1241"/>
            <p14:sldId id="1242"/>
            <p14:sldId id="1117"/>
            <p14:sldId id="1118"/>
            <p14:sldId id="1119"/>
            <p14:sldId id="1120"/>
            <p14:sldId id="1122"/>
            <p14:sldId id="1123"/>
            <p14:sldId id="1124"/>
            <p14:sldId id="1125"/>
            <p14:sldId id="1126"/>
            <p14:sldId id="1127"/>
            <p14:sldId id="1128"/>
            <p14:sldId id="1129"/>
            <p14:sldId id="1130"/>
            <p14:sldId id="1131"/>
            <p14:sldId id="1132"/>
          </p14:sldIdLst>
        </p14:section>
        <p14:section name="Untitled Section" id="{6B3A77A1-1065-1548-936B-6E4A5CC2D8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8A"/>
    <a:srgbClr val="391F90"/>
    <a:srgbClr val="64788C"/>
    <a:srgbClr val="D2D2D2"/>
    <a:srgbClr val="FFA200"/>
    <a:srgbClr val="ADD8E6"/>
    <a:srgbClr val="7177FF"/>
    <a:srgbClr val="3240DA"/>
    <a:srgbClr val="D5641E"/>
    <a:srgbClr val="0925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8" autoAdjust="0"/>
    <p:restoredTop sz="95955" autoAdjust="0"/>
  </p:normalViewPr>
  <p:slideViewPr>
    <p:cSldViewPr>
      <p:cViewPr>
        <p:scale>
          <a:sx n="75" d="100"/>
          <a:sy n="75" d="100"/>
        </p:scale>
        <p:origin x="2376" y="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5752"/>
    </p:cViewPr>
  </p:sorterViewPr>
  <p:notesViewPr>
    <p:cSldViewPr snapToGrid="0" snapToObjects="1">
      <p:cViewPr varScale="1">
        <p:scale>
          <a:sx n="132" d="100"/>
          <a:sy n="132" d="100"/>
        </p:scale>
        <p:origin x="-3648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fld id="{5045224E-6C5F-4B29-A5F1-CF6F4AD73D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1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" pitchFamily="1" charset="0"/>
              </a:defRPr>
            </a:lvl1pPr>
          </a:lstStyle>
          <a:p>
            <a:pPr>
              <a:defRPr/>
            </a:pPr>
            <a:fld id="{A9A67072-2F81-4899-8CB7-256A8D7347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54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E7D0F6B-FDB4-4573-BDE1-2F6C06D870F1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08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compare output of summary for numerics vs. factors</a:t>
            </a:r>
          </a:p>
        </p:txBody>
      </p:sp>
    </p:spTree>
    <p:extLst>
      <p:ext uri="{BB962C8B-B14F-4D97-AF65-F5344CB8AC3E}">
        <p14:creationId xmlns:p14="http://schemas.microsoft.com/office/powerpoint/2010/main" val="3871683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A6CE05-3E33-4294-B299-50D90AD5DFAE}" type="slidenum">
              <a:rPr lang="ar-SA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253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1F5CAF1-C276-4A6E-A9BB-CEE29E7A87BC}" type="slidenum">
              <a:rPr lang="ar-SA" altLang="en-US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349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3731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5FBD66-C5EB-4BC3-A0F3-D8E8ABE109C9}" type="slidenum">
              <a:rPr lang="ar-SA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14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86831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47029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5211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0505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6587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1FD949F-BA08-40D0-8060-5B33B2C6E0D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2153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4206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6BA1B0B-D3F4-4DCE-B4D8-DDCE730712CE}" type="slidenum">
              <a:rPr lang="ar-SA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313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226726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2396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1FA3F9-A194-485B-B35B-375A04527333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21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0D4A9CB-C054-4540-9EC3-1AB0FCACB616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058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75529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BFA0C79-CB46-4BE0-9BDD-4749AB3A1277}" type="slidenum">
              <a:rPr lang="ar-SA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2721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EFE3BD-5F72-4420-B466-07552F18ADD7}" type="slidenum">
              <a:rPr lang="ar-SA" altLang="en-US"/>
              <a:pPr eaLnBrk="1" hangingPunct="1"/>
              <a:t>20</a:t>
            </a:fld>
            <a:endParaRPr lang="en-US" alt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412035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664D47E-8208-4365-97E8-A2C0F1D174B4}" type="slidenum">
              <a:rPr lang="ar-SA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4192974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BD4CD1-9879-4C27-AC5D-B8F6E10E7317}" type="slidenum">
              <a:rPr lang="ar-SA" altLang="en-US"/>
              <a:pPr eaLnBrk="1" hangingPunct="1"/>
              <a:t>24</a:t>
            </a:fld>
            <a:endParaRPr lang="en-US" alt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altLang="en-US" smtClean="0"/>
          </a:p>
        </p:txBody>
      </p:sp>
    </p:spTree>
    <p:extLst>
      <p:ext uri="{BB962C8B-B14F-4D97-AF65-F5344CB8AC3E}">
        <p14:creationId xmlns:p14="http://schemas.microsoft.com/office/powerpoint/2010/main" val="3744365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39DD9475-B4E5-49A9-AAEC-A493ED4010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99E2E9A3-034B-4C5A-AD8B-3578066BD8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8" y="2193926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8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6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fld id="{8D7E9590-3050-4A86-8BBE-FAC5DB513F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1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1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mxkiO3zkTEt9yFRZUezfucsSuY6LvSipJ_zq_MN1Kgo/edi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download/#download" TargetMode="External"/><Relationship Id="rId2" Type="http://schemas.openxmlformats.org/officeDocument/2006/relationships/hyperlink" Target="https://cran.r-project.org/bin/windows/base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953000"/>
            <a:ext cx="8153400" cy="609600"/>
          </a:xfrm>
        </p:spPr>
        <p:txBody>
          <a:bodyPr rtlCol="0">
            <a:noAutofit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Schraga </a:t>
            </a:r>
            <a:r>
              <a:rPr lang="en-US" sz="1800" dirty="0" smtClean="0"/>
              <a:t>Schwartz, Igor </a:t>
            </a:r>
            <a:r>
              <a:rPr lang="en-US" sz="1800" dirty="0" err="1" smtClean="0"/>
              <a:t>Ulitsky</a:t>
            </a:r>
            <a:r>
              <a:rPr lang="en-US" sz="1800" dirty="0" smtClean="0"/>
              <a:t> </a:t>
            </a:r>
            <a:r>
              <a:rPr lang="en-US" sz="1800" dirty="0" smtClean="0"/>
              <a:t>&amp; </a:t>
            </a:r>
            <a:r>
              <a:rPr lang="en-US" sz="1800" dirty="0" err="1" smtClean="0"/>
              <a:t>Yaron</a:t>
            </a:r>
            <a:r>
              <a:rPr lang="en-US" sz="1800" dirty="0" smtClean="0"/>
              <a:t> Antebi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1800" b="1" dirty="0" smtClean="0"/>
              <a:t>Weizmann Institute of Science</a:t>
            </a:r>
          </a:p>
          <a:p>
            <a:pPr algn="r" eaLnBrk="1" fontAlgn="auto" hangingPunct="1">
              <a:spcAft>
                <a:spcPts val="0"/>
              </a:spcAft>
              <a:defRPr/>
            </a:pPr>
            <a:endParaRPr lang="en-US" sz="1800" dirty="0"/>
          </a:p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1800" dirty="0" smtClean="0"/>
              <a:t>Teaching assistants:</a:t>
            </a:r>
          </a:p>
          <a:p>
            <a:pPr algn="r">
              <a:defRPr/>
            </a:pPr>
            <a:r>
              <a:rPr lang="en-US" sz="1800" dirty="0" err="1">
                <a:latin typeface="Calibri" panose="020F0502020204030204" pitchFamily="34" charset="0"/>
              </a:rPr>
              <a:t>Einav</a:t>
            </a:r>
            <a:r>
              <a:rPr lang="en-US" sz="1800" dirty="0">
                <a:latin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</a:rPr>
              <a:t>Somech</a:t>
            </a:r>
            <a:r>
              <a:rPr lang="en-US" sz="1800" dirty="0">
                <a:latin typeface="Calibri" panose="020F0502020204030204" pitchFamily="34" charset="0"/>
              </a:rPr>
              <a:t>, Edo </a:t>
            </a:r>
            <a:r>
              <a:rPr lang="en-US" sz="1800" dirty="0" err="1" smtClean="0">
                <a:latin typeface="Calibri" panose="020F0502020204030204" pitchFamily="34" charset="0"/>
              </a:rPr>
              <a:t>Kiper</a:t>
            </a:r>
            <a:r>
              <a:rPr lang="en-US" sz="1800" dirty="0" smtClean="0">
                <a:latin typeface="Calibri" panose="020F0502020204030204" pitchFamily="34" charset="0"/>
              </a:rPr>
              <a:t> &amp;  </a:t>
            </a:r>
            <a:r>
              <a:rPr lang="en-US" sz="1800" dirty="0" err="1">
                <a:latin typeface="Calibri" panose="020F0502020204030204" pitchFamily="34" charset="0"/>
              </a:rPr>
              <a:t>Rotem</a:t>
            </a:r>
            <a:r>
              <a:rPr lang="en-US" sz="1800" dirty="0">
                <a:latin typeface="Calibri" panose="020F0502020204030204" pitchFamily="34" charset="0"/>
              </a:rPr>
              <a:t> Tal</a:t>
            </a:r>
            <a:endParaRPr lang="en-US" sz="1800" dirty="0" smtClean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219200"/>
            <a:ext cx="2605088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38600" y="4038600"/>
            <a:ext cx="1476686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60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Class 1</a:t>
            </a:r>
            <a:endParaRPr lang="en-US" sz="3600" dirty="0" err="1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173733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58662" r="-58662"/>
          <a:stretch>
            <a:fillRect/>
          </a:stretch>
        </p:blipFill>
        <p:spPr>
          <a:xfrm>
            <a:off x="2819400" y="1828800"/>
            <a:ext cx="7886700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Things that you should learn yourself (at some point)</a:t>
            </a:r>
            <a:endParaRPr lang="en-US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28650" y="2049462"/>
            <a:ext cx="4324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smtClean="0"/>
              <a:t>Basic UNIX commands</a:t>
            </a:r>
          </a:p>
          <a:p>
            <a:r>
              <a:rPr lang="en-US" b="0" smtClean="0"/>
              <a:t>Pipelines </a:t>
            </a:r>
            <a:r>
              <a:rPr lang="en-US" b="0" dirty="0" smtClean="0"/>
              <a:t>and automation</a:t>
            </a:r>
          </a:p>
          <a:p>
            <a:r>
              <a:rPr lang="en-US" b="0" dirty="0" smtClean="0"/>
              <a:t>Basic scientific art</a:t>
            </a:r>
          </a:p>
          <a:p>
            <a:r>
              <a:rPr lang="en-US" b="0" dirty="0" smtClean="0"/>
              <a:t>Basic software installation etc.</a:t>
            </a:r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78136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How to get data science &amp; machine learning/AI jobs</a:t>
            </a:r>
            <a:endParaRPr lang="en-US" dirty="0"/>
          </a:p>
        </p:txBody>
      </p:sp>
      <p:pic>
        <p:nvPicPr>
          <p:cNvPr id="1026" name="Picture 2" descr="Image result for how to get data science and machine learning jo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390" y="1846257"/>
            <a:ext cx="5941219" cy="501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73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does R (typically) come into the picture?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81200"/>
            <a:ext cx="8229600" cy="1066800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in a </a:t>
            </a:r>
            <a:r>
              <a:rPr lang="en-US" dirty="0" smtClean="0"/>
              <a:t>table 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8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 smtClean="0"/>
              <a:t>Programing in R (Schragi)</a:t>
            </a:r>
          </a:p>
          <a:p>
            <a:pPr lvl="1"/>
            <a:r>
              <a:rPr lang="en-US" sz="3600" dirty="0" smtClean="0"/>
              <a:t>Genomic and multidimensional data analysis (Schragi) </a:t>
            </a:r>
          </a:p>
          <a:p>
            <a:pPr lvl="1"/>
            <a:r>
              <a:rPr lang="en-US" sz="3600" dirty="0" smtClean="0"/>
              <a:t>Data modelling and statistical analysis (</a:t>
            </a:r>
            <a:r>
              <a:rPr lang="en-US" sz="3600" dirty="0" err="1" smtClean="0"/>
              <a:t>Yaron</a:t>
            </a:r>
            <a:r>
              <a:rPr lang="en-US" sz="36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in this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5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210550" cy="4351338"/>
          </a:xfrm>
        </p:spPr>
        <p:txBody>
          <a:bodyPr>
            <a:normAutofit/>
          </a:bodyPr>
          <a:lstStyle/>
          <a:p>
            <a:pPr lvl="1"/>
            <a:r>
              <a:rPr lang="en-US" sz="4000" dirty="0" smtClean="0"/>
              <a:t>Don’t </a:t>
            </a:r>
            <a:r>
              <a:rPr lang="en-US" sz="4000" dirty="0"/>
              <a:t>make it to classes</a:t>
            </a:r>
          </a:p>
          <a:p>
            <a:pPr lvl="1"/>
            <a:r>
              <a:rPr lang="en-US" sz="4000" dirty="0"/>
              <a:t>Don’t carry out the assignments</a:t>
            </a:r>
          </a:p>
          <a:p>
            <a:pPr lvl="1"/>
            <a:r>
              <a:rPr lang="en-US" sz="4000" dirty="0"/>
              <a:t>Don’t plan to do some analysis of </a:t>
            </a:r>
            <a:r>
              <a:rPr lang="en-US" sz="4000"/>
              <a:t>data </a:t>
            </a:r>
            <a:r>
              <a:rPr lang="en-US" sz="4000" smtClean="0"/>
              <a:t>over the </a:t>
            </a:r>
            <a:r>
              <a:rPr lang="en-US" sz="4000"/>
              <a:t>next </a:t>
            </a:r>
            <a:r>
              <a:rPr lang="en-US" sz="4000" smtClean="0"/>
              <a:t> </a:t>
            </a:r>
            <a:r>
              <a:rPr lang="en-US" sz="4000" dirty="0"/>
              <a:t>year</a:t>
            </a:r>
          </a:p>
          <a:p>
            <a:endParaRPr lang="en-US" sz="4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course will be </a:t>
            </a:r>
            <a:r>
              <a:rPr lang="en-US" b="1" dirty="0" smtClean="0"/>
              <a:t>of little use if you: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4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Small weekly exercise. Qualitative grading scheme. No individual feedback. Submission mandatory.</a:t>
            </a:r>
          </a:p>
          <a:p>
            <a:endParaRPr lang="en-US" dirty="0"/>
          </a:p>
          <a:p>
            <a:r>
              <a:rPr lang="en-US" dirty="0" smtClean="0"/>
              <a:t> Two larger exercises (mid &amp; end of semester). Quantitative grading, with corrections.</a:t>
            </a:r>
          </a:p>
          <a:p>
            <a:endParaRPr lang="en-US" dirty="0" smtClean="0"/>
          </a:p>
          <a:p>
            <a:r>
              <a:rPr lang="en-US" dirty="0" smtClean="0"/>
              <a:t>Tutorials</a:t>
            </a:r>
            <a:r>
              <a:rPr lang="en-US" dirty="0"/>
              <a:t>: </a:t>
            </a:r>
            <a:r>
              <a:rPr lang="en-US" dirty="0" smtClean="0"/>
              <a:t>Tuesday, 12:00 </a:t>
            </a:r>
            <a:r>
              <a:rPr lang="en-US" dirty="0"/>
              <a:t>- </a:t>
            </a:r>
            <a:r>
              <a:rPr lang="en-US" dirty="0" smtClean="0"/>
              <a:t>14:00</a:t>
            </a:r>
            <a:endParaRPr lang="en-US" dirty="0"/>
          </a:p>
          <a:p>
            <a:r>
              <a:rPr lang="en-US" dirty="0" smtClean="0"/>
              <a:t>Attendance </a:t>
            </a:r>
            <a:r>
              <a:rPr lang="en-US" b="1" dirty="0" smtClean="0"/>
              <a:t>NOT</a:t>
            </a:r>
            <a:r>
              <a:rPr lang="en-US" dirty="0" smtClean="0"/>
              <a:t> mandatory.</a:t>
            </a:r>
          </a:p>
          <a:p>
            <a:r>
              <a:rPr lang="en-US" dirty="0" smtClean="0"/>
              <a:t>Full description: </a:t>
            </a:r>
            <a:r>
              <a:rPr lang="en-US" dirty="0" smtClean="0">
                <a:hlinkClick r:id="rId2"/>
              </a:rPr>
              <a:t>here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066800"/>
            <a:ext cx="5190967" cy="48847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-137173"/>
            <a:ext cx="7886700" cy="1325563"/>
          </a:xfrm>
        </p:spPr>
        <p:txBody>
          <a:bodyPr/>
          <a:lstStyle/>
          <a:p>
            <a:r>
              <a:rPr lang="en-US" dirty="0" err="1" smtClean="0"/>
              <a:t>chatGPT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057400" y="5334000"/>
            <a:ext cx="4800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6172200"/>
            <a:ext cx="7692042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chatGPT</a:t>
            </a:r>
            <a:r>
              <a:rPr lang="en-US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use is strictly forbidden for mid and final exercises</a:t>
            </a:r>
            <a:endParaRPr lang="en-US" dirty="0" smtClean="0"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1575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InstRuctors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667000"/>
            <a:ext cx="194841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</a:rPr>
              <a:t>Einav</a:t>
            </a:r>
            <a:r>
              <a:rPr lang="en-US" dirty="0" smtClean="0"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Somech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09627" y="2666999"/>
            <a:ext cx="14522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dirty="0" err="1" smtClean="0">
                <a:latin typeface="Calibri" panose="020F0502020204030204" pitchFamily="34" charset="0"/>
              </a:rPr>
              <a:t>Rotem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</a:rPr>
              <a:t>Tal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20471" y="2666998"/>
            <a:ext cx="14032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dirty="0">
                <a:latin typeface="Calibri" panose="020F0502020204030204" pitchFamily="34" charset="0"/>
              </a:rPr>
              <a:t>Edo </a:t>
            </a:r>
            <a:r>
              <a:rPr lang="en-US" dirty="0" err="1" smtClean="0">
                <a:latin typeface="Calibri" panose="020F0502020204030204" pitchFamily="34" charset="0"/>
              </a:rPr>
              <a:t>Kiper</a:t>
            </a:r>
            <a:endParaRPr lang="en-US" dirty="0"/>
          </a:p>
        </p:txBody>
      </p:sp>
      <p:pic>
        <p:nvPicPr>
          <p:cNvPr id="6" name="Picture 2" descr="Einav Somech - Teacher Assistant - Weizmann Institute of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60466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oup Members | Regev-Rudzki La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046" y="3195951"/>
            <a:ext cx="1754120" cy="233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70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Rstudio: The working environment for 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b="4814"/>
          <a:stretch/>
        </p:blipFill>
        <p:spPr>
          <a:xfrm>
            <a:off x="305096" y="1828800"/>
            <a:ext cx="8610304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-442912" y="1752600"/>
            <a:ext cx="8686800" cy="4191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200" smtClean="0"/>
              <a:t>			How</a:t>
            </a:r>
          </a:p>
        </p:txBody>
      </p:sp>
      <p:pic>
        <p:nvPicPr>
          <p:cNvPr id="3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84375"/>
            <a:ext cx="2605088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110288" y="1752600"/>
            <a:ext cx="303371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4200" smtClean="0"/>
              <a:t>			?</a:t>
            </a:r>
          </a:p>
        </p:txBody>
      </p:sp>
    </p:spTree>
    <p:extLst>
      <p:ext uri="{BB962C8B-B14F-4D97-AF65-F5344CB8AC3E}">
        <p14:creationId xmlns:p14="http://schemas.microsoft.com/office/powerpoint/2010/main" val="6772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Download &amp; Install R:</a:t>
            </a:r>
          </a:p>
          <a:p>
            <a:pPr marL="457200" lvl="1" indent="0">
              <a:buNone/>
            </a:pPr>
            <a:r>
              <a:rPr lang="en-US" dirty="0" smtClean="0">
                <a:hlinkClick r:id="rId2"/>
              </a:rPr>
              <a:t>	https</a:t>
            </a:r>
            <a:r>
              <a:rPr lang="en-US" dirty="0">
                <a:hlinkClick r:id="rId2"/>
              </a:rPr>
              <a:t>://cran.r-project.org/bin/windows/base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Download &amp; Install </a:t>
            </a:r>
            <a:r>
              <a:rPr lang="en-US" dirty="0" err="1" smtClean="0"/>
              <a:t>Rstudio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://www.rstudio.com/products/rstudio/download/#</a:t>
            </a:r>
            <a:r>
              <a:rPr lang="en-US" dirty="0" smtClean="0">
                <a:hlinkClick r:id="rId3"/>
              </a:rPr>
              <a:t>download</a:t>
            </a:r>
            <a:endParaRPr lang="en-US" dirty="0" smtClean="0"/>
          </a:p>
          <a:p>
            <a:r>
              <a:rPr lang="en-US" dirty="0" smtClean="0"/>
              <a:t>Download this presentation:</a:t>
            </a:r>
          </a:p>
          <a:p>
            <a:pPr marL="0" indent="0">
              <a:buNone/>
            </a:pPr>
            <a:r>
              <a:rPr lang="en-US" altLang="en-US" u="sng" dirty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altLang="en-US" u="sng" dirty="0" smtClean="0">
                <a:solidFill>
                  <a:srgbClr val="1155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tinyurl.com/WeizmannRcourse2023/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do:</a:t>
            </a: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9144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CH" altLang="en-US" smtClean="0"/>
              <a:t>R as a </a:t>
            </a:r>
            <a:r>
              <a:rPr lang="en-US" altLang="en-US" smtClean="0"/>
              <a:t>calculator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Calculator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/>
              <a:t>+, -, /, *, ^, log(), </a:t>
            </a:r>
            <a:r>
              <a:rPr lang="en-US" altLang="en-US" dirty="0" err="1" smtClean="0"/>
              <a:t>exp</a:t>
            </a:r>
            <a:r>
              <a:rPr lang="en-US" altLang="en-US" dirty="0" smtClean="0"/>
              <a:t>(), </a:t>
            </a:r>
            <a:r>
              <a:rPr lang="en-US" altLang="en-US" dirty="0" err="1" smtClean="0"/>
              <a:t>sqrt</a:t>
            </a:r>
            <a:r>
              <a:rPr lang="en-US" altLang="en-US" dirty="0" smtClean="0"/>
              <a:t>(), …:</a:t>
            </a:r>
          </a:p>
          <a:p>
            <a:pPr lvl="1" eaLnBrk="1" hangingPunct="1">
              <a:buFontTx/>
              <a:buNone/>
            </a:pP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(17*0.35)^(1/3)</a:t>
            </a:r>
            <a:b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</a:b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log(10)</a:t>
            </a:r>
            <a:b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</a:b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</a:rPr>
              <a:t>exp</a:t>
            </a: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(1)</a:t>
            </a:r>
            <a:b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</a:br>
            <a:endParaRPr lang="en-US" altLang="en-US" sz="2400" b="1" dirty="0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3^-1</a:t>
            </a:r>
          </a:p>
          <a:p>
            <a:pPr lvl="1" eaLnBrk="1" hangingPunct="1">
              <a:buFontTx/>
              <a:buNone/>
            </a:pPr>
            <a:endParaRPr lang="en-US" altLang="en-US" sz="2400" b="1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8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Variables in R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900" smtClean="0"/>
              <a:t>Variables are assigned using either “=“ or “</a:t>
            </a:r>
            <a:r>
              <a:rPr lang="en-US" altLang="en-US" sz="2300" b="1" smtClean="0">
                <a:latin typeface="Courier New" panose="02070309020205020404" pitchFamily="49" charset="0"/>
              </a:rPr>
              <a:t>&lt;-</a:t>
            </a:r>
            <a:r>
              <a:rPr lang="en-US" altLang="en-US" sz="2900" smtClean="0"/>
              <a:t>”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3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x=12.6</a:t>
            </a:r>
          </a:p>
          <a:p>
            <a:pPr eaLnBrk="1" hangingPunct="1">
              <a:buFontTx/>
              <a:buNone/>
            </a:pPr>
            <a:r>
              <a:rPr lang="en-US" altLang="en-US" sz="23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 x</a:t>
            </a:r>
          </a:p>
          <a:p>
            <a:pPr eaLnBrk="1" hangingPunct="1">
              <a:buFontTx/>
              <a:buNone/>
            </a:pPr>
            <a:r>
              <a:rPr lang="en-US" altLang="en-US" sz="2300" b="1" smtClean="0">
                <a:solidFill>
                  <a:srgbClr val="FF0000"/>
                </a:solidFill>
                <a:latin typeface="Courier New" panose="02070309020205020404" pitchFamily="49" charset="0"/>
              </a:rPr>
              <a:t>[1] 12.6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300" b="1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300" b="1" smtClean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300" b="1" smtClean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6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variables can be of different classes (e.g. numeric, character, logical)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vector is a sequence of data elements of the same type (e.g. </a:t>
            </a:r>
            <a:r>
              <a:rPr lang="en-US" altLang="en-US" dirty="0" smtClean="0"/>
              <a:t>a sequence of numbers, or a sequence of characters).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405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3528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Creating a numeric vector</a:t>
            </a: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762000" y="1219200"/>
            <a:ext cx="7620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 smtClean="0"/>
              <a:t>Such </a:t>
            </a:r>
            <a:r>
              <a:rPr lang="en-US" altLang="en-US" dirty="0"/>
              <a:t>a vector may be created:</a:t>
            </a:r>
          </a:p>
          <a:p>
            <a:pPr eaLnBrk="1" hangingPunct="1"/>
            <a:r>
              <a:rPr lang="en-US" altLang="en-US" dirty="0"/>
              <a:t>1. Using the c() (short for concatenate) function: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y=c(3,7,9,11)</a:t>
            </a:r>
          </a:p>
          <a:p>
            <a:pPr eaLnBrk="1" hangingPunct="1"/>
            <a:endParaRPr lang="es-E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s-E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y</a:t>
            </a:r>
          </a:p>
          <a:p>
            <a:pPr eaLnBrk="1" hangingPunct="1"/>
            <a:r>
              <a:rPr lang="es-E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 3  7  9 11</a:t>
            </a:r>
          </a:p>
          <a:p>
            <a:pPr eaLnBrk="1" hangingPunct="1"/>
            <a:r>
              <a:rPr lang="es-ES" altLang="en-US" dirty="0" smtClean="0"/>
              <a:t>2</a:t>
            </a:r>
            <a:r>
              <a:rPr lang="es-ES" altLang="en-US" dirty="0"/>
              <a:t>. </a:t>
            </a:r>
            <a:r>
              <a:rPr lang="es-ES" altLang="en-US" dirty="0" err="1"/>
              <a:t>Using</a:t>
            </a:r>
            <a:r>
              <a:rPr lang="es-ES" altLang="en-US" dirty="0"/>
              <a:t> </a:t>
            </a:r>
            <a:r>
              <a:rPr lang="es-ES" altLang="en-US" dirty="0" err="1"/>
              <a:t>the</a:t>
            </a:r>
            <a:r>
              <a:rPr lang="es-ES" altLang="en-US" dirty="0"/>
              <a:t> </a:t>
            </a:r>
            <a:r>
              <a:rPr lang="es-ES" altLang="en-US" dirty="0" err="1"/>
              <a:t>rep</a:t>
            </a:r>
            <a:r>
              <a:rPr lang="es-ES" altLang="en-US" dirty="0"/>
              <a:t>(</a:t>
            </a:r>
            <a:r>
              <a:rPr lang="es-ES" altLang="en-US" dirty="0" err="1"/>
              <a:t>what,how_many_times</a:t>
            </a:r>
            <a:r>
              <a:rPr lang="es-ES" altLang="en-US" dirty="0"/>
              <a:t>) </a:t>
            </a:r>
            <a:r>
              <a:rPr lang="es-ES" altLang="en-US" dirty="0" err="1"/>
              <a:t>function</a:t>
            </a:r>
            <a:r>
              <a:rPr lang="es-ES" altLang="en-US" dirty="0"/>
              <a:t>:</a:t>
            </a:r>
          </a:p>
          <a:p>
            <a:pPr eaLnBrk="1" hangingPunct="1"/>
            <a:r>
              <a:rPr lang="es-E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s-ES" alt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E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(3,30) </a:t>
            </a:r>
          </a:p>
          <a:p>
            <a:pPr eaLnBrk="1" hangingPunct="1"/>
            <a:endParaRPr lang="es-E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s-ES" altLang="en-US" dirty="0"/>
              <a:t>3. </a:t>
            </a:r>
            <a:r>
              <a:rPr lang="es-ES" altLang="en-US" dirty="0" err="1"/>
              <a:t>Using</a:t>
            </a:r>
            <a:r>
              <a:rPr lang="es-ES" altLang="en-US" dirty="0"/>
              <a:t> </a:t>
            </a:r>
            <a:r>
              <a:rPr lang="es-ES" altLang="en-US" dirty="0" err="1"/>
              <a:t>the</a:t>
            </a:r>
            <a:r>
              <a:rPr lang="es-ES" altLang="en-US" dirty="0"/>
              <a:t> “:” </a:t>
            </a:r>
            <a:r>
              <a:rPr lang="es-ES" altLang="en-US" dirty="0" err="1"/>
              <a:t>operator</a:t>
            </a:r>
            <a:r>
              <a:rPr lang="es-ES" altLang="en-US" dirty="0"/>
              <a:t>, </a:t>
            </a:r>
            <a:r>
              <a:rPr lang="es-ES" altLang="en-US" dirty="0" err="1"/>
              <a:t>signifiying</a:t>
            </a:r>
            <a:r>
              <a:rPr lang="es-ES" altLang="en-US" dirty="0"/>
              <a:t> </a:t>
            </a:r>
            <a:r>
              <a:rPr lang="en-US" altLang="en-US" dirty="0"/>
              <a:t>“a series</a:t>
            </a:r>
            <a:r>
              <a:rPr lang="en-US" altLang="en-US" dirty="0">
                <a:solidFill>
                  <a:schemeClr val="tx2"/>
                </a:solidFill>
              </a:rPr>
              <a:t> of integers between”</a:t>
            </a:r>
          </a:p>
          <a:p>
            <a:pPr eaLnBrk="1" hangingPunct="1"/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y=1:30</a:t>
            </a:r>
            <a:endParaRPr lang="es-E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67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(Boolean) vectors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048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100" b="1" dirty="0" smtClean="0"/>
              <a:t>A </a:t>
            </a:r>
            <a:r>
              <a:rPr lang="en-US" altLang="en-US" sz="3100" b="1" dirty="0" err="1" smtClean="0"/>
              <a:t>boolean</a:t>
            </a:r>
            <a:r>
              <a:rPr lang="en-US" altLang="en-US" sz="3100" b="1" dirty="0" smtClean="0"/>
              <a:t> variable can be either TRUE or FALSE.</a:t>
            </a:r>
          </a:p>
          <a:p>
            <a:pPr eaLnBrk="1" hangingPunct="1">
              <a:buFontTx/>
              <a:buNone/>
            </a:pPr>
            <a:r>
              <a:rPr lang="en-US" altLang="en-US" sz="31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b=c(TRUE,FALSE,TRUE,FALSE,TRUE,TRUE)</a:t>
            </a:r>
          </a:p>
          <a:p>
            <a:pPr eaLnBrk="1" hangingPunct="1">
              <a:buFontTx/>
              <a:buNone/>
            </a:pPr>
            <a:endParaRPr lang="en-US" altLang="en-US" sz="3100" b="1" dirty="0" smtClean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4400" b="1" dirty="0" smtClean="0">
              <a:solidFill>
                <a:srgbClr val="FF3300"/>
              </a:solidFill>
            </a:endParaRP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6929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Vector manipulation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n=c(1,4,5,6,7,2,3,4,5,6)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#creates a vector with the numbers in the brackets, stores it in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length(n)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#number of elements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n[3]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#extract 3</a:t>
            </a:r>
            <a:r>
              <a:rPr lang="en-US" altLang="en-US" sz="28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rd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 in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n[-2]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#extract all of y but 2</a:t>
            </a:r>
            <a:r>
              <a:rPr lang="en-US" altLang="en-US" sz="2800" b="1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element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n[1:3]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#extract first three element of 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n[c(1,3,4)] </a:t>
            </a:r>
            <a:r>
              <a:rPr lang="en-US" alt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#extract first, third, and fourth element of y</a:t>
            </a:r>
          </a:p>
        </p:txBody>
      </p:sp>
    </p:spTree>
    <p:extLst>
      <p:ext uri="{BB962C8B-B14F-4D97-AF65-F5344CB8AC3E}">
        <p14:creationId xmlns:p14="http://schemas.microsoft.com/office/powerpoint/2010/main" val="1870123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Vector manipulation…</a:t>
            </a:r>
          </a:p>
        </p:txBody>
      </p:sp>
      <p:sp>
        <p:nvSpPr>
          <p:cNvPr id="2867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n+1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#add 1 to all elements in y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n*2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#multiply by two all elements in y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sum(n)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mean(n) 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median(n)</a:t>
            </a:r>
          </a:p>
          <a:p>
            <a:pPr eaLnBrk="1" hangingPunct="1">
              <a:buFontTx/>
              <a:buNone/>
            </a:pPr>
            <a:r>
              <a:rPr lang="en-US" altLang="en-US" sz="2400" b="1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min(n)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max(n)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log(n) </a:t>
            </a:r>
            <a:r>
              <a:rPr lang="en-US" alt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#extract logs from all variables in y</a:t>
            </a:r>
          </a:p>
          <a:p>
            <a:pPr eaLnBrk="1" hangingPunct="1"/>
            <a:endParaRPr lang="en-US" altLang="en-US" sz="2400" b="1" dirty="0" smtClean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1800" b="1" dirty="0" smtClean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sz="1800" b="1" dirty="0" smtClean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412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Functions in 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/>
              <a:t>- Functions are chunks of code which (can) receive something as input (termed: </a:t>
            </a:r>
            <a:r>
              <a:rPr lang="en-US" b="1" dirty="0" smtClean="0"/>
              <a:t>arguments</a:t>
            </a:r>
            <a:r>
              <a:rPr lang="en-US" dirty="0" smtClean="0"/>
              <a:t>), and (can) produce something as output (termed: </a:t>
            </a:r>
            <a:r>
              <a:rPr lang="en-US" b="1" dirty="0" smtClean="0"/>
              <a:t>return value</a:t>
            </a:r>
            <a:r>
              <a:rPr lang="en-US" dirty="0" smtClean="0"/>
              <a:t>). 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 smtClean="0"/>
              <a:t>A function can be recognized by the round brackets "()" following the function name. </a:t>
            </a:r>
          </a:p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en-US" dirty="0" smtClean="0"/>
              <a:t>The arguments of the "mean" function is a vector of numbers; the return value is their average. </a:t>
            </a:r>
          </a:p>
        </p:txBody>
      </p:sp>
    </p:spTree>
    <p:extLst>
      <p:ext uri="{BB962C8B-B14F-4D97-AF65-F5344CB8AC3E}">
        <p14:creationId xmlns:p14="http://schemas.microsoft.com/office/powerpoint/2010/main" val="19690702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Basic visualization of numbers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r>
              <a:rPr lang="en-US" altLang="en-US" sz="40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eaLnBrk="1" hangingPunct="1"/>
            <a:r>
              <a:rPr lang="en-US" altLang="en-US" sz="40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plot(n)</a:t>
            </a:r>
          </a:p>
          <a:p>
            <a:pPr eaLnBrk="1" hangingPunct="1"/>
            <a:r>
              <a:rPr lang="en-US" altLang="en-US" sz="4000" b="1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</a:t>
            </a:r>
            <a:r>
              <a:rPr lang="en-US" altLang="en-US" sz="40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pPr eaLnBrk="1" hangingPunct="1"/>
            <a:r>
              <a:rPr lang="en-US" altLang="en-US" sz="40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boxplot(n)</a:t>
            </a:r>
          </a:p>
          <a:p>
            <a:pPr eaLnBrk="1" hangingPunct="1"/>
            <a:r>
              <a:rPr lang="en-US" altLang="en-US" sz="40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pie(n)</a:t>
            </a:r>
          </a:p>
        </p:txBody>
      </p:sp>
    </p:spTree>
    <p:extLst>
      <p:ext uri="{BB962C8B-B14F-4D97-AF65-F5344CB8AC3E}">
        <p14:creationId xmlns:p14="http://schemas.microsoft.com/office/powerpoint/2010/main" val="2859144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667750" cy="43513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4200" smtClean="0"/>
              <a:t>	Why      </a:t>
            </a:r>
            <a:r>
              <a:rPr lang="he-IL" altLang="en-US" sz="14200"/>
              <a:t>?</a:t>
            </a:r>
            <a:endParaRPr lang="en-US" altLang="en-US" sz="14200" smtClean="0"/>
          </a:p>
        </p:txBody>
      </p:sp>
      <p:pic>
        <p:nvPicPr>
          <p:cNvPr id="3075" name="Picture 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849126"/>
            <a:ext cx="2605088" cy="197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8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barplot(n,col="red")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84250"/>
            <a:ext cx="5884863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36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plot(n,col="red")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95300"/>
            <a:ext cx="5884863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24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hist(n,col="red")</a:t>
            </a:r>
          </a:p>
        </p:txBody>
      </p:sp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306513"/>
            <a:ext cx="5562600" cy="555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08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boxplot(n,col="red")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60463"/>
            <a:ext cx="5562600" cy="555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283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pie(n[1:3])</a:t>
            </a:r>
          </a:p>
        </p:txBody>
      </p:sp>
      <p:pic>
        <p:nvPicPr>
          <p:cNvPr id="2457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492125"/>
            <a:ext cx="5884863" cy="587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55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Help in 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Click ? + </a:t>
            </a:r>
            <a:r>
              <a:rPr lang="en-US" altLang="en-US" sz="2000" dirty="0" err="1" smtClean="0"/>
              <a:t>function_name</a:t>
            </a:r>
            <a:r>
              <a:rPr lang="en-US" altLang="en-US" sz="2000" dirty="0" smtClean="0"/>
              <a:t>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  <a:r>
              <a:rPr lang="en-US" altLang="en-US" sz="2000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barplot</a:t>
            </a:r>
            <a:endParaRPr lang="en-US" altLang="en-US" sz="2000" dirty="0" smtClean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 smtClean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 smtClean="0"/>
              <a:t>Help pages contain the following components: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 dirty="0" err="1" smtClean="0"/>
              <a:t>function_name</a:t>
            </a:r>
            <a:r>
              <a:rPr lang="en-US" altLang="en-US" sz="2000" dirty="0" smtClean="0"/>
              <a:t>(package) – if the package is not installed, this is the time to install it and call it (using "library")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 dirty="0" smtClean="0"/>
              <a:t>Description: brief overview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 b="1" dirty="0" smtClean="0"/>
              <a:t>Usage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 b="1" dirty="0" smtClean="0"/>
              <a:t>Description of arguments (input)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 dirty="0" smtClean="0"/>
              <a:t>Details: more information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 b="1" dirty="0" smtClean="0"/>
              <a:t>Value: </a:t>
            </a:r>
            <a:r>
              <a:rPr lang="en-US" altLang="en-US" sz="2000" dirty="0" smtClean="0"/>
              <a:t>value returned by the function (output)</a:t>
            </a:r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 b="1" dirty="0" smtClean="0"/>
              <a:t>See also: </a:t>
            </a:r>
            <a:r>
              <a:rPr lang="en-US" altLang="en-US" sz="2000" dirty="0" smtClean="0"/>
              <a:t>great way to learn new stuff you didn't even know you wanted to do!</a:t>
            </a:r>
            <a:endParaRPr lang="en-US" altLang="en-US" sz="2000" b="1" dirty="0" smtClean="0"/>
          </a:p>
          <a:p>
            <a:pPr eaLnBrk="1" hangingPunct="1">
              <a:lnSpc>
                <a:spcPct val="80000"/>
              </a:lnSpc>
              <a:buFontTx/>
              <a:buChar char="-"/>
            </a:pPr>
            <a:r>
              <a:rPr lang="en-US" altLang="en-US" sz="2000" b="1" dirty="0" smtClean="0"/>
              <a:t>Examples: </a:t>
            </a:r>
            <a:r>
              <a:rPr lang="en-US" altLang="en-US" sz="2000" dirty="0" smtClean="0"/>
              <a:t>Can be copy-pasted as is!</a:t>
            </a:r>
            <a:r>
              <a:rPr lang="en-US" altLang="en-US" sz="2000" b="1" dirty="0" smtClean="0"/>
              <a:t> Highly informative!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b="1" dirty="0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81000"/>
            <a:ext cx="202723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45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Other vectors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4300" dirty="0" smtClean="0"/>
              <a:t>Character vectors: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n=1:7</a:t>
            </a:r>
          </a:p>
          <a:p>
            <a:pPr eaLnBrk="1" hangingPunct="1">
              <a:buFontTx/>
              <a:buNone/>
            </a:pPr>
            <a:r>
              <a:rPr lang="en-US" altLang="en-US" sz="2800" b="1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2800" b="1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=c("miriam","schragi","chaim","jochanan","ephraim","avraham","yemima")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names(n)=</a:t>
            </a:r>
            <a:r>
              <a:rPr lang="en-US" altLang="en-US" sz="2800" b="1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nms</a:t>
            </a: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#giving names to each value in numeric vector y</a:t>
            </a:r>
          </a:p>
          <a:p>
            <a:pPr eaLnBrk="1" hangingPunct="1">
              <a:buFontTx/>
              <a:buNone/>
            </a:pP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n["</a:t>
            </a:r>
            <a:r>
              <a:rPr lang="en-US" altLang="en-US" sz="2800" b="1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schragi</a:t>
            </a:r>
            <a:r>
              <a:rPr lang="en-US" altLang="en-US" sz="28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eaLnBrk="1" hangingPunct="1">
              <a:buFontTx/>
              <a:buNone/>
            </a:pPr>
            <a:endParaRPr lang="en-US" altLang="en-US" sz="2800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609600" y="5638800"/>
            <a:ext cx="762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1">
                <a:solidFill>
                  <a:schemeClr val="accent2"/>
                </a:solidFill>
              </a:rPr>
              <a:t>Class Exercise: Redraw some of the previous plots with modified n!</a:t>
            </a:r>
          </a:p>
        </p:txBody>
      </p:sp>
    </p:spTree>
    <p:extLst>
      <p:ext uri="{BB962C8B-B14F-4D97-AF65-F5344CB8AC3E}">
        <p14:creationId xmlns:p14="http://schemas.microsoft.com/office/powerpoint/2010/main" val="3357209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b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paste()</a:t>
            </a:r>
            <a:r>
              <a:rPr lang="en-US" altLang="en-US" smtClean="0"/>
              <a:t> function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 smtClean="0"/>
              <a:t>Concatenates</a:t>
            </a:r>
            <a:r>
              <a:rPr lang="en-US" altLang="en-US" dirty="0" smtClean="0"/>
              <a:t> different characters into a single character, separated by the variable defined by </a:t>
            </a:r>
            <a:r>
              <a:rPr lang="en-US" altLang="en-US" dirty="0" err="1" smtClean="0"/>
              <a:t>sep</a:t>
            </a:r>
            <a:r>
              <a:rPr lang="en-US" altLang="en-US" dirty="0" smtClean="0"/>
              <a:t> argument (default: </a:t>
            </a:r>
            <a:r>
              <a:rPr lang="en-US" altLang="en-US" dirty="0" err="1" smtClean="0"/>
              <a:t>sep</a:t>
            </a:r>
            <a:r>
              <a:rPr lang="en-US" altLang="en-US" dirty="0" smtClean="0"/>
              <a:t>=" ")</a:t>
            </a:r>
          </a:p>
          <a:p>
            <a:pPr eaLnBrk="1" hangingPunct="1">
              <a:buFontTx/>
              <a:buNone/>
            </a:pPr>
            <a:endParaRPr lang="en-US" altLang="en-US" dirty="0" smtClean="0"/>
          </a:p>
          <a:p>
            <a:pPr eaLnBrk="1" hangingPunct="1">
              <a:buFontTx/>
              <a:buNone/>
            </a:pPr>
            <a:r>
              <a:rPr lang="en-US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paste("</a:t>
            </a:r>
            <a:r>
              <a:rPr lang="en-US" altLang="en-US" b="1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To","err","is</a:t>
            </a:r>
            <a:r>
              <a:rPr lang="en-US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human.","To</a:t>
            </a:r>
            <a:r>
              <a:rPr lang="en-US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 is","divine!",</a:t>
            </a:r>
            <a:r>
              <a:rPr lang="en-US" altLang="en-US" b="1" dirty="0" err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en-US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="_")</a:t>
            </a:r>
          </a:p>
          <a:p>
            <a:pPr eaLnBrk="1" hangingPunct="1">
              <a:buFontTx/>
              <a:buNone/>
            </a:pPr>
            <a:endParaRPr lang="en-US" altLang="en-US" b="1" dirty="0" smtClean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92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Factor vectors (We love factors!)</a:t>
            </a:r>
            <a:endParaRPr lang="en-US" altLang="en-US" sz="54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100" b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f=as.factor(c("stupid","stupid","smart","stupid","imbecile","smart","smart","imbecile"))</a:t>
            </a:r>
          </a:p>
          <a:p>
            <a:pPr eaLnBrk="1" hangingPunct="1">
              <a:buFontTx/>
              <a:buNone/>
            </a:pPr>
            <a:r>
              <a:rPr lang="en-US" altLang="en-US" sz="3100" b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levels(f) #possible values a variable in y can have</a:t>
            </a:r>
          </a:p>
          <a:p>
            <a:pPr eaLnBrk="1" hangingPunct="1">
              <a:buFontTx/>
              <a:buNone/>
            </a:pPr>
            <a:r>
              <a:rPr lang="en-US" altLang="en-US" sz="3100" b="1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summary(f) #provides the number of time each factor occurs</a:t>
            </a: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609600" y="5638800"/>
            <a:ext cx="7620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1">
                <a:solidFill>
                  <a:schemeClr val="accent2"/>
                </a:solidFill>
              </a:rPr>
              <a:t>Class Exercise: Compare summary(n), summary(b), and summary(f) – note difference in output!</a:t>
            </a:r>
          </a:p>
        </p:txBody>
      </p:sp>
    </p:spTree>
    <p:extLst>
      <p:ext uri="{BB962C8B-B14F-4D97-AF65-F5344CB8AC3E}">
        <p14:creationId xmlns:p14="http://schemas.microsoft.com/office/powerpoint/2010/main" val="68167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Why Learn R Programming - Importance of 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58483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98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R’s strengths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Data management &amp; manipulation</a:t>
            </a:r>
          </a:p>
          <a:p>
            <a:pPr eaLnBrk="1" hangingPunct="1"/>
            <a:r>
              <a:rPr lang="en-US" altLang="en-US" dirty="0" smtClean="0"/>
              <a:t>Interactive</a:t>
            </a:r>
          </a:p>
          <a:p>
            <a:pPr eaLnBrk="1" hangingPunct="1"/>
            <a:r>
              <a:rPr lang="en-US" altLang="en-US" dirty="0" smtClean="0"/>
              <a:t>Statistics</a:t>
            </a:r>
          </a:p>
          <a:p>
            <a:pPr eaLnBrk="1" hangingPunct="1"/>
            <a:r>
              <a:rPr lang="en-US" altLang="en-US" dirty="0" smtClean="0"/>
              <a:t>Graphics </a:t>
            </a:r>
          </a:p>
          <a:p>
            <a:pPr eaLnBrk="1" hangingPunct="1"/>
            <a:r>
              <a:rPr lang="en-US" altLang="en-US" dirty="0" smtClean="0"/>
              <a:t>Programming language</a:t>
            </a:r>
          </a:p>
          <a:p>
            <a:pPr eaLnBrk="1" hangingPunct="1"/>
            <a:r>
              <a:rPr lang="en-US" altLang="en-US" dirty="0" smtClean="0"/>
              <a:t>Active user community</a:t>
            </a:r>
          </a:p>
          <a:p>
            <a:pPr eaLnBrk="1" hangingPunct="1"/>
            <a:r>
              <a:rPr lang="en-US" altLang="en-US" dirty="0" smtClean="0"/>
              <a:t>Free!</a:t>
            </a:r>
            <a:endParaRPr lang="en-US" altLang="en-US" dirty="0" smtClean="0">
              <a:sym typeface="Arial" panose="020B0604020202020204" pitchFamily="34" charset="0"/>
            </a:endParaRPr>
          </a:p>
          <a:p>
            <a:pPr eaLnBrk="1" hangingPunct="1"/>
            <a:endParaRPr lang="en-US" altLang="en-US" dirty="0" smtClean="0"/>
          </a:p>
        </p:txBody>
      </p:sp>
      <p:pic>
        <p:nvPicPr>
          <p:cNvPr id="717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667"/>
          <a:stretch>
            <a:fillRect/>
          </a:stretch>
        </p:blipFill>
        <p:spPr bwMode="auto">
          <a:xfrm>
            <a:off x="7467600" y="228600"/>
            <a:ext cx="14478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39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R’s weakness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ym typeface="Arial" panose="020B0604020202020204" pitchFamily="34" charset="0"/>
              </a:rPr>
              <a:t>Not so user friendly  </a:t>
            </a:r>
          </a:p>
          <a:p>
            <a:pPr eaLnBrk="1" hangingPunct="1"/>
            <a:r>
              <a:rPr lang="en-US" altLang="en-US" smtClean="0">
                <a:sym typeface="Arial" panose="020B0604020202020204" pitchFamily="34" charset="0"/>
              </a:rPr>
              <a:t>Minimal GUI.</a:t>
            </a:r>
          </a:p>
          <a:p>
            <a:pPr eaLnBrk="1" hangingPunct="1"/>
            <a:r>
              <a:rPr lang="en-US" altLang="en-US" smtClean="0">
                <a:sym typeface="Arial" panose="020B0604020202020204" pitchFamily="34" charset="0"/>
              </a:rPr>
              <a:t>No commercial support</a:t>
            </a:r>
          </a:p>
          <a:p>
            <a:pPr eaLnBrk="1" hangingPunct="1"/>
            <a:r>
              <a:rPr lang="en-US" altLang="en-US" smtClean="0">
                <a:sym typeface="Arial" panose="020B0604020202020204" pitchFamily="34" charset="0"/>
              </a:rPr>
              <a:t>Substantially slower than programming languages (e.g. perl, java, C++).</a:t>
            </a:r>
            <a:endParaRPr lang="en-US" altLang="en-US" smtClean="0"/>
          </a:p>
        </p:txBody>
      </p:sp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5"/>
          <a:stretch>
            <a:fillRect/>
          </a:stretch>
        </p:blipFill>
        <p:spPr bwMode="auto">
          <a:xfrm>
            <a:off x="7924800" y="228600"/>
            <a:ext cx="8382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228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(Usually crappier) alternatives to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Excel </a:t>
            </a:r>
          </a:p>
          <a:p>
            <a:r>
              <a:rPr lang="en-US" smtClean="0"/>
              <a:t>Matlab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Microsoft Excel is a Sin Against Science</a:t>
            </a:r>
            <a:endParaRPr lang="en-US" dirty="0"/>
          </a:p>
        </p:txBody>
      </p:sp>
      <p:pic>
        <p:nvPicPr>
          <p:cNvPr id="2050" name="Picture 2" descr="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981200"/>
            <a:ext cx="7007225" cy="456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6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Alternatives that can have advantages with respect to 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C++/Java</a:t>
            </a:r>
          </a:p>
          <a:p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tx2">
              <a:lumMod val="20000"/>
              <a:lumOff val="80000"/>
            </a:schemeClr>
          </a:solidFill>
        </a:ln>
      </a:spPr>
      <a:bodyPr wrap="none" rtlCol="0">
        <a:spAutoFit/>
      </a:bodyPr>
      <a:lstStyle>
        <a:defPPr>
          <a:defRPr dirty="0" err="1" smtClean="0">
            <a:ln>
              <a:solidFill>
                <a:schemeClr val="accent1">
                  <a:lumMod val="20000"/>
                  <a:lumOff val="80000"/>
                </a:schemeClr>
              </a:solidFill>
            </a:ln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315431</TotalTime>
  <Words>985</Words>
  <Application>Microsoft Office PowerPoint</Application>
  <PresentationFormat>On-screen Show (4:3)</PresentationFormat>
  <Paragraphs>179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Century Gothic</vt:lpstr>
      <vt:lpstr>Courier New</vt:lpstr>
      <vt:lpstr>Gisha</vt:lpstr>
      <vt:lpstr>Times</vt:lpstr>
      <vt:lpstr>Times New Roman</vt:lpstr>
      <vt:lpstr>Wingdings</vt:lpstr>
      <vt:lpstr>Presentation level design</vt:lpstr>
      <vt:lpstr>PowerPoint Presentation</vt:lpstr>
      <vt:lpstr>To do:</vt:lpstr>
      <vt:lpstr>PowerPoint Presentation</vt:lpstr>
      <vt:lpstr>PowerPoint Presentation</vt:lpstr>
      <vt:lpstr>R’s strengths</vt:lpstr>
      <vt:lpstr>R’s weakness</vt:lpstr>
      <vt:lpstr>(Usually crappier) alternatives to R</vt:lpstr>
      <vt:lpstr>Microsoft Excel is a Sin Against Science</vt:lpstr>
      <vt:lpstr>Alternatives that can have advantages with respect to R:</vt:lpstr>
      <vt:lpstr>Things that you should learn yourself (at some point)</vt:lpstr>
      <vt:lpstr>How to get data science &amp; machine learning/AI jobs</vt:lpstr>
      <vt:lpstr>When does R (typically) come into the picture?</vt:lpstr>
      <vt:lpstr>Goals in this course</vt:lpstr>
      <vt:lpstr>The course will be of little use if you:</vt:lpstr>
      <vt:lpstr>Course Requirements</vt:lpstr>
      <vt:lpstr>chatGPT?</vt:lpstr>
      <vt:lpstr>InstRuctors</vt:lpstr>
      <vt:lpstr>Rstudio: The working environment for R</vt:lpstr>
      <vt:lpstr>PowerPoint Presentation</vt:lpstr>
      <vt:lpstr>R as a calculator</vt:lpstr>
      <vt:lpstr>Variables in R</vt:lpstr>
      <vt:lpstr>Classes</vt:lpstr>
      <vt:lpstr>Vector</vt:lpstr>
      <vt:lpstr>Creating a numeric vector</vt:lpstr>
      <vt:lpstr>Logical (Boolean) vectors</vt:lpstr>
      <vt:lpstr>Vector manipulation</vt:lpstr>
      <vt:lpstr>Vector manipulation…</vt:lpstr>
      <vt:lpstr>Functions in R</vt:lpstr>
      <vt:lpstr>Basic visualization of numbers</vt:lpstr>
      <vt:lpstr>barplot(n,col="red")</vt:lpstr>
      <vt:lpstr>plot(n,col="red")</vt:lpstr>
      <vt:lpstr>hist(n,col="red")</vt:lpstr>
      <vt:lpstr>boxplot(n,col="red")</vt:lpstr>
      <vt:lpstr>pie(n[1:3])</vt:lpstr>
      <vt:lpstr>Help in R</vt:lpstr>
      <vt:lpstr>Other vectors</vt:lpstr>
      <vt:lpstr>The paste() function</vt:lpstr>
      <vt:lpstr>Factor vectors (We love factors!)</vt:lpstr>
    </vt:vector>
  </TitlesOfParts>
  <Company>ſ瀀]讘߳䨌뿿큠ࡱ逜]讘ſ위뿿큐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R_lessons_1_and_2</dc:title>
  <dc:creator>. EMBL;Schraga Schwartz</dc:creator>
  <cp:lastModifiedBy>Schraga Schwartz</cp:lastModifiedBy>
  <cp:revision>2023</cp:revision>
  <cp:lastPrinted>2012-10-19T18:59:05Z</cp:lastPrinted>
  <dcterms:created xsi:type="dcterms:W3CDTF">2008-02-05T04:18:24Z</dcterms:created>
  <dcterms:modified xsi:type="dcterms:W3CDTF">2023-12-08T12:06:41Z</dcterms:modified>
</cp:coreProperties>
</file>