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7" r:id="rId5"/>
    <p:sldId id="261" r:id="rId6"/>
    <p:sldId id="260" r:id="rId7"/>
    <p:sldId id="263" r:id="rId8"/>
    <p:sldId id="264" r:id="rId9"/>
    <p:sldId id="265" r:id="rId10"/>
    <p:sldId id="266" r:id="rId11"/>
    <p:sldId id="268" r:id="rId12"/>
    <p:sldId id="262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6" r:id="rId26"/>
    <p:sldId id="282" r:id="rId27"/>
    <p:sldId id="283" r:id="rId28"/>
    <p:sldId id="284" r:id="rId29"/>
    <p:sldId id="288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C0BC1C-9ADB-B148-98D3-D27E01594F99}" v="216" dt="2023-12-19T09:47:2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 showGuides="1">
      <p:cViewPr varScale="1">
        <p:scale>
          <a:sx n="114" d="100"/>
          <a:sy n="114" d="100"/>
        </p:scale>
        <p:origin x="376" y="18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F44D-E5F7-F643-BD6D-D58B99010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EBE0-EB96-9642-E50A-9CB9451D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DBA8-03A5-1571-88AD-AC197EC1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B4D98-7B94-A102-8C93-96118EC1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4E59-3F25-E101-1904-2693D7E3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14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9617-0537-B6C7-D714-0E9D6463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F8C2-FEBE-A18C-0F94-C9A8EBD1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0DBE0-EB56-1B0B-C826-D9E6F683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81A8-8CD0-0964-0EAC-5E89E1E2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32F86-D6E8-1A2B-FD19-B9865694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209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F6AF5-F572-39EA-100A-58AD744C3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2892A-8C1B-3E1B-4704-7548B8331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2C4D-3EF9-2922-5BB8-51E54CB7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CA2E-B7B1-32A5-5BFD-695E459F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615C-4117-443D-59E6-7CAC1E46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693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366C-AAE5-0177-4694-F5DC806D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0182-F787-149E-4301-70176289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948E-D500-8B6F-8F4D-B722F5B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E07D-A35E-9332-4D34-9625ADEF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5499-D9CA-CFE4-9216-9646D3D9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96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EBB6-05EE-E692-3C9D-061CA275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60622-A52A-F8DD-0D6E-2A29FA1F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2CF9-C9E7-C5CE-4767-8182677E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3F9F-05EA-B4E3-0820-2E72051A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64B0-4DB3-D85E-9CAA-B08BAC7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946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CEF9-0EDA-72B8-0C23-F245EE3A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DDEF-639D-4A7F-CDBD-1D86F0E65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3E74C-BE66-794F-9ECD-16EC465D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BDDD2-153C-5082-A6B5-1326FBB6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80EA-65B3-3E4B-7A8B-9D9F64A0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57487-84C9-C085-A078-DA3FB968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471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B85F-6D18-609C-172D-CF9679E0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D7F3-54E3-C914-C503-88BA76AC9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88F59-37AF-6191-1C62-A4097A299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15E90-BE8E-F35C-5BCD-EB1F27200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C700D-48A0-9E7B-2E40-025EABD91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69EBC-32B2-4727-8040-5045C90B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4D72-9D6B-FDEF-C51E-EEB61BDF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6A405-AED8-320D-E006-409A7282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831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4D4F-04CA-541F-2204-F6A4384A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30D54-68C4-FFEC-680C-18916A9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B0643-9F29-C5E1-FD0F-A0AEBCDB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FB0CF-BAE6-54E1-6972-CC34E685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186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412A1-FE8B-5CC7-5E19-AB91F44E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A1567-8CE2-3CDF-FB63-D5795AE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A88D-D1FD-8439-B97C-E75968D8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39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85A1-980D-DD67-2F37-EF7E5EA0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63E2-E490-74D1-2008-BA72863F0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5DAEE-0E9E-6BCE-E519-038A1D213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8EBEF-26F7-3078-0DC2-241362B1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DD2B4-7452-CE05-402E-383E42DB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AAAF4-58FA-5980-B4C2-E40C9F57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923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2C4E-3E5C-EDDD-E44A-BC6E9086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D6CA1-A1EF-4B6A-BC8B-B84A9F38A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9BAF-6144-A330-5EE3-CA1CF065E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6EFA-07D8-8DEF-88B1-03F3C86C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E516C-00DC-1F74-913B-52EC0589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64566-096D-D8D8-33BA-5AB3B17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80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34887-C68D-7B5F-56E9-9499B20B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7BB8-0087-1E36-5EF8-D9B3E5C3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7FAA-D0DB-232B-B15C-61689D46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AABBE-F35E-2149-9730-4437F56255EB}" type="datetimeFigureOut">
              <a:rPr lang="en-IL" smtClean="0"/>
              <a:t>19/12/2023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2B39E-C896-9B32-9E64-51A2B960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733C8-6892-66B6-3514-568D03754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33BB-4012-DD44-96B0-E4EA35F2A46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129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o.kiper@weizmann.ac.i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FA3104-E3FE-0D10-3B35-07A837D62AEE}"/>
              </a:ext>
            </a:extLst>
          </p:cNvPr>
          <p:cNvSpPr/>
          <p:nvPr/>
        </p:nvSpPr>
        <p:spPr>
          <a:xfrm>
            <a:off x="4573820" y="0"/>
            <a:ext cx="3044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00C03-0C0E-4F47-63C8-4F00E77D6489}"/>
              </a:ext>
            </a:extLst>
          </p:cNvPr>
          <p:cNvSpPr/>
          <p:nvPr/>
        </p:nvSpPr>
        <p:spPr>
          <a:xfrm>
            <a:off x="131270" y="4095044"/>
            <a:ext cx="1116741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Edo Kiper</a:t>
            </a:r>
          </a:p>
          <a:p>
            <a:r>
              <a:rPr lang="en-US" sz="3200" b="0" cap="none" spc="0" dirty="0">
                <a:ln w="0"/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edo</a:t>
            </a:r>
            <a:r>
              <a:rPr lang="en-US" sz="3200" dirty="0">
                <a:ln w="0"/>
                <a:solidFill>
                  <a:srgbClr val="0563C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.kiper@weizmann.ac.il</a:t>
            </a:r>
            <a:r>
              <a:rPr lang="en-US" sz="32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3200" b="0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Benozyo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(biology) – Room 234</a:t>
            </a:r>
          </a:p>
          <a:p>
            <a:r>
              <a:rPr lang="en-US" sz="32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 hours: 14-16, Monday,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Benozyo</a:t>
            </a:r>
            <a:r>
              <a:rPr lang="en-US" sz="32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(biology) – Room 234</a:t>
            </a:r>
          </a:p>
          <a:p>
            <a:endParaRPr lang="en-US" sz="32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716FE-E2EE-3838-1F49-5BACADF0DB75}"/>
              </a:ext>
            </a:extLst>
          </p:cNvPr>
          <p:cNvSpPr/>
          <p:nvPr/>
        </p:nvSpPr>
        <p:spPr>
          <a:xfrm>
            <a:off x="2515827" y="1319157"/>
            <a:ext cx="74301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5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s, tricks and practice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22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ED4E2A-1CF6-55A6-0776-8D26BD0FAE8B}"/>
              </a:ext>
            </a:extLst>
          </p:cNvPr>
          <p:cNvSpPr/>
          <p:nvPr/>
        </p:nvSpPr>
        <p:spPr>
          <a:xfrm>
            <a:off x="2391508" y="130628"/>
            <a:ext cx="6571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2. Go to your toolkit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Dental Tools with solid fill">
            <a:extLst>
              <a:ext uri="{FF2B5EF4-FFF2-40B4-BE49-F238E27FC236}">
                <a16:creationId xmlns:a16="http://schemas.microsoft.com/office/drawing/2014/main" id="{10C229BA-E961-FAA2-2A3D-EC559E637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8829" y="4524829"/>
            <a:ext cx="2333171" cy="2333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47F89A0-3854-2C61-8D5F-A12760A4BA45}"/>
              </a:ext>
            </a:extLst>
          </p:cNvPr>
          <p:cNvSpPr/>
          <p:nvPr/>
        </p:nvSpPr>
        <p:spPr>
          <a:xfrm>
            <a:off x="110811" y="1053958"/>
            <a:ext cx="11970378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Your toolkit is everything you learned in class and google and </a:t>
            </a:r>
            <a:r>
              <a:rPr lang="en-US" sz="5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54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Choose the tools you need to convert</a:t>
            </a:r>
          </a:p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Pseudo code to computer code 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B6E138-4CDD-9353-61E3-5328ADA0FEAB}"/>
              </a:ext>
            </a:extLst>
          </p:cNvPr>
          <p:cNvSpPr/>
          <p:nvPr/>
        </p:nvSpPr>
        <p:spPr>
          <a:xfrm>
            <a:off x="0" y="159656"/>
            <a:ext cx="1208207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3. Convert Pseudo code to R code 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C78F0-C449-A4C5-47B4-841C26E9BC8D}"/>
              </a:ext>
            </a:extLst>
          </p:cNvPr>
          <p:cNvSpPr/>
          <p:nvPr/>
        </p:nvSpPr>
        <p:spPr>
          <a:xfrm>
            <a:off x="54964" y="1913982"/>
            <a:ext cx="12082072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Start simple, and progressively generalize your code. Test run it all the time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B0E8E-0E78-DC57-6937-F0E927D284EB}"/>
              </a:ext>
            </a:extLst>
          </p:cNvPr>
          <p:cNvGrpSpPr/>
          <p:nvPr/>
        </p:nvGrpSpPr>
        <p:grpSpPr>
          <a:xfrm>
            <a:off x="3260361" y="4167504"/>
            <a:ext cx="5561350" cy="1766341"/>
            <a:chOff x="0" y="4932003"/>
            <a:chExt cx="5561350" cy="176634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1FA787-6809-CD29-FBB1-17D876BF43C0}"/>
                </a:ext>
              </a:extLst>
            </p:cNvPr>
            <p:cNvSpPr txBox="1"/>
            <p:nvPr/>
          </p:nvSpPr>
          <p:spPr>
            <a:xfrm>
              <a:off x="0" y="5462475"/>
              <a:ext cx="431716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ln w="0"/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 victories</a:t>
              </a:r>
            </a:p>
          </p:txBody>
        </p:sp>
        <p:pic>
          <p:nvPicPr>
            <p:cNvPr id="8" name="Graphic 7" descr="Dance outline">
              <a:extLst>
                <a:ext uri="{FF2B5EF4-FFF2-40B4-BE49-F238E27FC236}">
                  <a16:creationId xmlns:a16="http://schemas.microsoft.com/office/drawing/2014/main" id="{C376BB7F-6488-B6F4-938E-AEA14F42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95009" y="4932003"/>
              <a:ext cx="1766341" cy="1766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54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D92CB-951C-7CA4-8D52-DB45F07657E6}"/>
              </a:ext>
            </a:extLst>
          </p:cNvPr>
          <p:cNvSpPr txBox="1"/>
          <p:nvPr/>
        </p:nvSpPr>
        <p:spPr>
          <a:xfrm>
            <a:off x="0" y="672281"/>
            <a:ext cx="121286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 to N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by 1 each step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AF037-33E5-0448-CBF7-2C249A68508B}"/>
              </a:ext>
            </a:extLst>
          </p:cNvPr>
          <p:cNvSpPr txBox="1"/>
          <p:nvPr/>
        </p:nvSpPr>
        <p:spPr>
          <a:xfrm>
            <a:off x="0" y="2881665"/>
            <a:ext cx="101052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30042-179F-9560-864B-518897FD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908"/>
            <a:ext cx="3962248" cy="1302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9EF19E-E67F-45C2-562F-7AE6F0F0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27" y="5170861"/>
            <a:ext cx="3716194" cy="16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E4D3B3-6AD2-6D85-98BC-530CCC6AABC0}"/>
              </a:ext>
            </a:extLst>
          </p:cNvPr>
          <p:cNvSpPr txBox="1"/>
          <p:nvPr/>
        </p:nvSpPr>
        <p:spPr>
          <a:xfrm>
            <a:off x="0" y="405551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terms in the vector and evaluate if they are divisible by 7.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B73D-E068-8DCB-8C56-C54DD5A8EF8C}"/>
              </a:ext>
            </a:extLst>
          </p:cNvPr>
          <p:cNvSpPr txBox="1"/>
          <p:nvPr/>
        </p:nvSpPr>
        <p:spPr>
          <a:xfrm>
            <a:off x="0" y="2559572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  <a:p>
            <a:endParaRPr lang="en-US" sz="4000" b="1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0B407-6D76-1170-2C6E-698D82F3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" y="3230779"/>
            <a:ext cx="9283415" cy="1432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A05963-D2F6-90B2-68D8-C0E5A743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07" y="4934272"/>
            <a:ext cx="6316087" cy="17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C72115-25FA-0A98-5300-07D6316271C5}"/>
              </a:ext>
            </a:extLst>
          </p:cNvPr>
          <p:cNvSpPr/>
          <p:nvPr/>
        </p:nvSpPr>
        <p:spPr>
          <a:xfrm>
            <a:off x="3185986" y="145618"/>
            <a:ext cx="528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ALART!!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CA77B5-9D0B-C2C0-35F2-0AA241FBEC69}"/>
              </a:ext>
            </a:extLst>
          </p:cNvPr>
          <p:cNvSpPr/>
          <p:nvPr/>
        </p:nvSpPr>
        <p:spPr>
          <a:xfrm>
            <a:off x="175462" y="1347329"/>
            <a:ext cx="885588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%%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is the operator for modulo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sum()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, sums all the values in a vector.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FALSE = 0, TRUE = 1 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F75154-7C8A-5626-4B4A-6D2B72DE3327}"/>
              </a:ext>
            </a:extLst>
          </p:cNvPr>
          <p:cNvSpPr/>
          <p:nvPr/>
        </p:nvSpPr>
        <p:spPr>
          <a:xfrm>
            <a:off x="0" y="4952090"/>
            <a:ext cx="1042779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can we know how many TRUEs are in a vector?</a:t>
            </a:r>
          </a:p>
          <a:p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Q. How can we know that there is at least one TRUE in a vector?</a:t>
            </a:r>
          </a:p>
          <a:p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Q. How can we know that all values in a vector are TRUE?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6D1DD3-1FE8-3791-919B-332BF188E881}"/>
              </a:ext>
            </a:extLst>
          </p:cNvPr>
          <p:cNvSpPr/>
          <p:nvPr/>
        </p:nvSpPr>
        <p:spPr>
          <a:xfrm>
            <a:off x="0" y="5396460"/>
            <a:ext cx="10427791" cy="50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BB7135-FA28-EECF-874D-B17130A7EF0E}"/>
              </a:ext>
            </a:extLst>
          </p:cNvPr>
          <p:cNvSpPr/>
          <p:nvPr/>
        </p:nvSpPr>
        <p:spPr>
          <a:xfrm>
            <a:off x="-1" y="5906125"/>
            <a:ext cx="10427791" cy="50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21976A-0A14-491A-4FE1-7771005E445F}"/>
              </a:ext>
            </a:extLst>
          </p:cNvPr>
          <p:cNvSpPr/>
          <p:nvPr/>
        </p:nvSpPr>
        <p:spPr>
          <a:xfrm>
            <a:off x="-2" y="4903365"/>
            <a:ext cx="10427791" cy="50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61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412BA-243C-FF32-2DDC-B972D35BAFE6}"/>
              </a:ext>
            </a:extLst>
          </p:cNvPr>
          <p:cNvSpPr txBox="1"/>
          <p:nvPr/>
        </p:nvSpPr>
        <p:spPr>
          <a:xfrm>
            <a:off x="0" y="466466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terms in the vector and evaluate if they contain the digit “7”.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A6B89-653A-CD5E-65B1-F89C2C18F7EA}"/>
              </a:ext>
            </a:extLst>
          </p:cNvPr>
          <p:cNvSpPr txBox="1"/>
          <p:nvPr/>
        </p:nvSpPr>
        <p:spPr>
          <a:xfrm>
            <a:off x="0" y="2559572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  <a:p>
            <a:endParaRPr lang="en-US" sz="4000" b="1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8C120-C510-61A2-1175-DABC5B04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376"/>
            <a:ext cx="8195664" cy="12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57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AB7E0-8E6C-9C87-4E29-998443879635}"/>
              </a:ext>
            </a:extLst>
          </p:cNvPr>
          <p:cNvSpPr/>
          <p:nvPr/>
        </p:nvSpPr>
        <p:spPr>
          <a:xfrm>
            <a:off x="3185986" y="145618"/>
            <a:ext cx="528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ALART!!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32E557-2F65-1D29-ED2C-D00DB80BF00A}"/>
              </a:ext>
            </a:extLst>
          </p:cNvPr>
          <p:cNvSpPr/>
          <p:nvPr/>
        </p:nvSpPr>
        <p:spPr>
          <a:xfrm>
            <a:off x="175462" y="1347329"/>
            <a:ext cx="1212312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grepl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return TRUE or FALSE if a character pattern 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is found/not found within a string.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as.____()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change the type of an object to a different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 a different type. </a:t>
            </a:r>
          </a:p>
          <a:p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as.character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(123) -&gt; “123”</a:t>
            </a:r>
          </a:p>
          <a:p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b="0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s.numeric</a:t>
            </a:r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(“123”) -&gt; 123</a:t>
            </a:r>
          </a:p>
        </p:txBody>
      </p:sp>
    </p:spTree>
    <p:extLst>
      <p:ext uri="{BB962C8B-B14F-4D97-AF65-F5344CB8AC3E}">
        <p14:creationId xmlns:p14="http://schemas.microsoft.com/office/powerpoint/2010/main" val="198529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412BA-243C-FF32-2DDC-B972D35BAFE6}"/>
              </a:ext>
            </a:extLst>
          </p:cNvPr>
          <p:cNvSpPr txBox="1"/>
          <p:nvPr/>
        </p:nvSpPr>
        <p:spPr>
          <a:xfrm>
            <a:off x="0" y="466466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terms in the vector and evaluate if they contain the digit “7”.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3A6B89-653A-CD5E-65B1-F89C2C18F7EA}"/>
              </a:ext>
            </a:extLst>
          </p:cNvPr>
          <p:cNvSpPr txBox="1"/>
          <p:nvPr/>
        </p:nvSpPr>
        <p:spPr>
          <a:xfrm>
            <a:off x="0" y="2559572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  <a:p>
            <a:endParaRPr lang="en-US" sz="4000" b="1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8C120-C510-61A2-1175-DABC5B044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7376"/>
            <a:ext cx="8195664" cy="1217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52A28-6145-917A-4611-E705F468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4769"/>
            <a:ext cx="10253638" cy="2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0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F05F93-6E6F-8D70-8900-C6BEA29AF3EB}"/>
              </a:ext>
            </a:extLst>
          </p:cNvPr>
          <p:cNvSpPr txBox="1"/>
          <p:nvPr/>
        </p:nvSpPr>
        <p:spPr>
          <a:xfrm>
            <a:off x="0" y="-3696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Based on the two conditions, evaluate for each term if at least one them is satisfied. 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44668-B837-089B-2F0F-302CE07639D4}"/>
              </a:ext>
            </a:extLst>
          </p:cNvPr>
          <p:cNvSpPr txBox="1"/>
          <p:nvPr/>
        </p:nvSpPr>
        <p:spPr>
          <a:xfrm>
            <a:off x="0" y="1932135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  <a:p>
            <a:endParaRPr lang="en-US" sz="4000" b="1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1DCCE-3255-2DBF-B335-6FBD8D34B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4575"/>
            <a:ext cx="8851691" cy="5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57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82783-B64D-30C3-A182-0BED243A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16" y="931092"/>
            <a:ext cx="11368568" cy="499581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EA9143E-59F9-C8EA-0061-D05A00DF4CCC}"/>
              </a:ext>
            </a:extLst>
          </p:cNvPr>
          <p:cNvGrpSpPr/>
          <p:nvPr/>
        </p:nvGrpSpPr>
        <p:grpSpPr>
          <a:xfrm>
            <a:off x="1034321" y="2458387"/>
            <a:ext cx="704538" cy="3072528"/>
            <a:chOff x="1034321" y="2458387"/>
            <a:chExt cx="704538" cy="30725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9A33EB-3682-1A60-73F5-CDCE0442E97C}"/>
                </a:ext>
              </a:extLst>
            </p:cNvPr>
            <p:cNvGrpSpPr/>
            <p:nvPr/>
          </p:nvGrpSpPr>
          <p:grpSpPr>
            <a:xfrm>
              <a:off x="1034321" y="2458387"/>
              <a:ext cx="704538" cy="2156881"/>
              <a:chOff x="1034321" y="2458387"/>
              <a:chExt cx="704538" cy="215688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CB0C41-F360-F6AA-F219-C5C8E54A4EDC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2A85FD-1EF2-AAFE-D423-5AF08471CAD6}"/>
                  </a:ext>
                </a:extLst>
              </p:cNvPr>
              <p:cNvSpPr/>
              <p:nvPr/>
            </p:nvSpPr>
            <p:spPr>
              <a:xfrm>
                <a:off x="1034321" y="3369039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8D620D-3F04-C6C0-2C4C-71E98C3D7B1D}"/>
                  </a:ext>
                </a:extLst>
              </p:cNvPr>
              <p:cNvSpPr/>
              <p:nvPr/>
            </p:nvSpPr>
            <p:spPr>
              <a:xfrm>
                <a:off x="1034321" y="4300475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B7AC1E-C08F-EEF8-7877-A628D8BFD179}"/>
                </a:ext>
              </a:extLst>
            </p:cNvPr>
            <p:cNvSpPr/>
            <p:nvPr/>
          </p:nvSpPr>
          <p:spPr>
            <a:xfrm>
              <a:off x="1034321" y="5216122"/>
              <a:ext cx="704538" cy="3147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5960F8-4F2F-553C-0977-88E0E8A47193}"/>
              </a:ext>
            </a:extLst>
          </p:cNvPr>
          <p:cNvGrpSpPr/>
          <p:nvPr/>
        </p:nvGrpSpPr>
        <p:grpSpPr>
          <a:xfrm>
            <a:off x="2552706" y="2458387"/>
            <a:ext cx="3818745" cy="3072528"/>
            <a:chOff x="-2079886" y="2458387"/>
            <a:chExt cx="3818745" cy="30725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E45B32-3985-3FC7-FCBC-EB4BC5E00BE4}"/>
                </a:ext>
              </a:extLst>
            </p:cNvPr>
            <p:cNvGrpSpPr/>
            <p:nvPr/>
          </p:nvGrpSpPr>
          <p:grpSpPr>
            <a:xfrm>
              <a:off x="-2079886" y="2458387"/>
              <a:ext cx="3818745" cy="2156881"/>
              <a:chOff x="-2079886" y="2458387"/>
              <a:chExt cx="3818745" cy="215688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F78B53B-A96A-45A4-8FC9-3A3D491394E9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1E4457-A6A6-EB0D-9C88-7BCBA1FA612C}"/>
                  </a:ext>
                </a:extLst>
              </p:cNvPr>
              <p:cNvSpPr/>
              <p:nvPr/>
            </p:nvSpPr>
            <p:spPr>
              <a:xfrm>
                <a:off x="1034321" y="3369039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EB25193-B6EA-C086-6D7C-938DA712B651}"/>
                  </a:ext>
                </a:extLst>
              </p:cNvPr>
              <p:cNvSpPr/>
              <p:nvPr/>
            </p:nvSpPr>
            <p:spPr>
              <a:xfrm>
                <a:off x="-2079886" y="4300475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770F88-D975-C8D0-B54C-5AC048C1AA0F}"/>
                </a:ext>
              </a:extLst>
            </p:cNvPr>
            <p:cNvSpPr/>
            <p:nvPr/>
          </p:nvSpPr>
          <p:spPr>
            <a:xfrm>
              <a:off x="1034321" y="5216122"/>
              <a:ext cx="704538" cy="31479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523459-44C4-AE26-3659-1A4064E2CE59}"/>
              </a:ext>
            </a:extLst>
          </p:cNvPr>
          <p:cNvGrpSpPr/>
          <p:nvPr/>
        </p:nvGrpSpPr>
        <p:grpSpPr>
          <a:xfrm>
            <a:off x="4327153" y="2458387"/>
            <a:ext cx="7296463" cy="3072528"/>
            <a:chOff x="-5557604" y="2458387"/>
            <a:chExt cx="7296463" cy="307252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AC3C24B-6E0E-080F-AD4B-83DF5CB5ABD4}"/>
                </a:ext>
              </a:extLst>
            </p:cNvPr>
            <p:cNvGrpSpPr/>
            <p:nvPr/>
          </p:nvGrpSpPr>
          <p:grpSpPr>
            <a:xfrm>
              <a:off x="-5557604" y="2458387"/>
              <a:ext cx="7296463" cy="2147683"/>
              <a:chOff x="-5557604" y="2458387"/>
              <a:chExt cx="7296463" cy="214768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1DACC6D-7178-77F2-A1EE-A357B989ABAA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DCC3A6-469E-EA2D-CB2F-512BFE844782}"/>
                  </a:ext>
                </a:extLst>
              </p:cNvPr>
              <p:cNvSpPr/>
              <p:nvPr/>
            </p:nvSpPr>
            <p:spPr>
              <a:xfrm>
                <a:off x="1034321" y="3369039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DAB9D01-CC7B-46BE-D8AC-7CE6EBD4E898}"/>
                  </a:ext>
                </a:extLst>
              </p:cNvPr>
              <p:cNvSpPr/>
              <p:nvPr/>
            </p:nvSpPr>
            <p:spPr>
              <a:xfrm>
                <a:off x="-5557604" y="4291277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505E94-34EE-E0FC-C41F-FF81AA875E33}"/>
                </a:ext>
              </a:extLst>
            </p:cNvPr>
            <p:cNvSpPr/>
            <p:nvPr/>
          </p:nvSpPr>
          <p:spPr>
            <a:xfrm>
              <a:off x="1034321" y="5216122"/>
              <a:ext cx="704538" cy="31479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5D374C-FB51-9BFE-13D0-E98AAE856EDE}"/>
              </a:ext>
            </a:extLst>
          </p:cNvPr>
          <p:cNvGrpSpPr/>
          <p:nvPr/>
        </p:nvGrpSpPr>
        <p:grpSpPr>
          <a:xfrm>
            <a:off x="2583631" y="2755013"/>
            <a:ext cx="2748376" cy="3072528"/>
            <a:chOff x="1034321" y="2458387"/>
            <a:chExt cx="2748376" cy="307252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8E30A02-0323-686C-A485-271C01F4AFDC}"/>
                </a:ext>
              </a:extLst>
            </p:cNvPr>
            <p:cNvGrpSpPr/>
            <p:nvPr/>
          </p:nvGrpSpPr>
          <p:grpSpPr>
            <a:xfrm>
              <a:off x="1034321" y="2458387"/>
              <a:ext cx="2748376" cy="1860255"/>
              <a:chOff x="1034321" y="2458387"/>
              <a:chExt cx="2748376" cy="1860255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9731A59-8C49-E68C-5F22-10DFD5E18458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EA620EF-0796-A3A8-7189-91E8DD460FE1}"/>
                  </a:ext>
                </a:extLst>
              </p:cNvPr>
              <p:cNvSpPr/>
              <p:nvPr/>
            </p:nvSpPr>
            <p:spPr>
              <a:xfrm>
                <a:off x="1034321" y="3369039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B3B9D2A-F0AB-0E76-90E9-48DC61560A43}"/>
                  </a:ext>
                </a:extLst>
              </p:cNvPr>
              <p:cNvSpPr/>
              <p:nvPr/>
            </p:nvSpPr>
            <p:spPr>
              <a:xfrm>
                <a:off x="3527864" y="4003849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DB56C2-BCA3-10BB-0E4D-89A8DD7E1FA3}"/>
                </a:ext>
              </a:extLst>
            </p:cNvPr>
            <p:cNvSpPr/>
            <p:nvPr/>
          </p:nvSpPr>
          <p:spPr>
            <a:xfrm>
              <a:off x="1034321" y="5216122"/>
              <a:ext cx="704538" cy="31479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8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3495D2-E29D-25B5-90EA-4E02A9C949DE}"/>
              </a:ext>
            </a:extLst>
          </p:cNvPr>
          <p:cNvSpPr/>
          <p:nvPr/>
        </p:nvSpPr>
        <p:spPr>
          <a:xfrm>
            <a:off x="3233678" y="112889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pseudo code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074220B-4CD4-CC98-B5D6-D260CB8C629E}"/>
              </a:ext>
            </a:extLst>
          </p:cNvPr>
          <p:cNvGrpSpPr/>
          <p:nvPr/>
        </p:nvGrpSpPr>
        <p:grpSpPr>
          <a:xfrm>
            <a:off x="9580657" y="3905571"/>
            <a:ext cx="3235457" cy="3235457"/>
            <a:chOff x="8082057" y="1655856"/>
            <a:chExt cx="3235457" cy="3235457"/>
          </a:xfrm>
        </p:grpSpPr>
        <p:pic>
          <p:nvPicPr>
            <p:cNvPr id="6" name="Graphic 5" descr="Pen with solid fill">
              <a:extLst>
                <a:ext uri="{FF2B5EF4-FFF2-40B4-BE49-F238E27FC236}">
                  <a16:creationId xmlns:a16="http://schemas.microsoft.com/office/drawing/2014/main" id="{1CE3E199-CC1A-BD2E-BD0D-1C4C7A545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81772" y="2359184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Paper outline">
              <a:extLst>
                <a:ext uri="{FF2B5EF4-FFF2-40B4-BE49-F238E27FC236}">
                  <a16:creationId xmlns:a16="http://schemas.microsoft.com/office/drawing/2014/main" id="{6DBF5B34-9E98-C249-0875-3DE138E17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82057" y="1655856"/>
              <a:ext cx="3235457" cy="3235457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9CE393-1FA0-BCD0-BF51-612759B876E8}"/>
              </a:ext>
            </a:extLst>
          </p:cNvPr>
          <p:cNvSpPr/>
          <p:nvPr/>
        </p:nvSpPr>
        <p:spPr>
          <a:xfrm>
            <a:off x="0" y="1490008"/>
            <a:ext cx="125149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type of non-formal coding language </a:t>
            </a:r>
          </a:p>
          <a:p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Used to set goals and overall structure for the code 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1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5FCDA7-9BF8-769F-A939-E3ED6E794738}"/>
              </a:ext>
            </a:extLst>
          </p:cNvPr>
          <p:cNvSpPr txBox="1"/>
          <p:nvPr/>
        </p:nvSpPr>
        <p:spPr>
          <a:xfrm>
            <a:off x="63360" y="0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Change the values that meet at least one of the conditions to the word BOOM 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ED3AE4-F361-DE72-C533-FFDA80E50A4F}"/>
              </a:ext>
            </a:extLst>
          </p:cNvPr>
          <p:cNvSpPr txBox="1"/>
          <p:nvPr/>
        </p:nvSpPr>
        <p:spPr>
          <a:xfrm>
            <a:off x="0" y="1932135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language:</a:t>
            </a:r>
          </a:p>
          <a:p>
            <a:endParaRPr lang="en-US" sz="4000" b="1" dirty="0">
              <a:ln w="0"/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A5659-66CD-5453-CF40-FC611116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9" y="2564360"/>
            <a:ext cx="7419637" cy="18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1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009EB-B1A6-8835-519F-0F30416A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15" y="1411472"/>
            <a:ext cx="11379570" cy="403505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4E308BD-B4C3-CDA6-5D0B-D2EE20AE2D7B}"/>
              </a:ext>
            </a:extLst>
          </p:cNvPr>
          <p:cNvGrpSpPr/>
          <p:nvPr/>
        </p:nvGrpSpPr>
        <p:grpSpPr>
          <a:xfrm>
            <a:off x="1004340" y="1693889"/>
            <a:ext cx="6205928" cy="3432747"/>
            <a:chOff x="-3597640" y="2458387"/>
            <a:chExt cx="6205928" cy="34327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CDA1B8-81F2-5E29-6480-3D79F9F49721}"/>
                </a:ext>
              </a:extLst>
            </p:cNvPr>
            <p:cNvGrpSpPr/>
            <p:nvPr/>
          </p:nvGrpSpPr>
          <p:grpSpPr>
            <a:xfrm>
              <a:off x="-3597640" y="2458387"/>
              <a:ext cx="5336499" cy="2471675"/>
              <a:chOff x="-3597640" y="2458387"/>
              <a:chExt cx="5336499" cy="247167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9A8FFDF-AA96-9952-869A-D46876B61989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0F41225-B059-D0B0-6075-7AC35CD0F757}"/>
                  </a:ext>
                </a:extLst>
              </p:cNvPr>
              <p:cNvSpPr/>
              <p:nvPr/>
            </p:nvSpPr>
            <p:spPr>
              <a:xfrm>
                <a:off x="-3597640" y="3743793"/>
                <a:ext cx="254834" cy="2735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08A2BA-BB07-F8D7-4556-DD7278FC6515}"/>
                  </a:ext>
                </a:extLst>
              </p:cNvPr>
              <p:cNvSpPr/>
              <p:nvPr/>
            </p:nvSpPr>
            <p:spPr>
              <a:xfrm>
                <a:off x="-1169233" y="4615269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42A970-7EA7-A0EA-E067-A6FA0E164AA7}"/>
                </a:ext>
              </a:extLst>
            </p:cNvPr>
            <p:cNvSpPr/>
            <p:nvPr/>
          </p:nvSpPr>
          <p:spPr>
            <a:xfrm>
              <a:off x="1746353" y="5560896"/>
              <a:ext cx="861935" cy="3302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43AC0A-21BB-AF9D-75AC-7AE8A4287B48}"/>
              </a:ext>
            </a:extLst>
          </p:cNvPr>
          <p:cNvGrpSpPr/>
          <p:nvPr/>
        </p:nvGrpSpPr>
        <p:grpSpPr>
          <a:xfrm>
            <a:off x="1343606" y="1712626"/>
            <a:ext cx="10416176" cy="3744248"/>
            <a:chOff x="-8677317" y="2458387"/>
            <a:chExt cx="10416176" cy="374424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EB83AA1-7CAD-BE1D-016B-4221E0854AA2}"/>
                </a:ext>
              </a:extLst>
            </p:cNvPr>
            <p:cNvGrpSpPr/>
            <p:nvPr/>
          </p:nvGrpSpPr>
          <p:grpSpPr>
            <a:xfrm>
              <a:off x="-8677317" y="2458387"/>
              <a:ext cx="10416176" cy="2452938"/>
              <a:chOff x="-8677317" y="2458387"/>
              <a:chExt cx="10416176" cy="24529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A01D89-7DF2-EB9C-F57E-1CB4A27A8EEF}"/>
                  </a:ext>
                </a:extLst>
              </p:cNvPr>
              <p:cNvSpPr/>
              <p:nvPr/>
            </p:nvSpPr>
            <p:spPr>
              <a:xfrm>
                <a:off x="1034321" y="2458387"/>
                <a:ext cx="704538" cy="31479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689D8C0-10B9-11AB-D15F-9BD91434AB47}"/>
                  </a:ext>
                </a:extLst>
              </p:cNvPr>
              <p:cNvSpPr/>
              <p:nvPr/>
            </p:nvSpPr>
            <p:spPr>
              <a:xfrm>
                <a:off x="-8677317" y="3725056"/>
                <a:ext cx="254834" cy="273571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8CD3AA-FA94-2707-98B1-72111DF8BB4F}"/>
                  </a:ext>
                </a:extLst>
              </p:cNvPr>
              <p:cNvSpPr/>
              <p:nvPr/>
            </p:nvSpPr>
            <p:spPr>
              <a:xfrm>
                <a:off x="-3979887" y="4596532"/>
                <a:ext cx="254833" cy="314793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612CE3-B992-9516-E689-AAEC3477808D}"/>
                </a:ext>
              </a:extLst>
            </p:cNvPr>
            <p:cNvSpPr/>
            <p:nvPr/>
          </p:nvSpPr>
          <p:spPr>
            <a:xfrm>
              <a:off x="-8087195" y="5872397"/>
              <a:ext cx="861935" cy="33023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>
                <a:ln>
                  <a:solidFill>
                    <a:srgbClr val="FF0000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235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F3BFC1-7F83-9D99-2758-761FBFB1D411}"/>
              </a:ext>
            </a:extLst>
          </p:cNvPr>
          <p:cNvSpPr/>
          <p:nvPr/>
        </p:nvSpPr>
        <p:spPr>
          <a:xfrm>
            <a:off x="3185986" y="145618"/>
            <a:ext cx="528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ALART!!  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54508-B090-8F99-40A0-75A9336DA2FA}"/>
              </a:ext>
            </a:extLst>
          </p:cNvPr>
          <p:cNvSpPr/>
          <p:nvPr/>
        </p:nvSpPr>
        <p:spPr>
          <a:xfrm>
            <a:off x="175462" y="1347329"/>
            <a:ext cx="11255004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strsplit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break a string into a vector based on a 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user provided symbol. The function return a list 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770F5-C365-7CDB-ED1E-801B4663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1" y="2759613"/>
            <a:ext cx="5131963" cy="133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C1B61-5D10-EBF9-C97F-642D04DD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4" y="4098386"/>
            <a:ext cx="6600895" cy="13387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1DF744-39CD-DDEE-0B2D-299EB16684D4}"/>
              </a:ext>
            </a:extLst>
          </p:cNvPr>
          <p:cNvSpPr/>
          <p:nvPr/>
        </p:nvSpPr>
        <p:spPr>
          <a:xfrm>
            <a:off x="258484" y="5082362"/>
            <a:ext cx="11167416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names()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assigns a name to each element in a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vector. can help in </a:t>
            </a:r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retriving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values based on chr 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values. 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609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95871-806C-CA5D-23D0-77EEB1B73F67}"/>
              </a:ext>
            </a:extLst>
          </p:cNvPr>
          <p:cNvSpPr/>
          <p:nvPr/>
        </p:nvSpPr>
        <p:spPr>
          <a:xfrm>
            <a:off x="3185986" y="145618"/>
            <a:ext cx="5532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Reminder!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107B-9B1D-1A89-39F6-7BA37A0AB222}"/>
              </a:ext>
            </a:extLst>
          </p:cNvPr>
          <p:cNvSpPr/>
          <p:nvPr/>
        </p:nvSpPr>
        <p:spPr>
          <a:xfrm>
            <a:off x="175462" y="1347329"/>
            <a:ext cx="11186396" cy="77251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list()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can save multiple objects of different kinds.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Student.data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= list(Names = c(“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Dan”,”Sharon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”), Grades = c(80,100))</a:t>
            </a:r>
          </a:p>
          <a:p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[[1]]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syntax to access list index. 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[[“Grades”]]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Index can be named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unlist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open the list in the most ”logical” way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1C98EB-AF4E-8E67-0AE6-9C215DFC0760}"/>
              </a:ext>
            </a:extLst>
          </p:cNvPr>
          <p:cNvSpPr txBox="1"/>
          <p:nvPr/>
        </p:nvSpPr>
        <p:spPr>
          <a:xfrm>
            <a:off x="3467605" y="2356167"/>
            <a:ext cx="68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[[1]] </a:t>
            </a:r>
            <a:endParaRPr lang="en-IL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CFF3B-B890-6091-818B-0D93F5BF4E77}"/>
              </a:ext>
            </a:extLst>
          </p:cNvPr>
          <p:cNvSpPr txBox="1"/>
          <p:nvPr/>
        </p:nvSpPr>
        <p:spPr>
          <a:xfrm>
            <a:off x="8071581" y="2341177"/>
            <a:ext cx="68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[[2]]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2740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4091C4-46B0-41CB-99FC-9540E3A7EFC7}"/>
              </a:ext>
            </a:extLst>
          </p:cNvPr>
          <p:cNvSpPr/>
          <p:nvPr/>
        </p:nvSpPr>
        <p:spPr>
          <a:xfrm>
            <a:off x="3244673" y="0"/>
            <a:ext cx="603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to Decimal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E07C4-C59D-62C8-FE65-7E87667092F1}"/>
              </a:ext>
            </a:extLst>
          </p:cNvPr>
          <p:cNvSpPr/>
          <p:nvPr/>
        </p:nvSpPr>
        <p:spPr>
          <a:xfrm>
            <a:off x="3867225" y="1364961"/>
            <a:ext cx="394691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l" defTabSz="914400" eaLnBrk="1" latinLnBrk="0" hangingPunct="1"/>
            <a:r>
              <a:rPr lang="en-US" sz="9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1 0 0 1</a:t>
            </a:r>
            <a:endParaRPr lang="en-US" sz="96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DA752-0A54-6D3A-5A30-8EB2CF6C4243}"/>
              </a:ext>
            </a:extLst>
          </p:cNvPr>
          <p:cNvSpPr/>
          <p:nvPr/>
        </p:nvSpPr>
        <p:spPr>
          <a:xfrm>
            <a:off x="1137447" y="5788277"/>
            <a:ext cx="97433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algn="l" defTabSz="914400" eaLnBrk="1" latinLnBrk="0" hangingPunct="1"/>
            <a:r>
              <a:rPr lang="en-US" sz="6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1x2</a:t>
            </a:r>
            <a:r>
              <a:rPr lang="en-US" sz="6600" baseline="30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6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+0x2</a:t>
            </a:r>
            <a:r>
              <a:rPr lang="en-US" sz="6600" baseline="30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6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+0x2</a:t>
            </a:r>
            <a:r>
              <a:rPr lang="en-US" sz="6600" baseline="30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+1x2</a:t>
            </a:r>
            <a:r>
              <a:rPr lang="en-US" sz="6600" baseline="30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66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= 9</a:t>
            </a:r>
            <a:endParaRPr lang="en-US" sz="6600" cap="none" spc="0" baseline="30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D1C5B0-D614-2D87-4A44-3441CF1C20CE}"/>
              </a:ext>
            </a:extLst>
          </p:cNvPr>
          <p:cNvGrpSpPr/>
          <p:nvPr/>
        </p:nvGrpSpPr>
        <p:grpSpPr>
          <a:xfrm>
            <a:off x="2171889" y="879762"/>
            <a:ext cx="5486945" cy="830997"/>
            <a:chOff x="2171889" y="879762"/>
            <a:chExt cx="5486945" cy="830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1603E1-005F-CE3B-3EB9-935A2A068732}"/>
                </a:ext>
              </a:extLst>
            </p:cNvPr>
            <p:cNvSpPr/>
            <p:nvPr/>
          </p:nvSpPr>
          <p:spPr>
            <a:xfrm>
              <a:off x="2171889" y="879762"/>
              <a:ext cx="1441420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3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Index:</a:t>
              </a:r>
              <a:endParaRPr lang="en-US" sz="36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7F9EAF-F792-B112-3925-4DA95E1D51CC}"/>
                </a:ext>
              </a:extLst>
            </p:cNvPr>
            <p:cNvSpPr/>
            <p:nvPr/>
          </p:nvSpPr>
          <p:spPr>
            <a:xfrm>
              <a:off x="7131125" y="879762"/>
              <a:ext cx="5277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4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48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9B8CE2-E3A7-DB4F-6DCB-5AAF38464B09}"/>
                </a:ext>
              </a:extLst>
            </p:cNvPr>
            <p:cNvSpPr/>
            <p:nvPr/>
          </p:nvSpPr>
          <p:spPr>
            <a:xfrm>
              <a:off x="6026078" y="879762"/>
              <a:ext cx="5277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4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48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0E7A6E-EB9D-3BFA-591C-33D41DC12510}"/>
                </a:ext>
              </a:extLst>
            </p:cNvPr>
            <p:cNvSpPr/>
            <p:nvPr/>
          </p:nvSpPr>
          <p:spPr>
            <a:xfrm>
              <a:off x="4985156" y="879762"/>
              <a:ext cx="5277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4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48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1C147-DDDD-F58B-86F1-BAF8A1C4056D}"/>
                </a:ext>
              </a:extLst>
            </p:cNvPr>
            <p:cNvSpPr/>
            <p:nvPr/>
          </p:nvSpPr>
          <p:spPr>
            <a:xfrm>
              <a:off x="4077341" y="879762"/>
              <a:ext cx="5277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48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48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4C465-0B8E-4289-C7B6-8051B91B6028}"/>
              </a:ext>
            </a:extLst>
          </p:cNvPr>
          <p:cNvGrpSpPr/>
          <p:nvPr/>
        </p:nvGrpSpPr>
        <p:grpSpPr>
          <a:xfrm>
            <a:off x="5948425" y="879762"/>
            <a:ext cx="1616550" cy="3173920"/>
            <a:chOff x="5948425" y="879762"/>
            <a:chExt cx="1616550" cy="31739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C8AE8B-756D-D97A-02E0-AF9D2A71869E}"/>
                </a:ext>
              </a:extLst>
            </p:cNvPr>
            <p:cNvSpPr/>
            <p:nvPr/>
          </p:nvSpPr>
          <p:spPr>
            <a:xfrm>
              <a:off x="5948425" y="879762"/>
              <a:ext cx="683014" cy="79230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4AA08-FF0D-898E-62AF-C26AEFDAE558}"/>
                </a:ext>
              </a:extLst>
            </p:cNvPr>
            <p:cNvSpPr/>
            <p:nvPr/>
          </p:nvSpPr>
          <p:spPr>
            <a:xfrm>
              <a:off x="6881961" y="3261379"/>
              <a:ext cx="683014" cy="79230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CCB5AF-121D-9CDD-9F53-DAB3D8A55015}"/>
              </a:ext>
            </a:extLst>
          </p:cNvPr>
          <p:cNvGrpSpPr/>
          <p:nvPr/>
        </p:nvGrpSpPr>
        <p:grpSpPr>
          <a:xfrm>
            <a:off x="7039320" y="879762"/>
            <a:ext cx="1996069" cy="3201841"/>
            <a:chOff x="7039320" y="879762"/>
            <a:chExt cx="1996069" cy="320184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B581E0-02FA-F0EF-99AE-512786CC29B4}"/>
                </a:ext>
              </a:extLst>
            </p:cNvPr>
            <p:cNvSpPr/>
            <p:nvPr/>
          </p:nvSpPr>
          <p:spPr>
            <a:xfrm>
              <a:off x="8352375" y="3289300"/>
              <a:ext cx="683014" cy="7923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456A89-420B-70A7-F3A3-61E82B7A0444}"/>
                </a:ext>
              </a:extLst>
            </p:cNvPr>
            <p:cNvSpPr/>
            <p:nvPr/>
          </p:nvSpPr>
          <p:spPr>
            <a:xfrm>
              <a:off x="7039320" y="879762"/>
              <a:ext cx="683014" cy="7923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CF43B5-15E6-45D9-A535-095725C3BF09}"/>
              </a:ext>
            </a:extLst>
          </p:cNvPr>
          <p:cNvGrpSpPr/>
          <p:nvPr/>
        </p:nvGrpSpPr>
        <p:grpSpPr>
          <a:xfrm>
            <a:off x="4901583" y="892069"/>
            <a:ext cx="1280606" cy="3154266"/>
            <a:chOff x="7039320" y="879762"/>
            <a:chExt cx="1280606" cy="315426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78470A-8D5A-E247-B1A2-EB76F66F83D4}"/>
                </a:ext>
              </a:extLst>
            </p:cNvPr>
            <p:cNvSpPr/>
            <p:nvPr/>
          </p:nvSpPr>
          <p:spPr>
            <a:xfrm>
              <a:off x="7636912" y="3241725"/>
              <a:ext cx="683014" cy="79230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A18760-3D1A-B0A5-7C9E-994EB066845F}"/>
                </a:ext>
              </a:extLst>
            </p:cNvPr>
            <p:cNvSpPr/>
            <p:nvPr/>
          </p:nvSpPr>
          <p:spPr>
            <a:xfrm>
              <a:off x="7039320" y="879762"/>
              <a:ext cx="683014" cy="79230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210895-2F91-885D-95FA-CA633F4A050D}"/>
              </a:ext>
            </a:extLst>
          </p:cNvPr>
          <p:cNvGrpSpPr/>
          <p:nvPr/>
        </p:nvGrpSpPr>
        <p:grpSpPr>
          <a:xfrm>
            <a:off x="3961963" y="899109"/>
            <a:ext cx="690650" cy="3173613"/>
            <a:chOff x="3961963" y="899109"/>
            <a:chExt cx="690650" cy="317361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85DCCE-70D8-3475-54AF-131EA780A5DE}"/>
                </a:ext>
              </a:extLst>
            </p:cNvPr>
            <p:cNvSpPr/>
            <p:nvPr/>
          </p:nvSpPr>
          <p:spPr>
            <a:xfrm>
              <a:off x="3969599" y="3280419"/>
              <a:ext cx="683014" cy="79230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41E427-67D0-4E75-A970-DC3CFD41D44D}"/>
                </a:ext>
              </a:extLst>
            </p:cNvPr>
            <p:cNvSpPr/>
            <p:nvPr/>
          </p:nvSpPr>
          <p:spPr>
            <a:xfrm>
              <a:off x="3961963" y="899109"/>
              <a:ext cx="683014" cy="79230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C73E8-6475-7782-5C93-A25A949C59D1}"/>
              </a:ext>
            </a:extLst>
          </p:cNvPr>
          <p:cNvGrpSpPr/>
          <p:nvPr/>
        </p:nvGrpSpPr>
        <p:grpSpPr>
          <a:xfrm>
            <a:off x="1262761" y="3074022"/>
            <a:ext cx="7720407" cy="1569660"/>
            <a:chOff x="1262761" y="3074022"/>
            <a:chExt cx="7720407" cy="1569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DA4DC0-089E-B3E9-4BEB-3A8FD5557132}"/>
                </a:ext>
              </a:extLst>
            </p:cNvPr>
            <p:cNvSpPr/>
            <p:nvPr/>
          </p:nvSpPr>
          <p:spPr>
            <a:xfrm>
              <a:off x="3208831" y="3074022"/>
              <a:ext cx="5774337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r" defTabSz="914400" rtl="1" eaLnBrk="1" latinLnBrk="0" hangingPunct="1"/>
              <a:r>
                <a:rPr lang="en-US" sz="9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9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r>
                <a:rPr lang="en-US" sz="9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9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r>
                <a:rPr lang="en-US" sz="9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r>
                <a:rPr lang="en-US" sz="9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9600" cap="none" spc="0" baseline="300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2C9DB7-3C7D-06C6-9960-8EE7BBB2B069}"/>
                </a:ext>
              </a:extLst>
            </p:cNvPr>
            <p:cNvSpPr/>
            <p:nvPr/>
          </p:nvSpPr>
          <p:spPr>
            <a:xfrm>
              <a:off x="1262761" y="3422484"/>
              <a:ext cx="1407437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3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Coeff:</a:t>
              </a:r>
              <a:endParaRPr lang="en-US" sz="36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D287A6-BBE2-AFC1-DBC7-2DDC58141847}"/>
              </a:ext>
            </a:extLst>
          </p:cNvPr>
          <p:cNvGrpSpPr/>
          <p:nvPr/>
        </p:nvGrpSpPr>
        <p:grpSpPr>
          <a:xfrm>
            <a:off x="781765" y="4643682"/>
            <a:ext cx="9001503" cy="1107996"/>
            <a:chOff x="781765" y="4643682"/>
            <a:chExt cx="9001503" cy="1107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93636F-4A97-5128-745A-5A8E5739A308}"/>
                </a:ext>
              </a:extLst>
            </p:cNvPr>
            <p:cNvSpPr/>
            <p:nvPr/>
          </p:nvSpPr>
          <p:spPr>
            <a:xfrm>
              <a:off x="2171889" y="4643682"/>
              <a:ext cx="761137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r" defTabSz="914400" rtl="1" eaLnBrk="1" latinLnBrk="0" hangingPunct="1"/>
              <a:r>
                <a:rPr lang="en-US" sz="6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1x2</a:t>
              </a:r>
              <a:r>
                <a:rPr lang="en-US" sz="6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6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0x2</a:t>
              </a:r>
              <a:r>
                <a:rPr lang="en-US" sz="6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0x2</a:t>
              </a:r>
              <a:r>
                <a:rPr lang="en-US" sz="6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 1x2</a:t>
              </a:r>
              <a:r>
                <a:rPr lang="en-US" sz="6600" baseline="300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6600" cap="none" spc="0" baseline="300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99FA58-C906-C08A-DDD5-99EC932C65E0}"/>
                </a:ext>
              </a:extLst>
            </p:cNvPr>
            <p:cNvSpPr/>
            <p:nvPr/>
          </p:nvSpPr>
          <p:spPr>
            <a:xfrm>
              <a:off x="781765" y="4923279"/>
              <a:ext cx="139012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algn="l" defTabSz="914400" eaLnBrk="1" latinLnBrk="0" hangingPunct="1"/>
              <a:r>
                <a:rPr lang="en-US" sz="3600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Use?:</a:t>
              </a:r>
              <a:endParaRPr lang="en-US" sz="3600" cap="none" spc="0" dirty="0">
                <a:ln w="0"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867789-3FB4-48E3-6CE5-9F3F9E606908}"/>
              </a:ext>
            </a:extLst>
          </p:cNvPr>
          <p:cNvGrpSpPr/>
          <p:nvPr/>
        </p:nvGrpSpPr>
        <p:grpSpPr>
          <a:xfrm>
            <a:off x="5948425" y="1667072"/>
            <a:ext cx="683014" cy="3970108"/>
            <a:chOff x="5948425" y="879762"/>
            <a:chExt cx="683014" cy="397010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E7797D-BF20-7DE2-3F04-140979403787}"/>
                </a:ext>
              </a:extLst>
            </p:cNvPr>
            <p:cNvSpPr/>
            <p:nvPr/>
          </p:nvSpPr>
          <p:spPr>
            <a:xfrm>
              <a:off x="5948425" y="879762"/>
              <a:ext cx="683014" cy="98961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FCE382-8E4B-D6DA-8416-BB1B86C18259}"/>
                </a:ext>
              </a:extLst>
            </p:cNvPr>
            <p:cNvSpPr/>
            <p:nvPr/>
          </p:nvSpPr>
          <p:spPr>
            <a:xfrm>
              <a:off x="5948425" y="4057567"/>
              <a:ext cx="683014" cy="79230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35A362-08D1-0E08-5DA6-88B2DB759A65}"/>
              </a:ext>
            </a:extLst>
          </p:cNvPr>
          <p:cNvGrpSpPr/>
          <p:nvPr/>
        </p:nvGrpSpPr>
        <p:grpSpPr>
          <a:xfrm>
            <a:off x="7039320" y="1667072"/>
            <a:ext cx="1501135" cy="3957665"/>
            <a:chOff x="7039320" y="879762"/>
            <a:chExt cx="1501135" cy="39576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8ED587-7AC4-42A2-E512-00C862579E9D}"/>
                </a:ext>
              </a:extLst>
            </p:cNvPr>
            <p:cNvSpPr/>
            <p:nvPr/>
          </p:nvSpPr>
          <p:spPr>
            <a:xfrm>
              <a:off x="7857441" y="4045124"/>
              <a:ext cx="683014" cy="79230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33E9A36-F869-4B17-B1C5-75430D8DCEED}"/>
                </a:ext>
              </a:extLst>
            </p:cNvPr>
            <p:cNvSpPr/>
            <p:nvPr/>
          </p:nvSpPr>
          <p:spPr>
            <a:xfrm>
              <a:off x="7039320" y="879762"/>
              <a:ext cx="683014" cy="9427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2C40B3-0FAF-8A5B-6C54-B69EE60C6422}"/>
              </a:ext>
            </a:extLst>
          </p:cNvPr>
          <p:cNvGrpSpPr/>
          <p:nvPr/>
        </p:nvGrpSpPr>
        <p:grpSpPr>
          <a:xfrm>
            <a:off x="4059730" y="1679379"/>
            <a:ext cx="1524867" cy="3914452"/>
            <a:chOff x="6197467" y="879762"/>
            <a:chExt cx="1524867" cy="391445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F109C47-1111-14BC-A182-B889E4AF6333}"/>
                </a:ext>
              </a:extLst>
            </p:cNvPr>
            <p:cNvSpPr/>
            <p:nvPr/>
          </p:nvSpPr>
          <p:spPr>
            <a:xfrm>
              <a:off x="6197467" y="4001911"/>
              <a:ext cx="683014" cy="792303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A76C268-F951-44F5-2EA8-7F9CAD98ACA6}"/>
                </a:ext>
              </a:extLst>
            </p:cNvPr>
            <p:cNvSpPr/>
            <p:nvPr/>
          </p:nvSpPr>
          <p:spPr>
            <a:xfrm>
              <a:off x="7039320" y="879762"/>
              <a:ext cx="683014" cy="93048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046B00-327C-B04A-D9DF-CDFB5AC364FB}"/>
              </a:ext>
            </a:extLst>
          </p:cNvPr>
          <p:cNvGrpSpPr/>
          <p:nvPr/>
        </p:nvGrpSpPr>
        <p:grpSpPr>
          <a:xfrm>
            <a:off x="2270774" y="1686419"/>
            <a:ext cx="2374203" cy="3938318"/>
            <a:chOff x="2270774" y="899109"/>
            <a:chExt cx="2374203" cy="393831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096B9D-F226-49CB-B691-213AA3E00C4E}"/>
                </a:ext>
              </a:extLst>
            </p:cNvPr>
            <p:cNvSpPr/>
            <p:nvPr/>
          </p:nvSpPr>
          <p:spPr>
            <a:xfrm>
              <a:off x="2270774" y="4045124"/>
              <a:ext cx="510526" cy="792303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212FEC-11AE-7BD7-7BAA-6709C8D1683E}"/>
                </a:ext>
              </a:extLst>
            </p:cNvPr>
            <p:cNvSpPr/>
            <p:nvPr/>
          </p:nvSpPr>
          <p:spPr>
            <a:xfrm>
              <a:off x="3961963" y="899109"/>
              <a:ext cx="683014" cy="923449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91197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95871-806C-CA5D-23D0-77EEB1B73F67}"/>
              </a:ext>
            </a:extLst>
          </p:cNvPr>
          <p:cNvSpPr/>
          <p:nvPr/>
        </p:nvSpPr>
        <p:spPr>
          <a:xfrm>
            <a:off x="3185986" y="145618"/>
            <a:ext cx="5532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Reminder!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107B-9B1D-1A89-39F6-7BA37A0AB222}"/>
              </a:ext>
            </a:extLst>
          </p:cNvPr>
          <p:cNvSpPr/>
          <p:nvPr/>
        </p:nvSpPr>
        <p:spPr>
          <a:xfrm>
            <a:off x="175462" y="1347329"/>
            <a:ext cx="11251798" cy="72943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floor()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rounds down a number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ceiling()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rounds up a number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log()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abs()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returns the absolute value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length()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returns the number of values in a vector</a:t>
            </a:r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99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302D0-A902-3705-CFEE-F958249D2516}"/>
              </a:ext>
            </a:extLst>
          </p:cNvPr>
          <p:cNvSpPr/>
          <p:nvPr/>
        </p:nvSpPr>
        <p:spPr>
          <a:xfrm>
            <a:off x="3996739" y="0"/>
            <a:ext cx="41985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FECD2-A7B7-2F67-76E3-70F20B8BBA89}"/>
              </a:ext>
            </a:extLst>
          </p:cNvPr>
          <p:cNvSpPr/>
          <p:nvPr/>
        </p:nvSpPr>
        <p:spPr>
          <a:xfrm>
            <a:off x="593139" y="791002"/>
            <a:ext cx="20313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A-T/U</a:t>
            </a:r>
          </a:p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G-C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30B422-6911-3470-4298-4DC9892B22B3}"/>
              </a:ext>
            </a:extLst>
          </p:cNvPr>
          <p:cNvGrpSpPr/>
          <p:nvPr/>
        </p:nvGrpSpPr>
        <p:grpSpPr>
          <a:xfrm>
            <a:off x="593139" y="2819400"/>
            <a:ext cx="6340197" cy="2215991"/>
            <a:chOff x="593139" y="2362200"/>
            <a:chExt cx="6340197" cy="221599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1895410-9BC9-FB81-1C7F-02A6FD57C1DC}"/>
                </a:ext>
              </a:extLst>
            </p:cNvPr>
            <p:cNvSpPr/>
            <p:nvPr/>
          </p:nvSpPr>
          <p:spPr>
            <a:xfrm>
              <a:off x="593139" y="2362200"/>
              <a:ext cx="610917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54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DNA: AAATTGC…</a:t>
              </a:r>
              <a:endPara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9B9A8A-A793-9E71-1320-8DDF9C977216}"/>
                </a:ext>
              </a:extLst>
            </p:cNvPr>
            <p:cNvSpPr/>
            <p:nvPr/>
          </p:nvSpPr>
          <p:spPr>
            <a:xfrm>
              <a:off x="593139" y="3654861"/>
              <a:ext cx="63401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54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RNA: UUUAACG…</a:t>
              </a:r>
              <a:endPara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A36FD4C-C7F8-7D2C-AAC0-C3C375FA37FB}"/>
                </a:ext>
              </a:extLst>
            </p:cNvPr>
            <p:cNvGrpSpPr/>
            <p:nvPr/>
          </p:nvGrpSpPr>
          <p:grpSpPr>
            <a:xfrm>
              <a:off x="2806700" y="3285530"/>
              <a:ext cx="2895600" cy="499070"/>
              <a:chOff x="2806700" y="3285530"/>
              <a:chExt cx="2895600" cy="49907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59B20C3-5C1D-4D6F-76B3-6EFD7DF78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67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6DAE0B7-A593-E977-6DA9-C1DB2D92B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01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DFAC70C-AC35-93C4-B0DD-612F025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81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F363B68-7EDB-22D9-CD0B-C9C3AEBD3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45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E70004-5DB5-83F4-A9E1-2352E49296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17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5A81FF0-0993-1954-FD8D-E2727B26E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70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4B89C3-A69B-EA8F-2F4B-4708FEFAB9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2300" y="3285530"/>
                <a:ext cx="0" cy="49907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E2F8FE-8603-3928-CE08-FCAA755AF04B}"/>
              </a:ext>
            </a:extLst>
          </p:cNvPr>
          <p:cNvCxnSpPr/>
          <p:nvPr/>
        </p:nvCxnSpPr>
        <p:spPr>
          <a:xfrm>
            <a:off x="5207000" y="3314106"/>
            <a:ext cx="0" cy="4990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60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6302D0-A902-3705-CFEE-F958249D2516}"/>
              </a:ext>
            </a:extLst>
          </p:cNvPr>
          <p:cNvSpPr/>
          <p:nvPr/>
        </p:nvSpPr>
        <p:spPr>
          <a:xfrm>
            <a:off x="2234805" y="0"/>
            <a:ext cx="7981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Codons</a:t>
            </a:r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Amino Acids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66387-2E0A-9465-AABE-4741EACA3CD3}"/>
              </a:ext>
            </a:extLst>
          </p:cNvPr>
          <p:cNvSpPr txBox="1"/>
          <p:nvPr/>
        </p:nvSpPr>
        <p:spPr>
          <a:xfrm>
            <a:off x="444500" y="1802368"/>
            <a:ext cx="642698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ATGCGGCTT…</a:t>
            </a:r>
            <a:endParaRPr lang="en-IL" sz="6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8B65104-F22A-8368-1DB8-B95F21F77A54}"/>
              </a:ext>
            </a:extLst>
          </p:cNvPr>
          <p:cNvGrpSpPr/>
          <p:nvPr/>
        </p:nvGrpSpPr>
        <p:grpSpPr>
          <a:xfrm>
            <a:off x="444500" y="1217593"/>
            <a:ext cx="1790305" cy="1692771"/>
            <a:chOff x="444500" y="1217593"/>
            <a:chExt cx="1790305" cy="16927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8D1769-E9CB-A066-79CC-B8AAE0B3A949}"/>
                </a:ext>
              </a:extLst>
            </p:cNvPr>
            <p:cNvSpPr/>
            <p:nvPr/>
          </p:nvSpPr>
          <p:spPr>
            <a:xfrm>
              <a:off x="444500" y="1905000"/>
              <a:ext cx="1790305" cy="10053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F4D78E-FA98-B7B9-3604-B41FB0505132}"/>
                </a:ext>
              </a:extLst>
            </p:cNvPr>
            <p:cNvSpPr txBox="1"/>
            <p:nvPr/>
          </p:nvSpPr>
          <p:spPr>
            <a:xfrm>
              <a:off x="686496" y="1217593"/>
              <a:ext cx="13063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#1 aa</a:t>
              </a:r>
              <a:endParaRPr lang="en-IL" sz="3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B5A674-2C54-3DAA-57B2-C08ADE212B97}"/>
              </a:ext>
            </a:extLst>
          </p:cNvPr>
          <p:cNvGrpSpPr/>
          <p:nvPr/>
        </p:nvGrpSpPr>
        <p:grpSpPr>
          <a:xfrm>
            <a:off x="4148595" y="1268909"/>
            <a:ext cx="1649778" cy="1641455"/>
            <a:chOff x="444500" y="1268909"/>
            <a:chExt cx="1649778" cy="1641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9F786-551F-BBA7-962F-D0C58CDEEEA0}"/>
                </a:ext>
              </a:extLst>
            </p:cNvPr>
            <p:cNvSpPr/>
            <p:nvPr/>
          </p:nvSpPr>
          <p:spPr>
            <a:xfrm>
              <a:off x="444500" y="1905000"/>
              <a:ext cx="1649778" cy="100536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DF421F-E2E2-A507-E651-06F42EF38591}"/>
                </a:ext>
              </a:extLst>
            </p:cNvPr>
            <p:cNvSpPr txBox="1"/>
            <p:nvPr/>
          </p:nvSpPr>
          <p:spPr>
            <a:xfrm>
              <a:off x="635894" y="1268909"/>
              <a:ext cx="13063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#3 aa</a:t>
              </a:r>
              <a:endParaRPr lang="en-IL" sz="3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6134C-DF3C-8F38-15C1-F0E9D1E9DBDD}"/>
              </a:ext>
            </a:extLst>
          </p:cNvPr>
          <p:cNvGrpSpPr/>
          <p:nvPr/>
        </p:nvGrpSpPr>
        <p:grpSpPr>
          <a:xfrm>
            <a:off x="2234805" y="1217593"/>
            <a:ext cx="1873696" cy="1692771"/>
            <a:chOff x="1264098" y="1217593"/>
            <a:chExt cx="1873696" cy="169277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3237EF-CABB-9C40-A963-99709787F394}"/>
                </a:ext>
              </a:extLst>
            </p:cNvPr>
            <p:cNvSpPr/>
            <p:nvPr/>
          </p:nvSpPr>
          <p:spPr>
            <a:xfrm>
              <a:off x="1264098" y="1905000"/>
              <a:ext cx="1873696" cy="100536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BE505C-8DD4-26F9-4812-6FBCC2966FCC}"/>
                </a:ext>
              </a:extLst>
            </p:cNvPr>
            <p:cNvSpPr txBox="1"/>
            <p:nvPr/>
          </p:nvSpPr>
          <p:spPr>
            <a:xfrm>
              <a:off x="1652563" y="1217593"/>
              <a:ext cx="130631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n w="0"/>
                  <a:latin typeface="Arial" panose="020B0604020202020204" pitchFamily="34" charset="0"/>
                  <a:cs typeface="Arial" panose="020B0604020202020204" pitchFamily="34" charset="0"/>
                </a:rPr>
                <a:t>#2 aa</a:t>
              </a:r>
              <a:endParaRPr lang="en-IL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4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4CD606-08C7-5DCB-7E81-F9A4C9AF3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166" y="393700"/>
            <a:ext cx="74295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59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B95871-806C-CA5D-23D0-77EEB1B73F67}"/>
              </a:ext>
            </a:extLst>
          </p:cNvPr>
          <p:cNvSpPr/>
          <p:nvPr/>
        </p:nvSpPr>
        <p:spPr>
          <a:xfrm>
            <a:off x="3185986" y="145618"/>
            <a:ext cx="55324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Toolkit Reminder!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9107B-9B1D-1A89-39F6-7BA37A0AB222}"/>
              </a:ext>
            </a:extLst>
          </p:cNvPr>
          <p:cNvSpPr/>
          <p:nvPr/>
        </p:nvSpPr>
        <p:spPr>
          <a:xfrm>
            <a:off x="175462" y="1347329"/>
            <a:ext cx="12033487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readRDS</a:t>
            </a:r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load a saved variable into R.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You need to store the loaded variable inside another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readRDS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data_for_practice.Rds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1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9A59D-6BCC-0FCF-1EB8-F987FBFD65CA}"/>
              </a:ext>
            </a:extLst>
          </p:cNvPr>
          <p:cNvSpPr/>
          <p:nvPr/>
        </p:nvSpPr>
        <p:spPr>
          <a:xfrm>
            <a:off x="4878601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7-BOOM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DEE35-29D0-1598-65D0-B699F27467A8}"/>
              </a:ext>
            </a:extLst>
          </p:cNvPr>
          <p:cNvSpPr/>
          <p:nvPr/>
        </p:nvSpPr>
        <p:spPr>
          <a:xfrm>
            <a:off x="0" y="1255486"/>
            <a:ext cx="12244057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rules:</a:t>
            </a:r>
          </a:p>
          <a:p>
            <a:r>
              <a:rPr lang="en-US" sz="4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numbers from 1 to N.</a:t>
            </a:r>
          </a:p>
          <a:p>
            <a:r>
              <a:rPr lang="en-US" sz="4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Replace every number that is divisible by 7</a:t>
            </a:r>
          </a:p>
          <a:p>
            <a:r>
              <a:rPr lang="en-US" sz="4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or contains the digit  7 with the word BOOM.</a:t>
            </a:r>
          </a:p>
          <a:p>
            <a:r>
              <a:rPr lang="en-US" sz="4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Play and print the game until the 100</a:t>
            </a:r>
            <a:r>
              <a:rPr lang="en-US" sz="4800" baseline="30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4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term. </a:t>
            </a:r>
            <a:endParaRPr lang="en-US" sz="4800" b="1" u="sng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DCD9E2-B55E-3119-3F0F-CED6CD108F9C}"/>
              </a:ext>
            </a:extLst>
          </p:cNvPr>
          <p:cNvSpPr/>
          <p:nvPr/>
        </p:nvSpPr>
        <p:spPr>
          <a:xfrm>
            <a:off x="-71614" y="2700780"/>
            <a:ext cx="716093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1 2 3 4 5 6</a:t>
            </a:r>
            <a:endParaRPr lang="en-IL" sz="1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0AD6F-8BA1-8A62-A47B-A94B6CD5E670}"/>
              </a:ext>
            </a:extLst>
          </p:cNvPr>
          <p:cNvSpPr/>
          <p:nvPr/>
        </p:nvSpPr>
        <p:spPr>
          <a:xfrm>
            <a:off x="7089321" y="2700780"/>
            <a:ext cx="510267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BOOM!</a:t>
            </a:r>
            <a:endParaRPr lang="en-IL" sz="115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92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4E51B-28DC-1E2A-EC7A-F51611AD3F33}"/>
              </a:ext>
            </a:extLst>
          </p:cNvPr>
          <p:cNvSpPr/>
          <p:nvPr/>
        </p:nvSpPr>
        <p:spPr>
          <a:xfrm>
            <a:off x="286937" y="0"/>
            <a:ext cx="118417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1. Break the instruction into little goals</a:t>
            </a:r>
            <a:endParaRPr lang="en-US" sz="54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42D58-3698-93DA-6177-1464AA150CCB}"/>
              </a:ext>
            </a:extLst>
          </p:cNvPr>
          <p:cNvSpPr/>
          <p:nvPr/>
        </p:nvSpPr>
        <p:spPr>
          <a:xfrm>
            <a:off x="0" y="2082800"/>
            <a:ext cx="121920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Computers are stupid and not intuitive. You are smart and intuitive. Guide the computer to do your job with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simplest instructions possible. 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A3009BA-8872-5023-CB22-1B967BBF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397" y="4333362"/>
            <a:ext cx="3479225" cy="240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28728D-5822-BF44-3697-F0F0BA8B7A2B}"/>
              </a:ext>
            </a:extLst>
          </p:cNvPr>
          <p:cNvSpPr/>
          <p:nvPr/>
        </p:nvSpPr>
        <p:spPr>
          <a:xfrm>
            <a:off x="1051809" y="4962230"/>
            <a:ext cx="38050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defTabSz="914400" rtl="1" eaLnBrk="1" latinLnBrk="0" hangingPunct="1"/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Big problem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C8BF8-877D-2B8E-6318-DCB6BDDC10A4}"/>
              </a:ext>
            </a:extLst>
          </p:cNvPr>
          <p:cNvSpPr/>
          <p:nvPr/>
        </p:nvSpPr>
        <p:spPr>
          <a:xfrm>
            <a:off x="7335190" y="5670116"/>
            <a:ext cx="380500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defTabSz="914400" rtl="1" eaLnBrk="1" latinLnBrk="0" hangingPunct="1"/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Small problems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3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6C097E-D05E-4064-F2FB-53FFC57B581D}"/>
              </a:ext>
            </a:extLst>
          </p:cNvPr>
          <p:cNvSpPr txBox="1"/>
          <p:nvPr/>
        </p:nvSpPr>
        <p:spPr>
          <a:xfrm>
            <a:off x="0" y="396514"/>
            <a:ext cx="101052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Questions/Human language:</a:t>
            </a:r>
          </a:p>
          <a:p>
            <a:r>
              <a:rPr lang="en-US" sz="40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numbers from 1 to 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96114-41E8-6E85-EE87-6F20250B5121}"/>
              </a:ext>
            </a:extLst>
          </p:cNvPr>
          <p:cNvSpPr txBox="1"/>
          <p:nvPr/>
        </p:nvSpPr>
        <p:spPr>
          <a:xfrm>
            <a:off x="0" y="1991415"/>
            <a:ext cx="121286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Create a vector from 1 to N, increasing by 1 in each step </a:t>
            </a:r>
          </a:p>
        </p:txBody>
      </p:sp>
    </p:spTree>
    <p:extLst>
      <p:ext uri="{BB962C8B-B14F-4D97-AF65-F5344CB8AC3E}">
        <p14:creationId xmlns:p14="http://schemas.microsoft.com/office/powerpoint/2010/main" val="142741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DE0677-CB80-D35D-A4D4-39FB88BC4AD1}"/>
              </a:ext>
            </a:extLst>
          </p:cNvPr>
          <p:cNvSpPr txBox="1"/>
          <p:nvPr/>
        </p:nvSpPr>
        <p:spPr>
          <a:xfrm>
            <a:off x="0" y="469085"/>
            <a:ext cx="101052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Questions/Human language:</a:t>
            </a:r>
          </a:p>
          <a:p>
            <a:r>
              <a:rPr lang="en-US" sz="4000" b="1" u="sng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1. Replace every number that is divisible by 7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or 2. contains the digit  7 with the word BOOM.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FC67C-C95B-A742-6584-1AE93AF2EB33}"/>
              </a:ext>
            </a:extLst>
          </p:cNvPr>
          <p:cNvSpPr txBox="1"/>
          <p:nvPr/>
        </p:nvSpPr>
        <p:spPr>
          <a:xfrm>
            <a:off x="0" y="3268672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terms in the vector and evaluate if they are divisible by 7.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DE0677-CB80-D35D-A4D4-39FB88BC4AD1}"/>
              </a:ext>
            </a:extLst>
          </p:cNvPr>
          <p:cNvSpPr txBox="1"/>
          <p:nvPr/>
        </p:nvSpPr>
        <p:spPr>
          <a:xfrm>
            <a:off x="0" y="440057"/>
            <a:ext cx="101052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Questions/Human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1. Replace every number that is divisible by 7 or </a:t>
            </a:r>
            <a:r>
              <a:rPr lang="en-US" sz="4000" b="1" u="sng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2. contains the digit  7 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with the word BOOM.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FC67C-C95B-A742-6584-1AE93AF2EB33}"/>
              </a:ext>
            </a:extLst>
          </p:cNvPr>
          <p:cNvSpPr txBox="1"/>
          <p:nvPr/>
        </p:nvSpPr>
        <p:spPr>
          <a:xfrm>
            <a:off x="0" y="3239644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Go over the terms in the vector and evaluate if they contain the digit “7”.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7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A61D8-424C-28C6-D011-6A3FDD6363EE}"/>
              </a:ext>
            </a:extLst>
          </p:cNvPr>
          <p:cNvSpPr txBox="1"/>
          <p:nvPr/>
        </p:nvSpPr>
        <p:spPr>
          <a:xfrm>
            <a:off x="0" y="530770"/>
            <a:ext cx="101052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Questions/Human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1. Replace every number that is divisible by 7 </a:t>
            </a:r>
            <a:r>
              <a:rPr lang="en-US" sz="4000" b="1" u="sng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2. contains the digit  7 with the word BOOM.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05F93-6E6F-8D70-8900-C6BEA29AF3EB}"/>
              </a:ext>
            </a:extLst>
          </p:cNvPr>
          <p:cNvSpPr txBox="1"/>
          <p:nvPr/>
        </p:nvSpPr>
        <p:spPr>
          <a:xfrm>
            <a:off x="0" y="3330357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Based on the two conditions, evaluate for each term if at least one them is satisfied. 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9A61D8-424C-28C6-D011-6A3FDD6363EE}"/>
              </a:ext>
            </a:extLst>
          </p:cNvPr>
          <p:cNvSpPr txBox="1"/>
          <p:nvPr/>
        </p:nvSpPr>
        <p:spPr>
          <a:xfrm>
            <a:off x="0" y="449575"/>
            <a:ext cx="101052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Questions/Human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1. Replace every number that is divisible by 7 </a:t>
            </a:r>
            <a:r>
              <a:rPr lang="en-US" sz="4000" dirty="0">
                <a:ln w="0"/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2. contains the digit  7 </a:t>
            </a:r>
            <a:r>
              <a:rPr lang="en-US" sz="4000" b="1" u="sng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with the word BOOM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05F93-6E6F-8D70-8900-C6BEA29AF3EB}"/>
              </a:ext>
            </a:extLst>
          </p:cNvPr>
          <p:cNvSpPr txBox="1"/>
          <p:nvPr/>
        </p:nvSpPr>
        <p:spPr>
          <a:xfrm>
            <a:off x="0" y="3249162"/>
            <a:ext cx="12128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 code language:</a:t>
            </a:r>
          </a:p>
          <a:p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Change the values that meet at least one of the conditions to the word BOOM </a:t>
            </a:r>
          </a:p>
          <a:p>
            <a:endParaRPr lang="en-US" sz="4000" b="1" dirty="0">
              <a:ln w="0"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929</Words>
  <Application>Microsoft Macintosh PowerPoint</Application>
  <PresentationFormat>Widescreen</PresentationFormat>
  <Paragraphs>148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 Kiper</dc:creator>
  <cp:lastModifiedBy>Edo Kiper</cp:lastModifiedBy>
  <cp:revision>2</cp:revision>
  <dcterms:created xsi:type="dcterms:W3CDTF">2023-12-17T10:02:57Z</dcterms:created>
  <dcterms:modified xsi:type="dcterms:W3CDTF">2023-12-19T14:36:49Z</dcterms:modified>
</cp:coreProperties>
</file>