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2"/>
  </p:notesMasterIdLst>
  <p:handoutMasterIdLst>
    <p:handoutMasterId r:id="rId13"/>
  </p:handoutMasterIdLst>
  <p:sldIdLst>
    <p:sldId id="446" r:id="rId5"/>
    <p:sldId id="447" r:id="rId6"/>
    <p:sldId id="453" r:id="rId7"/>
    <p:sldId id="454" r:id="rId8"/>
    <p:sldId id="455" r:id="rId9"/>
    <p:sldId id="456" r:id="rId10"/>
    <p:sldId id="44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1" autoAdjust="0"/>
    <p:restoredTop sz="94660"/>
  </p:normalViewPr>
  <p:slideViewPr>
    <p:cSldViewPr snapToGrid="0">
      <p:cViewPr varScale="1">
        <p:scale>
          <a:sx n="121" d="100"/>
          <a:sy n="121" d="100"/>
        </p:scale>
        <p:origin x="138" y="306"/>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2/25/2022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2/23/2022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2/23/2022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2/23/2022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2/23/2022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2/23/2022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69358"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69808" y="383874"/>
            <a:ext cx="6443135" cy="2367951"/>
          </a:xfrm>
        </p:spPr>
        <p:txBody>
          <a:bodyPr anchor="t" anchorCtr="0">
            <a:normAutofit fontScale="90000"/>
          </a:bodyPr>
          <a:lstStyle/>
          <a:p>
            <a:r>
              <a:rPr lang="en-US" sz="3100" b="1" dirty="0"/>
              <a:t>Assessed values for individual </a:t>
            </a:r>
            <a:br>
              <a:rPr lang="en-US" sz="3100" b="1" dirty="0"/>
            </a:br>
            <a:r>
              <a:rPr lang="en-US" sz="3100" b="1" dirty="0"/>
              <a:t>residential properties sold </a:t>
            </a:r>
            <a:br>
              <a:rPr lang="en-US" sz="3100" b="1" dirty="0"/>
            </a:br>
            <a:r>
              <a:rPr lang="en-US" sz="3100" b="1" dirty="0"/>
              <a:t>in Ames, Iowa from 2006 to 2010</a:t>
            </a:r>
            <a:br>
              <a:rPr lang="en-US" sz="3600" b="1" dirty="0"/>
            </a:br>
            <a:br>
              <a:rPr lang="en-US" sz="3600" b="1" dirty="0"/>
            </a:br>
            <a:r>
              <a:rPr lang="en-US" sz="3600" b="1" dirty="0"/>
              <a:t>                                 </a:t>
            </a:r>
            <a:br>
              <a:rPr lang="en-US" sz="3600" b="1" dirty="0"/>
            </a:br>
            <a:endParaRPr lang="en-US" b="1" dirty="0"/>
          </a:p>
        </p:txBody>
      </p:sp>
      <p:sp>
        <p:nvSpPr>
          <p:cNvPr id="5" name="TextBox 4">
            <a:extLst>
              <a:ext uri="{FF2B5EF4-FFF2-40B4-BE49-F238E27FC236}">
                <a16:creationId xmlns:a16="http://schemas.microsoft.com/office/drawing/2014/main" id="{FCB7782E-B571-4684-AFFB-37BD7684E0FA}"/>
              </a:ext>
            </a:extLst>
          </p:cNvPr>
          <p:cNvSpPr txBox="1"/>
          <p:nvPr/>
        </p:nvSpPr>
        <p:spPr>
          <a:xfrm>
            <a:off x="0" y="5860724"/>
            <a:ext cx="1496683" cy="816121"/>
          </a:xfrm>
          <a:prstGeom prst="rect">
            <a:avLst/>
          </a:prstGeom>
          <a:noFill/>
        </p:spPr>
        <p:txBody>
          <a:bodyPr wrap="square">
            <a:spAutoFit/>
          </a:bodyPr>
          <a:lstStyle/>
          <a:p>
            <a:pPr marL="0" marR="0">
              <a:lnSpc>
                <a:spcPct val="115000"/>
              </a:lnSpc>
              <a:spcBef>
                <a:spcPts val="0"/>
              </a:spcBef>
              <a:spcAft>
                <a:spcPts val="1000"/>
              </a:spcAft>
            </a:pPr>
            <a:r>
              <a:rPr lang="en-US"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Babu Dawadi</a:t>
            </a:r>
          </a:p>
          <a:p>
            <a:r>
              <a:rPr lang="en-US" sz="18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Feb 20, 2022</a:t>
            </a:r>
            <a:endParaRPr lang="en-US" dirty="0">
              <a:solidFill>
                <a:srgbClr val="FFC000"/>
              </a:solidFill>
            </a:endParaRPr>
          </a:p>
        </p:txBody>
      </p:sp>
    </p:spTree>
    <p:extLst>
      <p:ext uri="{BB962C8B-B14F-4D97-AF65-F5344CB8AC3E}">
        <p14:creationId xmlns:p14="http://schemas.microsoft.com/office/powerpoint/2010/main" val="155831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12953"/>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09575" y="421368"/>
            <a:ext cx="2162176" cy="903767"/>
          </a:xfrm>
        </p:spPr>
        <p:txBody>
          <a:bodyPr/>
          <a:lstStyle/>
          <a:p>
            <a:r>
              <a:rPr lang="en-US" b="1" dirty="0"/>
              <a:t>Agenda</a:t>
            </a:r>
          </a:p>
        </p:txBody>
      </p:sp>
      <p:sp>
        <p:nvSpPr>
          <p:cNvPr id="3" name="Text Placeholder 2">
            <a:extLst>
              <a:ext uri="{FF2B5EF4-FFF2-40B4-BE49-F238E27FC236}">
                <a16:creationId xmlns:a16="http://schemas.microsoft.com/office/drawing/2014/main" id="{584D0295-3AE4-44E6-BA61-6AAC3ACE1CC8}"/>
              </a:ext>
            </a:extLst>
          </p:cNvPr>
          <p:cNvSpPr>
            <a:spLocks noGrp="1"/>
          </p:cNvSpPr>
          <p:nvPr>
            <p:ph type="body" sz="quarter" idx="14"/>
          </p:nvPr>
        </p:nvSpPr>
        <p:spPr>
          <a:xfrm>
            <a:off x="291041" y="1258738"/>
            <a:ext cx="6426200" cy="5056337"/>
          </a:xfrm>
        </p:spPr>
        <p:txBody>
          <a:bodyPr/>
          <a:lstStyle/>
          <a:p>
            <a:pPr marL="285750" indent="-285750">
              <a:buFont typeface="Wingdings" panose="05000000000000000000" pitchFamily="2" charset="2"/>
              <a:buChar char="v"/>
            </a:pPr>
            <a:r>
              <a:rPr lang="en-US" dirty="0"/>
              <a:t>Background of dataset and purpose of the presentation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Analyze the dataset data contains information from the Ames Assessor’s Office used in computing assessed values for individual residential properties sold in Ames, IA from 2006 to 2010</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Identify the main factors which affect the property values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Visualize the relationships of Above median (Yes/No) with different variables considered on the assessment process.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Recommend which factors to check when purchasing residential property in city of Ames.</a:t>
            </a:r>
          </a:p>
          <a:p>
            <a:endParaRPr lang="en-US" dirty="0"/>
          </a:p>
          <a:p>
            <a:endParaRPr lang="en-US" dirty="0"/>
          </a:p>
        </p:txBody>
      </p:sp>
    </p:spTree>
    <p:extLst>
      <p:ext uri="{BB962C8B-B14F-4D97-AF65-F5344CB8AC3E}">
        <p14:creationId xmlns:p14="http://schemas.microsoft.com/office/powerpoint/2010/main" val="389851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A9C34-1A56-449E-8149-E01F377A867D}"/>
              </a:ext>
            </a:extLst>
          </p:cNvPr>
          <p:cNvSpPr>
            <a:spLocks noGrp="1"/>
          </p:cNvSpPr>
          <p:nvPr>
            <p:ph type="title"/>
          </p:nvPr>
        </p:nvSpPr>
        <p:spPr>
          <a:xfrm>
            <a:off x="457199" y="338646"/>
            <a:ext cx="7467601" cy="1572768"/>
          </a:xfrm>
        </p:spPr>
        <p:txBody>
          <a:bodyPr/>
          <a:lstStyle/>
          <a:p>
            <a:r>
              <a:rPr lang="en-US" b="1" dirty="0">
                <a:solidFill>
                  <a:schemeClr val="accent5">
                    <a:lumMod val="50000"/>
                  </a:schemeClr>
                </a:solidFill>
              </a:rPr>
              <a:t>Most Important Variables that affect house prices Above Median </a:t>
            </a:r>
          </a:p>
        </p:txBody>
      </p:sp>
      <p:sp>
        <p:nvSpPr>
          <p:cNvPr id="3" name="Text Placeholder 2">
            <a:extLst>
              <a:ext uri="{FF2B5EF4-FFF2-40B4-BE49-F238E27FC236}">
                <a16:creationId xmlns:a16="http://schemas.microsoft.com/office/drawing/2014/main" id="{9AC9CFE8-FE28-4473-A4E3-BE7E006CCE1C}"/>
              </a:ext>
            </a:extLst>
          </p:cNvPr>
          <p:cNvSpPr>
            <a:spLocks noGrp="1"/>
          </p:cNvSpPr>
          <p:nvPr>
            <p:ph type="body" sz="quarter" idx="14"/>
          </p:nvPr>
        </p:nvSpPr>
        <p:spPr>
          <a:xfrm>
            <a:off x="457199" y="2329370"/>
            <a:ext cx="4721772" cy="3403600"/>
          </a:xfrm>
        </p:spPr>
        <p:txBody>
          <a:bodyPr/>
          <a:lstStyle/>
          <a:p>
            <a:pPr marL="0" marR="0">
              <a:lnSpc>
                <a:spcPct val="115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Original construction year</a:t>
            </a:r>
          </a:p>
          <a:p>
            <a:pPr marL="0" marR="0">
              <a:lnSpc>
                <a:spcPct val="115000"/>
              </a:lnSpc>
              <a:spcBef>
                <a:spcPts val="0"/>
              </a:spcBef>
              <a:spcAft>
                <a:spcPts val="0"/>
              </a:spcAft>
              <a:buFont typeface="Wingdings" panose="05000000000000000000" pitchFamily="2" charset="2"/>
              <a:buChar char="§"/>
            </a:pPr>
            <a:r>
              <a:rPr lang="en-US" dirty="0"/>
              <a:t>Remodeling or additions year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square feet of basement area</a:t>
            </a:r>
          </a:p>
          <a:p>
            <a:pPr marL="0" marR="0">
              <a:lnSpc>
                <a:spcPct val="115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 Floor square feet</a:t>
            </a:r>
          </a:p>
          <a:p>
            <a:pPr marL="0" marR="0">
              <a:lnSpc>
                <a:spcPct val="115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Above grade (ground) living area square feet</a:t>
            </a:r>
          </a:p>
          <a:p>
            <a:pPr marL="0" marR="0">
              <a:lnSpc>
                <a:spcPct val="115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Size of garage in square feet</a:t>
            </a:r>
          </a:p>
          <a:p>
            <a:pPr marL="0" marR="0">
              <a:lnSpc>
                <a:spcPct val="115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Zoning classification</a:t>
            </a:r>
          </a:p>
          <a:p>
            <a:pPr marL="0" marR="0">
              <a:lnSpc>
                <a:spcPct val="115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Type of dwelling involved</a:t>
            </a:r>
          </a:p>
          <a:p>
            <a:pPr marL="0" marR="0">
              <a:lnSpc>
                <a:spcPct val="115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Neighborhood</a:t>
            </a:r>
          </a:p>
          <a:p>
            <a:pPr>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Overall material and finish of the house</a:t>
            </a:r>
          </a:p>
          <a:p>
            <a:endParaRPr lang="en-US" dirty="0"/>
          </a:p>
        </p:txBody>
      </p:sp>
      <p:sp>
        <p:nvSpPr>
          <p:cNvPr id="6" name="TextBox 5">
            <a:extLst>
              <a:ext uri="{FF2B5EF4-FFF2-40B4-BE49-F238E27FC236}">
                <a16:creationId xmlns:a16="http://schemas.microsoft.com/office/drawing/2014/main" id="{4669FB3A-0F78-4736-A517-09625951C5E6}"/>
              </a:ext>
            </a:extLst>
          </p:cNvPr>
          <p:cNvSpPr txBox="1"/>
          <p:nvPr/>
        </p:nvSpPr>
        <p:spPr>
          <a:xfrm>
            <a:off x="5362578" y="2329370"/>
            <a:ext cx="3300905" cy="3259097"/>
          </a:xfrm>
          <a:prstGeom prst="rect">
            <a:avLst/>
          </a:prstGeom>
          <a:noFill/>
        </p:spPr>
        <p:txBody>
          <a:bodyPr wrap="square">
            <a:spAutoFit/>
          </a:bodyPr>
          <a:lstStyle/>
          <a:p>
            <a:pPr marL="285750" marR="0" indent="-285750">
              <a:lnSpc>
                <a:spcPct val="115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Exterior covering on house</a:t>
            </a:r>
          </a:p>
          <a:p>
            <a:pPr marL="285750" marR="0" indent="-285750">
              <a:lnSpc>
                <a:spcPct val="115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External Quality of the house</a:t>
            </a:r>
          </a:p>
          <a:p>
            <a:pPr marL="285750" marR="0" indent="-285750">
              <a:lnSpc>
                <a:spcPct val="115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Basement Quality</a:t>
            </a:r>
          </a:p>
          <a:p>
            <a:pPr marL="285750" marR="0" indent="-285750">
              <a:lnSpc>
                <a:spcPct val="115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Heating Quality</a:t>
            </a:r>
          </a:p>
          <a:p>
            <a:pPr marL="285750" marR="0" indent="-285750">
              <a:lnSpc>
                <a:spcPct val="115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Number of full bathrooms</a:t>
            </a:r>
          </a:p>
          <a:p>
            <a:pPr marL="285750" marR="0" indent="-285750">
              <a:lnSpc>
                <a:spcPct val="115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Kitchen Quality</a:t>
            </a:r>
          </a:p>
          <a:p>
            <a:pPr marL="285750" marR="0" indent="-285750">
              <a:lnSpc>
                <a:spcPct val="115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room above ground</a:t>
            </a:r>
          </a:p>
          <a:p>
            <a:pPr marL="285750" marR="0" indent="-285750">
              <a:lnSpc>
                <a:spcPct val="115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Number of fireplaces</a:t>
            </a:r>
          </a:p>
          <a:p>
            <a:pPr marL="285750" marR="0" indent="-285750">
              <a:lnSpc>
                <a:spcPct val="115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Garage type (location)</a:t>
            </a:r>
          </a:p>
          <a:p>
            <a:pPr marL="285750" marR="0" indent="-285750">
              <a:lnSpc>
                <a:spcPct val="115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Size of garage in car capacity</a:t>
            </a:r>
          </a:p>
        </p:txBody>
      </p:sp>
      <p:sp>
        <p:nvSpPr>
          <p:cNvPr id="8" name="TextBox 7">
            <a:extLst>
              <a:ext uri="{FF2B5EF4-FFF2-40B4-BE49-F238E27FC236}">
                <a16:creationId xmlns:a16="http://schemas.microsoft.com/office/drawing/2014/main" id="{50753687-6886-454F-8880-25A386EF3A4A}"/>
              </a:ext>
            </a:extLst>
          </p:cNvPr>
          <p:cNvSpPr txBox="1"/>
          <p:nvPr/>
        </p:nvSpPr>
        <p:spPr>
          <a:xfrm>
            <a:off x="457199" y="6090054"/>
            <a:ext cx="9353550" cy="646331"/>
          </a:xfrm>
          <a:prstGeom prst="rect">
            <a:avLst/>
          </a:prstGeom>
          <a:noFill/>
        </p:spPr>
        <p:txBody>
          <a:bodyPr wrap="square">
            <a:spAutoFit/>
          </a:bodyPr>
          <a:lstStyle/>
          <a:p>
            <a: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Note: We will visually check the affect of some of the above listed variables with housing price Above median (Yes/No). </a:t>
            </a:r>
            <a:endParaRPr lang="en-US" dirty="0">
              <a:solidFill>
                <a:srgbClr val="0070C0"/>
              </a:solidFill>
            </a:endParaRPr>
          </a:p>
        </p:txBody>
      </p:sp>
    </p:spTree>
    <p:extLst>
      <p:ext uri="{BB962C8B-B14F-4D97-AF65-F5344CB8AC3E}">
        <p14:creationId xmlns:p14="http://schemas.microsoft.com/office/powerpoint/2010/main" val="2359046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DB9BA-E7A9-4713-9C15-1D723588B440}"/>
              </a:ext>
            </a:extLst>
          </p:cNvPr>
          <p:cNvSpPr>
            <a:spLocks noGrp="1"/>
          </p:cNvSpPr>
          <p:nvPr>
            <p:ph type="title"/>
          </p:nvPr>
        </p:nvSpPr>
        <p:spPr>
          <a:xfrm>
            <a:off x="209550" y="142875"/>
            <a:ext cx="8467726" cy="1572768"/>
          </a:xfrm>
        </p:spPr>
        <p:txBody>
          <a:bodyPr>
            <a:normAutofit/>
          </a:bodyPr>
          <a:lstStyle/>
          <a:p>
            <a:r>
              <a:rPr lang="en-US" b="1" dirty="0">
                <a:solidFill>
                  <a:srgbClr val="002060"/>
                </a:solidFill>
              </a:rPr>
              <a:t>Comparison of Above medium Home price with some of the important variables</a:t>
            </a:r>
            <a:r>
              <a:rPr lang="en-US" b="1" dirty="0">
                <a:solidFill>
                  <a:srgbClr val="7030A0"/>
                </a:solidFill>
              </a:rPr>
              <a:t> </a:t>
            </a:r>
          </a:p>
        </p:txBody>
      </p:sp>
      <p:pic>
        <p:nvPicPr>
          <p:cNvPr id="8" name="Picture 7">
            <a:extLst>
              <a:ext uri="{FF2B5EF4-FFF2-40B4-BE49-F238E27FC236}">
                <a16:creationId xmlns:a16="http://schemas.microsoft.com/office/drawing/2014/main" id="{56BBA208-BAEA-4FA2-8700-63263136FD1B}"/>
              </a:ext>
            </a:extLst>
          </p:cNvPr>
          <p:cNvPicPr>
            <a:picLocks noChangeAspect="1"/>
          </p:cNvPicPr>
          <p:nvPr/>
        </p:nvPicPr>
        <p:blipFill>
          <a:blip r:embed="rId2"/>
          <a:stretch>
            <a:fillRect/>
          </a:stretch>
        </p:blipFill>
        <p:spPr>
          <a:xfrm>
            <a:off x="5976937" y="1947862"/>
            <a:ext cx="5819775" cy="4048125"/>
          </a:xfrm>
          <a:prstGeom prst="rect">
            <a:avLst/>
          </a:prstGeom>
        </p:spPr>
      </p:pic>
      <p:pic>
        <p:nvPicPr>
          <p:cNvPr id="10" name="Picture 9">
            <a:extLst>
              <a:ext uri="{FF2B5EF4-FFF2-40B4-BE49-F238E27FC236}">
                <a16:creationId xmlns:a16="http://schemas.microsoft.com/office/drawing/2014/main" id="{4DBDC7B7-33CE-4B90-9AE9-CCAA172EA468}"/>
              </a:ext>
            </a:extLst>
          </p:cNvPr>
          <p:cNvPicPr>
            <a:picLocks noChangeAspect="1"/>
          </p:cNvPicPr>
          <p:nvPr/>
        </p:nvPicPr>
        <p:blipFill>
          <a:blip r:embed="rId3"/>
          <a:stretch>
            <a:fillRect/>
          </a:stretch>
        </p:blipFill>
        <p:spPr>
          <a:xfrm>
            <a:off x="0" y="1928812"/>
            <a:ext cx="5838825" cy="4067175"/>
          </a:xfrm>
          <a:prstGeom prst="rect">
            <a:avLst/>
          </a:prstGeom>
        </p:spPr>
      </p:pic>
      <p:sp>
        <p:nvSpPr>
          <p:cNvPr id="12" name="TextBox 11">
            <a:extLst>
              <a:ext uri="{FF2B5EF4-FFF2-40B4-BE49-F238E27FC236}">
                <a16:creationId xmlns:a16="http://schemas.microsoft.com/office/drawing/2014/main" id="{79DA7C5E-D15E-4AD5-8BCB-56B04160DED2}"/>
              </a:ext>
            </a:extLst>
          </p:cNvPr>
          <p:cNvSpPr txBox="1"/>
          <p:nvPr/>
        </p:nvSpPr>
        <p:spPr>
          <a:xfrm>
            <a:off x="209549" y="6068794"/>
            <a:ext cx="5719760" cy="646331"/>
          </a:xfrm>
          <a:prstGeom prst="rect">
            <a:avLst/>
          </a:prstGeom>
          <a:noFill/>
        </p:spPr>
        <p:txBody>
          <a:bodyPr wrap="square">
            <a:spAutoFit/>
          </a:bodyPr>
          <a:lstStyle/>
          <a:p>
            <a:r>
              <a:rPr lang="en-US"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As seen in first box plot, Newer homes have above median prices.</a:t>
            </a:r>
            <a:endParaRPr lang="en-US" dirty="0">
              <a:solidFill>
                <a:srgbClr val="00B050"/>
              </a:solidFill>
            </a:endParaRPr>
          </a:p>
        </p:txBody>
      </p:sp>
      <p:sp>
        <p:nvSpPr>
          <p:cNvPr id="14" name="TextBox 13">
            <a:extLst>
              <a:ext uri="{FF2B5EF4-FFF2-40B4-BE49-F238E27FC236}">
                <a16:creationId xmlns:a16="http://schemas.microsoft.com/office/drawing/2014/main" id="{C7345313-8755-4780-B02D-3D16C577AB79}"/>
              </a:ext>
            </a:extLst>
          </p:cNvPr>
          <p:cNvSpPr txBox="1"/>
          <p:nvPr/>
        </p:nvSpPr>
        <p:spPr>
          <a:xfrm>
            <a:off x="5976937" y="6068794"/>
            <a:ext cx="6096000" cy="646331"/>
          </a:xfrm>
          <a:prstGeom prst="rect">
            <a:avLst/>
          </a:prstGeom>
          <a:noFill/>
        </p:spPr>
        <p:txBody>
          <a:bodyPr wrap="square">
            <a:spAutoFit/>
          </a:bodyPr>
          <a:lstStyle/>
          <a:p>
            <a: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As seen in second box plot, greater square footage houses have above median prices.</a:t>
            </a:r>
            <a:endParaRPr lang="en-US" dirty="0">
              <a:solidFill>
                <a:srgbClr val="7030A0"/>
              </a:solidFill>
            </a:endParaRPr>
          </a:p>
        </p:txBody>
      </p:sp>
    </p:spTree>
    <p:extLst>
      <p:ext uri="{BB962C8B-B14F-4D97-AF65-F5344CB8AC3E}">
        <p14:creationId xmlns:p14="http://schemas.microsoft.com/office/powerpoint/2010/main" val="120560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3677AF-BBA9-489B-8C77-B82895EEC6A7}"/>
              </a:ext>
            </a:extLst>
          </p:cNvPr>
          <p:cNvPicPr>
            <a:picLocks noChangeAspect="1"/>
          </p:cNvPicPr>
          <p:nvPr/>
        </p:nvPicPr>
        <p:blipFill>
          <a:blip r:embed="rId2"/>
          <a:stretch>
            <a:fillRect/>
          </a:stretch>
        </p:blipFill>
        <p:spPr>
          <a:xfrm>
            <a:off x="5581650" y="323850"/>
            <a:ext cx="6515100" cy="4010025"/>
          </a:xfrm>
          <a:prstGeom prst="rect">
            <a:avLst/>
          </a:prstGeom>
        </p:spPr>
      </p:pic>
      <p:pic>
        <p:nvPicPr>
          <p:cNvPr id="8" name="Picture 7">
            <a:extLst>
              <a:ext uri="{FF2B5EF4-FFF2-40B4-BE49-F238E27FC236}">
                <a16:creationId xmlns:a16="http://schemas.microsoft.com/office/drawing/2014/main" id="{893FD88F-546E-48C4-8202-379F93ED91F6}"/>
              </a:ext>
            </a:extLst>
          </p:cNvPr>
          <p:cNvPicPr>
            <a:picLocks noChangeAspect="1"/>
          </p:cNvPicPr>
          <p:nvPr/>
        </p:nvPicPr>
        <p:blipFill>
          <a:blip r:embed="rId3"/>
          <a:stretch>
            <a:fillRect/>
          </a:stretch>
        </p:blipFill>
        <p:spPr>
          <a:xfrm>
            <a:off x="0" y="2540347"/>
            <a:ext cx="6515100" cy="4076700"/>
          </a:xfrm>
          <a:prstGeom prst="rect">
            <a:avLst/>
          </a:prstGeom>
        </p:spPr>
      </p:pic>
      <p:sp>
        <p:nvSpPr>
          <p:cNvPr id="10" name="TextBox 9">
            <a:extLst>
              <a:ext uri="{FF2B5EF4-FFF2-40B4-BE49-F238E27FC236}">
                <a16:creationId xmlns:a16="http://schemas.microsoft.com/office/drawing/2014/main" id="{56232706-A37F-4BEA-A8DD-5924581B643D}"/>
              </a:ext>
            </a:extLst>
          </p:cNvPr>
          <p:cNvSpPr txBox="1"/>
          <p:nvPr/>
        </p:nvSpPr>
        <p:spPr>
          <a:xfrm>
            <a:off x="95249" y="688628"/>
            <a:ext cx="5210175" cy="584775"/>
          </a:xfrm>
          <a:prstGeom prst="rect">
            <a:avLst/>
          </a:prstGeom>
          <a:noFill/>
        </p:spPr>
        <p:txBody>
          <a:bodyPr wrap="square">
            <a:spAutoFit/>
          </a:bodyPr>
          <a:lstStyle/>
          <a:p>
            <a:r>
              <a:rPr lang="en-US" sz="3200" b="1" dirty="0">
                <a:solidFill>
                  <a:srgbClr val="002060"/>
                </a:solidFill>
                <a:effectLst/>
                <a:latin typeface="+mj-lt"/>
                <a:ea typeface="Calibri" panose="020F0502020204030204" pitchFamily="34" charset="0"/>
                <a:cs typeface="Times New Roman" panose="02020603050405020304" pitchFamily="18" charset="0"/>
              </a:rPr>
              <a:t>Compare additional variables</a:t>
            </a:r>
            <a:endParaRPr lang="en-US" sz="3200" dirty="0">
              <a:solidFill>
                <a:srgbClr val="002060"/>
              </a:solidFill>
              <a:latin typeface="+mj-lt"/>
            </a:endParaRPr>
          </a:p>
        </p:txBody>
      </p:sp>
      <p:sp>
        <p:nvSpPr>
          <p:cNvPr id="12" name="TextBox 11">
            <a:extLst>
              <a:ext uri="{FF2B5EF4-FFF2-40B4-BE49-F238E27FC236}">
                <a16:creationId xmlns:a16="http://schemas.microsoft.com/office/drawing/2014/main" id="{E41A0580-637E-45C9-82EE-0033A8B1857B}"/>
              </a:ext>
            </a:extLst>
          </p:cNvPr>
          <p:cNvSpPr txBox="1"/>
          <p:nvPr/>
        </p:nvSpPr>
        <p:spPr>
          <a:xfrm>
            <a:off x="5784057" y="4499287"/>
            <a:ext cx="6110286" cy="2197525"/>
          </a:xfrm>
          <a:prstGeom prst="rect">
            <a:avLst/>
          </a:prstGeom>
          <a:noFill/>
        </p:spPr>
        <p:txBody>
          <a:bodyPr wrap="square">
            <a:spAutoFit/>
          </a:bodyPr>
          <a:lstStyle/>
          <a:p>
            <a:pPr marL="285750" marR="0" indent="-285750">
              <a:lnSpc>
                <a:spcPct val="115000"/>
              </a:lnSpc>
              <a:spcBef>
                <a:spcPts val="0"/>
              </a:spcBef>
              <a:spcAft>
                <a:spcPts val="0"/>
              </a:spcAft>
              <a:buFont typeface="Arial" panose="020B0604020202020204" pitchFamily="34" charset="0"/>
              <a:buChar char="•"/>
            </a:pPr>
            <a:r>
              <a:rPr lang="en-US"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As seen in the Bar diagram (Above), certain neighborhoods have housing prices above median, Example: Northridge Heights, Gilbert, Summerset, Timberland etc. </a:t>
            </a:r>
          </a:p>
          <a:p>
            <a:pPr marR="0">
              <a:lnSpc>
                <a:spcPct val="115000"/>
              </a:lnSpc>
              <a:spcBef>
                <a:spcPts val="0"/>
              </a:spcBef>
              <a:spcAft>
                <a:spcPts val="0"/>
              </a:spcAft>
            </a:pPr>
            <a:endParaRPr lang="en-US"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Overall quality of the house (Left) is very important. Good, very good, excellent and very excellent condition houses tend to have above median prices.</a:t>
            </a:r>
            <a:endParaRPr lang="en-US" dirty="0">
              <a:solidFill>
                <a:srgbClr val="7030A0"/>
              </a:solidFill>
            </a:endParaRPr>
          </a:p>
        </p:txBody>
      </p:sp>
    </p:spTree>
    <p:extLst>
      <p:ext uri="{BB962C8B-B14F-4D97-AF65-F5344CB8AC3E}">
        <p14:creationId xmlns:p14="http://schemas.microsoft.com/office/powerpoint/2010/main" val="387986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514D-68A9-4104-BD3B-E473133D24AE}"/>
              </a:ext>
            </a:extLst>
          </p:cNvPr>
          <p:cNvSpPr>
            <a:spLocks noGrp="1"/>
          </p:cNvSpPr>
          <p:nvPr>
            <p:ph type="title"/>
          </p:nvPr>
        </p:nvSpPr>
        <p:spPr>
          <a:xfrm>
            <a:off x="190499" y="114300"/>
            <a:ext cx="4514851" cy="857250"/>
          </a:xfrm>
        </p:spPr>
        <p:txBody>
          <a:bodyPr>
            <a:normAutofit fontScale="90000"/>
          </a:bodyPr>
          <a:lstStyle/>
          <a:p>
            <a:r>
              <a:rPr lang="en-US" b="1" dirty="0">
                <a:solidFill>
                  <a:srgbClr val="002060"/>
                </a:solidFill>
              </a:rPr>
              <a:t>Comparison Continues</a:t>
            </a:r>
          </a:p>
        </p:txBody>
      </p:sp>
      <p:pic>
        <p:nvPicPr>
          <p:cNvPr id="6" name="Picture 5">
            <a:extLst>
              <a:ext uri="{FF2B5EF4-FFF2-40B4-BE49-F238E27FC236}">
                <a16:creationId xmlns:a16="http://schemas.microsoft.com/office/drawing/2014/main" id="{5324358F-7C9A-4976-BEE8-A9B67A08ADC5}"/>
              </a:ext>
            </a:extLst>
          </p:cNvPr>
          <p:cNvPicPr>
            <a:picLocks noChangeAspect="1"/>
          </p:cNvPicPr>
          <p:nvPr/>
        </p:nvPicPr>
        <p:blipFill>
          <a:blip r:embed="rId2"/>
          <a:stretch>
            <a:fillRect/>
          </a:stretch>
        </p:blipFill>
        <p:spPr>
          <a:xfrm>
            <a:off x="0" y="2038350"/>
            <a:ext cx="6515100" cy="4029075"/>
          </a:xfrm>
          <a:prstGeom prst="rect">
            <a:avLst/>
          </a:prstGeom>
        </p:spPr>
      </p:pic>
      <p:pic>
        <p:nvPicPr>
          <p:cNvPr id="8" name="Picture 7">
            <a:extLst>
              <a:ext uri="{FF2B5EF4-FFF2-40B4-BE49-F238E27FC236}">
                <a16:creationId xmlns:a16="http://schemas.microsoft.com/office/drawing/2014/main" id="{6F3B7E8C-422F-4014-A474-FB0234AE2E79}"/>
              </a:ext>
            </a:extLst>
          </p:cNvPr>
          <p:cNvPicPr>
            <a:picLocks noChangeAspect="1"/>
          </p:cNvPicPr>
          <p:nvPr/>
        </p:nvPicPr>
        <p:blipFill>
          <a:blip r:embed="rId3"/>
          <a:stretch>
            <a:fillRect/>
          </a:stretch>
        </p:blipFill>
        <p:spPr>
          <a:xfrm>
            <a:off x="6448425" y="180975"/>
            <a:ext cx="5743575" cy="4076700"/>
          </a:xfrm>
          <a:prstGeom prst="rect">
            <a:avLst/>
          </a:prstGeom>
        </p:spPr>
      </p:pic>
      <p:sp>
        <p:nvSpPr>
          <p:cNvPr id="10" name="TextBox 9">
            <a:extLst>
              <a:ext uri="{FF2B5EF4-FFF2-40B4-BE49-F238E27FC236}">
                <a16:creationId xmlns:a16="http://schemas.microsoft.com/office/drawing/2014/main" id="{213CAF34-85AA-482A-84E5-90E3CC29CDAE}"/>
              </a:ext>
            </a:extLst>
          </p:cNvPr>
          <p:cNvSpPr txBox="1"/>
          <p:nvPr/>
        </p:nvSpPr>
        <p:spPr>
          <a:xfrm>
            <a:off x="5924550" y="4555700"/>
            <a:ext cx="6096000" cy="2197525"/>
          </a:xfrm>
          <a:prstGeom prst="rect">
            <a:avLst/>
          </a:prstGeom>
          <a:noFill/>
        </p:spPr>
        <p:txBody>
          <a:bodyPr wrap="square">
            <a:spAutoFit/>
          </a:bodyPr>
          <a:lstStyle/>
          <a:p>
            <a:pPr marL="285750" marR="0" indent="-285750">
              <a:lnSpc>
                <a:spcPct val="115000"/>
              </a:lnSpc>
              <a:spcBef>
                <a:spcPts val="0"/>
              </a:spcBef>
              <a:spcAft>
                <a:spcPts val="0"/>
              </a:spcAft>
              <a:buFont typeface="Arial" panose="020B0604020202020204" pitchFamily="34" charset="0"/>
              <a:buChar char="•"/>
            </a:pPr>
            <a:r>
              <a:rPr lang="en-US"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As seen in the Bar diagram (Above), size of car garage matters. The bigger garage (more car capacity), the greater chance of housing prices to be above median.</a:t>
            </a:r>
          </a:p>
          <a:p>
            <a:pPr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Number of rooms which reflects size of the house. As the number of total rooms above ground increases there is higher chances of housing prices to be above median (left).</a:t>
            </a:r>
            <a:endParaRPr lang="en-US" dirty="0">
              <a:solidFill>
                <a:srgbClr val="7030A0"/>
              </a:solidFill>
            </a:endParaRPr>
          </a:p>
        </p:txBody>
      </p:sp>
    </p:spTree>
    <p:extLst>
      <p:ext uri="{BB962C8B-B14F-4D97-AF65-F5344CB8AC3E}">
        <p14:creationId xmlns:p14="http://schemas.microsoft.com/office/powerpoint/2010/main" val="266320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323849" y="359664"/>
            <a:ext cx="3619501" cy="583311"/>
          </a:xfrm>
        </p:spPr>
        <p:txBody>
          <a:bodyPr>
            <a:normAutofit/>
          </a:bodyPr>
          <a:lstStyle/>
          <a:p>
            <a:r>
              <a:rPr lang="en-US" b="1" dirty="0">
                <a:solidFill>
                  <a:srgbClr val="002060"/>
                </a:solidFill>
              </a:rPr>
              <a:t>Conclusion</a:t>
            </a:r>
          </a:p>
        </p:txBody>
      </p:sp>
      <p:sp>
        <p:nvSpPr>
          <p:cNvPr id="31" name="TextBox 30">
            <a:extLst>
              <a:ext uri="{FF2B5EF4-FFF2-40B4-BE49-F238E27FC236}">
                <a16:creationId xmlns:a16="http://schemas.microsoft.com/office/drawing/2014/main" id="{8F705B9B-32F3-4007-BD35-18C60B9DED09}"/>
              </a:ext>
            </a:extLst>
          </p:cNvPr>
          <p:cNvSpPr txBox="1"/>
          <p:nvPr/>
        </p:nvSpPr>
        <p:spPr>
          <a:xfrm>
            <a:off x="228599" y="1133475"/>
            <a:ext cx="11096625" cy="5466112"/>
          </a:xfrm>
          <a:prstGeom prst="rect">
            <a:avLst/>
          </a:prstGeom>
          <a:noFill/>
        </p:spPr>
        <p:txBody>
          <a:bodyPr wrap="square">
            <a:spAutoFit/>
          </a:bodyPr>
          <a:lstStyle/>
          <a:p>
            <a:pPr marL="285750" marR="0" indent="-285750">
              <a:lnSpc>
                <a:spcPct val="115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2930 observations and 82 variables in Ames dataset and almost every variable assessed have contributed certain role in the housing prices. In some cases, the buyers may have their preference what type of home they are willing to purchase. Some variables have more impact on housing prices than the others. </a:t>
            </a:r>
          </a:p>
          <a:p>
            <a:pPr marR="0">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Home buying process is stressful specially for first time home buyers. So, they have to make sure they are paying reasonable amount compared to others. For example, you probably do not want to pay above median home value in old town neighborhood. So, this dataset Ames is very useful for Ames, Iowa home buyers.</a:t>
            </a:r>
          </a:p>
          <a:p>
            <a:pPr marR="0">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analyzing thoroughly variables like original construction year, remodeling year, size of the house, condition of the house, the neighborhood, quality of the material/appliances used, zoning, HVAC quality, Exterior covering and its material quality, number of bathrooms, Garage capacity and type, fireplaces, kitchen quality seem to make more influence on the housing prices.</a:t>
            </a:r>
          </a:p>
          <a:p>
            <a:pPr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marR="0" indent="-285750">
              <a:lnSpc>
                <a:spcPct val="115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recommended to look into all the variables that influence more in the housing prices. In addition to mentioned variables, one should check crime rate, school ratings, traffic, amenities etc. </a:t>
            </a:r>
          </a:p>
          <a:p>
            <a:pPr marL="0" marR="0">
              <a:lnSpc>
                <a:spcPct val="115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Thank you !!</a:t>
            </a:r>
            <a:endParaRPr lang="en-US" dirty="0"/>
          </a:p>
        </p:txBody>
      </p:sp>
      <p:pic>
        <p:nvPicPr>
          <p:cNvPr id="29" name="Picture 28">
            <a:extLst>
              <a:ext uri="{FF2B5EF4-FFF2-40B4-BE49-F238E27FC236}">
                <a16:creationId xmlns:a16="http://schemas.microsoft.com/office/drawing/2014/main" id="{9F42CF26-8D2E-4C2B-85C5-298934970F75}"/>
              </a:ext>
            </a:extLst>
          </p:cNvPr>
          <p:cNvPicPr>
            <a:picLocks noChangeAspect="1"/>
          </p:cNvPicPr>
          <p:nvPr/>
        </p:nvPicPr>
        <p:blipFill>
          <a:blip r:embed="rId2"/>
          <a:stretch>
            <a:fillRect/>
          </a:stretch>
        </p:blipFill>
        <p:spPr>
          <a:xfrm>
            <a:off x="10515600" y="5238750"/>
            <a:ext cx="1676400" cy="1619250"/>
          </a:xfrm>
          <a:prstGeom prst="rect">
            <a:avLst/>
          </a:prstGeom>
        </p:spPr>
      </p:pic>
    </p:spTree>
    <p:extLst>
      <p:ext uri="{BB962C8B-B14F-4D97-AF65-F5344CB8AC3E}">
        <p14:creationId xmlns:p14="http://schemas.microsoft.com/office/powerpoint/2010/main" val="2382148752"/>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{1F405221-06E8-4922-8B0B-636390B0717E}tf78479028_win32</Template>
  <TotalTime>4450</TotalTime>
  <Words>630</Words>
  <Application>Microsoft Office PowerPoint</Application>
  <PresentationFormat>Widescreen</PresentationFormat>
  <Paragraphs>58</Paragraphs>
  <Slides>7</Slides>
  <Notes>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7</vt:i4>
      </vt:variant>
    </vt:vector>
  </HeadingPairs>
  <TitlesOfParts>
    <vt:vector size="16" baseType="lpstr">
      <vt:lpstr>Arial</vt:lpstr>
      <vt:lpstr>Calibri</vt:lpstr>
      <vt:lpstr>Segoe UI</vt:lpstr>
      <vt:lpstr>Segoe UI Light</vt:lpstr>
      <vt:lpstr>Wingdings</vt:lpstr>
      <vt:lpstr>Balancing Act</vt:lpstr>
      <vt:lpstr>Wellspring</vt:lpstr>
      <vt:lpstr>Star of the show</vt:lpstr>
      <vt:lpstr>Amusements</vt:lpstr>
      <vt:lpstr>Assessed values for individual  residential properties sold  in Ames, Iowa from 2006 to 2010                                    </vt:lpstr>
      <vt:lpstr>Agenda</vt:lpstr>
      <vt:lpstr>Most Important Variables that affect house prices Above Median </vt:lpstr>
      <vt:lpstr>Comparison of Above medium Home price with some of the important variables </vt:lpstr>
      <vt:lpstr>PowerPoint Presentation</vt:lpstr>
      <vt:lpstr>Comparison Continues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Assessed values for individual  residential properties sold  in Ames, IA</dc:title>
  <dc:creator>Dawadi, Babu</dc:creator>
  <cp:lastModifiedBy>Dawadi, Babu</cp:lastModifiedBy>
  <cp:revision>27</cp:revision>
  <dcterms:created xsi:type="dcterms:W3CDTF">2022-02-19T23:14:31Z</dcterms:created>
  <dcterms:modified xsi:type="dcterms:W3CDTF">2022-02-26T04:45:01Z</dcterms:modified>
</cp:coreProperties>
</file>