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77" r:id="rId5"/>
    <p:sldId id="258" r:id="rId6"/>
    <p:sldId id="259" r:id="rId7"/>
    <p:sldId id="269" r:id="rId8"/>
    <p:sldId id="260" r:id="rId9"/>
    <p:sldId id="275" r:id="rId10"/>
    <p:sldId id="276" r:id="rId11"/>
    <p:sldId id="262" r:id="rId12"/>
    <p:sldId id="270" r:id="rId13"/>
    <p:sldId id="273" r:id="rId14"/>
    <p:sldId id="263" r:id="rId15"/>
    <p:sldId id="268" r:id="rId16"/>
    <p:sldId id="278" r:id="rId17"/>
    <p:sldId id="279" r:id="rId18"/>
    <p:sldId id="280" r:id="rId19"/>
    <p:sldId id="281" r:id="rId20"/>
    <p:sldId id="264"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51AD0E-2307-4720-B376-CCAE2ED94E16}"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177853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1AD0E-2307-4720-B376-CCAE2ED94E16}"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347854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1AD0E-2307-4720-B376-CCAE2ED94E16}"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97039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1AD0E-2307-4720-B376-CCAE2ED94E16}"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338771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1AD0E-2307-4720-B376-CCAE2ED94E16}"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48565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51AD0E-2307-4720-B376-CCAE2ED94E16}"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157587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51AD0E-2307-4720-B376-CCAE2ED94E16}" type="datetimeFigureOut">
              <a:rPr lang="en-US" smtClean="0"/>
              <a:t>6/21/2018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298191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51AD0E-2307-4720-B376-CCAE2ED94E16}" type="datetimeFigureOut">
              <a:rPr lang="en-US" smtClean="0"/>
              <a:t>6/21/2018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3351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1AD0E-2307-4720-B376-CCAE2ED94E16}" type="datetimeFigureOut">
              <a:rPr lang="en-US" smtClean="0"/>
              <a:t>6/21/2018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190908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51AD0E-2307-4720-B376-CCAE2ED94E16}"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213358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51AD0E-2307-4720-B376-CCAE2ED94E16}"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DCC19-0A6D-4099-94EA-D8BE82327DF7}" type="slidenum">
              <a:rPr lang="en-US" smtClean="0"/>
              <a:t>‹#›</a:t>
            </a:fld>
            <a:endParaRPr lang="en-US"/>
          </a:p>
        </p:txBody>
      </p:sp>
    </p:spTree>
    <p:extLst>
      <p:ext uri="{BB962C8B-B14F-4D97-AF65-F5344CB8AC3E}">
        <p14:creationId xmlns:p14="http://schemas.microsoft.com/office/powerpoint/2010/main" val="163634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1AD0E-2307-4720-B376-CCAE2ED94E16}" type="datetimeFigureOut">
              <a:rPr lang="en-US" smtClean="0"/>
              <a:t>6/21/2018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DCC19-0A6D-4099-94EA-D8BE82327DF7}" type="slidenum">
              <a:rPr lang="en-US" smtClean="0"/>
              <a:t>‹#›</a:t>
            </a:fld>
            <a:endParaRPr lang="en-US"/>
          </a:p>
        </p:txBody>
      </p:sp>
    </p:spTree>
    <p:extLst>
      <p:ext uri="{BB962C8B-B14F-4D97-AF65-F5344CB8AC3E}">
        <p14:creationId xmlns:p14="http://schemas.microsoft.com/office/powerpoint/2010/main" val="868915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cription: C:\Users\NATI\AppData\Local\Microsoft\Windows\INetCache\Content.Word\526px-Addis_Ababa_University_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5839" y="154816"/>
            <a:ext cx="2014101" cy="2220393"/>
          </a:xfrm>
          <a:prstGeom prst="rect">
            <a:avLst/>
          </a:prstGeom>
          <a:noFill/>
          <a:ln>
            <a:noFill/>
          </a:ln>
        </p:spPr>
      </p:pic>
      <p:sp>
        <p:nvSpPr>
          <p:cNvPr id="5" name="Rectangle 4"/>
          <p:cNvSpPr/>
          <p:nvPr/>
        </p:nvSpPr>
        <p:spPr>
          <a:xfrm>
            <a:off x="869524" y="2375209"/>
            <a:ext cx="9806729" cy="3585597"/>
          </a:xfrm>
          <a:prstGeom prst="rect">
            <a:avLst/>
          </a:prstGeom>
        </p:spPr>
        <p:txBody>
          <a:bodyPr wrap="square">
            <a:spAutoFit/>
          </a:bodyPr>
          <a:lstStyle/>
          <a:p>
            <a:pPr lvl="0" indent="457200" algn="ctr" eaLnBrk="0" fontAlgn="base" hangingPunct="0">
              <a:spcBef>
                <a:spcPct val="0"/>
              </a:spcBef>
              <a:spcAft>
                <a:spcPct val="0"/>
              </a:spcAft>
            </a:pPr>
            <a:r>
              <a:rPr lang="en-US" altLang="en-US" sz="2000" dirty="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ADDIS ABABA INSTITUTE OF TECHNOLOGY</a:t>
            </a:r>
          </a:p>
          <a:p>
            <a:pPr lvl="0" indent="457200" algn="ctr" eaLnBrk="0" fontAlgn="base" hangingPunct="0">
              <a:spcBef>
                <a:spcPct val="0"/>
              </a:spcBef>
              <a:spcAft>
                <a:spcPct val="0"/>
              </a:spcAft>
            </a:pPr>
            <a:endParaRPr kumimoji="0" lang="en-US" altLang="en-US" sz="900" b="0" i="0" u="none" strike="noStrike" cap="none" normalizeH="0" baseline="0" dirty="0">
              <a:ln>
                <a:noFill/>
              </a:ln>
              <a:solidFill>
                <a:srgbClr val="002060"/>
              </a:solidFill>
              <a:effectLst/>
              <a:latin typeface="Bernard MT Condensed" panose="02050806060905020404" pitchFamily="18" charset="0"/>
            </a:endParaRPr>
          </a:p>
          <a:p>
            <a:pPr lvl="0" indent="457200" algn="ctr" eaLnBrk="0" fontAlgn="base" hangingPunct="0">
              <a:spcBef>
                <a:spcPct val="0"/>
              </a:spcBef>
              <a:spcAft>
                <a:spcPct val="0"/>
              </a:spcAft>
            </a:pPr>
            <a:r>
              <a:rPr lang="en-US" altLang="en-US" sz="2000" dirty="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Center of Information Technology and Scientific Computing </a:t>
            </a:r>
          </a:p>
          <a:p>
            <a:pPr marL="27432" algn="ctr"/>
            <a:r>
              <a:rPr lang="en-US" altLang="en-US" sz="2000" dirty="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Department of </a:t>
            </a:r>
            <a:r>
              <a:rPr lang="en-US" altLang="en-US" sz="2000" dirty="0" smtClean="0">
                <a:solidFill>
                  <a:srgbClr val="002060"/>
                </a:solidFill>
                <a:latin typeface="Bernard MT Condensed" panose="02050806060905020404" pitchFamily="18" charset="0"/>
                <a:ea typeface="Calibri" panose="020F0502020204030204" pitchFamily="34" charset="0"/>
                <a:cs typeface="Times New Roman" panose="02020603050405020304" pitchFamily="18" charset="0"/>
              </a:rPr>
              <a:t>Software</a:t>
            </a:r>
            <a:r>
              <a:rPr lang="en-US" sz="2000" dirty="0" smtClean="0">
                <a:solidFill>
                  <a:srgbClr val="002060"/>
                </a:solidFill>
                <a:latin typeface="Bernard MT Condensed" panose="02050806060905020404" pitchFamily="18" charset="0"/>
              </a:rPr>
              <a:t> IT</a:t>
            </a:r>
            <a:endParaRPr lang="en-US" sz="2000" dirty="0">
              <a:solidFill>
                <a:srgbClr val="002060"/>
              </a:solidFill>
              <a:latin typeface="Bernard MT Condensed" panose="02050806060905020404" pitchFamily="18" charset="0"/>
            </a:endParaRPr>
          </a:p>
          <a:p>
            <a:pPr marL="27432"/>
            <a:r>
              <a:rPr lang="en-US" sz="2000" dirty="0">
                <a:solidFill>
                  <a:srgbClr val="002060"/>
                </a:solidFill>
                <a:latin typeface="Bernard MT Condensed" panose="02050806060905020404" pitchFamily="18" charset="0"/>
              </a:rPr>
              <a:t>                                    </a:t>
            </a:r>
            <a:r>
              <a:rPr lang="en-US" sz="2000" dirty="0" smtClean="0">
                <a:solidFill>
                  <a:srgbClr val="002060"/>
                </a:solidFill>
                <a:latin typeface="Bernard MT Condensed" panose="02050806060905020404" pitchFamily="18" charset="0"/>
              </a:rPr>
              <a:t>Finger Spelling Recognition For Ethiopian Sign Language </a:t>
            </a:r>
            <a:endParaRPr lang="en-US" sz="2000" dirty="0">
              <a:solidFill>
                <a:srgbClr val="002060"/>
              </a:solidFill>
              <a:latin typeface="Bernard MT Condensed" panose="02050806060905020404" pitchFamily="18" charset="0"/>
            </a:endParaRPr>
          </a:p>
          <a:p>
            <a:pPr marL="27432"/>
            <a:r>
              <a:rPr lang="en-US" sz="2000" dirty="0">
                <a:solidFill>
                  <a:srgbClr val="002060"/>
                </a:solidFill>
                <a:latin typeface="Bernard MT Condensed" panose="02050806060905020404" pitchFamily="18" charset="0"/>
              </a:rPr>
              <a:t>                                                        Industrial Project Presentation</a:t>
            </a:r>
            <a:r>
              <a:rPr lang="en-US" sz="2800" dirty="0">
                <a:solidFill>
                  <a:srgbClr val="002060"/>
                </a:solidFill>
                <a:latin typeface="Century Gothic" panose="020B0502020202020204" pitchFamily="34" charset="0"/>
              </a:rPr>
              <a:t/>
            </a:r>
            <a:br>
              <a:rPr lang="en-US" sz="2800" dirty="0">
                <a:solidFill>
                  <a:srgbClr val="002060"/>
                </a:solidFill>
                <a:latin typeface="Century Gothic" panose="020B0502020202020204" pitchFamily="34" charset="0"/>
              </a:rPr>
            </a:br>
            <a:endParaRPr lang="en-US" sz="2800" dirty="0" smtClean="0">
              <a:solidFill>
                <a:srgbClr val="002060"/>
              </a:solidFill>
              <a:latin typeface="Century Gothic" panose="020B0502020202020204" pitchFamily="34" charset="0"/>
            </a:endParaRPr>
          </a:p>
          <a:p>
            <a:pPr marL="27432"/>
            <a:r>
              <a:rPr lang="en-US" dirty="0" smtClean="0">
                <a:solidFill>
                  <a:srgbClr val="002060"/>
                </a:solidFill>
                <a:latin typeface="Century Gothic" panose="020B0502020202020204" pitchFamily="34" charset="0"/>
              </a:rPr>
              <a:t>Group </a:t>
            </a:r>
            <a:r>
              <a:rPr lang="en-US" dirty="0">
                <a:solidFill>
                  <a:srgbClr val="002060"/>
                </a:solidFill>
                <a:latin typeface="Century Gothic" panose="020B0502020202020204" pitchFamily="34" charset="0"/>
              </a:rPr>
              <a:t>Members:-</a:t>
            </a:r>
          </a:p>
          <a:p>
            <a:pPr marL="941832" lvl="1" indent="-457200">
              <a:buFont typeface="Arial" panose="020B0604020202020204" pitchFamily="34" charset="0"/>
              <a:buChar char="•"/>
            </a:pPr>
            <a:r>
              <a:rPr lang="en-US" dirty="0" err="1" smtClean="0">
                <a:solidFill>
                  <a:srgbClr val="002060"/>
                </a:solidFill>
                <a:latin typeface="Century Gothic" panose="020B0502020202020204" pitchFamily="34" charset="0"/>
              </a:rPr>
              <a:t>Buruk</a:t>
            </a:r>
            <a:r>
              <a:rPr lang="en-US" dirty="0" smtClean="0">
                <a:solidFill>
                  <a:srgbClr val="002060"/>
                </a:solidFill>
                <a:latin typeface="Century Gothic" panose="020B0502020202020204" pitchFamily="34" charset="0"/>
              </a:rPr>
              <a:t> </a:t>
            </a:r>
            <a:r>
              <a:rPr lang="en-US" dirty="0" err="1" smtClean="0">
                <a:solidFill>
                  <a:srgbClr val="002060"/>
                </a:solidFill>
                <a:latin typeface="Century Gothic" panose="020B0502020202020204" pitchFamily="34" charset="0"/>
              </a:rPr>
              <a:t>Sahilu</a:t>
            </a:r>
            <a:endParaRPr lang="en-US" dirty="0">
              <a:solidFill>
                <a:srgbClr val="002060"/>
              </a:solidFill>
              <a:latin typeface="Century Gothic" panose="020B0502020202020204" pitchFamily="34" charset="0"/>
            </a:endParaRPr>
          </a:p>
          <a:p>
            <a:pPr marL="941832" lvl="1" indent="-457200">
              <a:buFont typeface="Arial" panose="020B0604020202020204" pitchFamily="34" charset="0"/>
              <a:buChar char="•"/>
            </a:pPr>
            <a:r>
              <a:rPr lang="en-US" dirty="0" err="1" smtClean="0">
                <a:solidFill>
                  <a:srgbClr val="002060"/>
                </a:solidFill>
                <a:latin typeface="Century Gothic" panose="020B0502020202020204" pitchFamily="34" charset="0"/>
              </a:rPr>
              <a:t>Natnael</a:t>
            </a:r>
            <a:r>
              <a:rPr lang="en-US" dirty="0" smtClean="0">
                <a:solidFill>
                  <a:srgbClr val="002060"/>
                </a:solidFill>
                <a:latin typeface="Century Gothic" panose="020B0502020202020204" pitchFamily="34" charset="0"/>
              </a:rPr>
              <a:t> </a:t>
            </a:r>
            <a:r>
              <a:rPr lang="en-US" dirty="0" err="1" smtClean="0">
                <a:solidFill>
                  <a:srgbClr val="002060"/>
                </a:solidFill>
                <a:latin typeface="Century Gothic" panose="020B0502020202020204" pitchFamily="34" charset="0"/>
              </a:rPr>
              <a:t>Berhanu</a:t>
            </a:r>
            <a:endParaRPr lang="en-US" dirty="0">
              <a:solidFill>
                <a:srgbClr val="002060"/>
              </a:solidFill>
              <a:latin typeface="Century Gothic" panose="020B0502020202020204" pitchFamily="34" charset="0"/>
            </a:endParaRPr>
          </a:p>
          <a:p>
            <a:pPr marL="941832" lvl="1" indent="-457200">
              <a:buFont typeface="Arial" panose="020B0604020202020204" pitchFamily="34" charset="0"/>
              <a:buChar char="•"/>
            </a:pPr>
            <a:r>
              <a:rPr lang="en-US" dirty="0" smtClean="0">
                <a:solidFill>
                  <a:srgbClr val="002060"/>
                </a:solidFill>
                <a:latin typeface="Century Gothic" panose="020B0502020202020204" pitchFamily="34" charset="0"/>
              </a:rPr>
              <a:t>Yohannes Endale</a:t>
            </a:r>
            <a:endParaRPr lang="en-US" dirty="0">
              <a:solidFill>
                <a:srgbClr val="002060"/>
              </a:solidFill>
              <a:latin typeface="Century Gothic" panose="020B0502020202020204" pitchFamily="34" charset="0"/>
            </a:endParaRPr>
          </a:p>
          <a:p>
            <a:pPr lvl="0" indent="457200" algn="ctr" eaLnBrk="0" fontAlgn="base" hangingPunct="0">
              <a:spcBef>
                <a:spcPct val="0"/>
              </a:spcBef>
              <a:spcAft>
                <a:spcPct val="0"/>
              </a:spcAft>
            </a:pPr>
            <a:endParaRPr lang="en-US" altLang="en-US" dirty="0">
              <a:solidFill>
                <a:srgbClr val="002060"/>
              </a:solidFill>
              <a:latin typeface="Century Gothic" panose="020B0502020202020204" pitchFamily="34" charset="0"/>
            </a:endParaRPr>
          </a:p>
        </p:txBody>
      </p:sp>
      <p:sp>
        <p:nvSpPr>
          <p:cNvPr id="6" name="Rectangle 5"/>
          <p:cNvSpPr/>
          <p:nvPr/>
        </p:nvSpPr>
        <p:spPr>
          <a:xfrm>
            <a:off x="9538282" y="5828143"/>
            <a:ext cx="1561646" cy="369332"/>
          </a:xfrm>
          <a:prstGeom prst="rect">
            <a:avLst/>
          </a:prstGeom>
        </p:spPr>
        <p:txBody>
          <a:bodyPr wrap="none">
            <a:spAutoFit/>
          </a:bodyPr>
          <a:lstStyle/>
          <a:p>
            <a:r>
              <a:rPr lang="en-US" dirty="0">
                <a:latin typeface="Century Gothic" panose="020B0502020202020204" pitchFamily="34" charset="0"/>
              </a:rPr>
              <a:t> </a:t>
            </a:r>
            <a:r>
              <a:rPr lang="en-US" dirty="0" smtClean="0">
                <a:latin typeface="Century Gothic" panose="020B0502020202020204" pitchFamily="34" charset="0"/>
              </a:rPr>
              <a:t>June,2018   </a:t>
            </a:r>
            <a:endParaRPr lang="en-US" dirty="0">
              <a:latin typeface="Century Gothic" panose="020B0502020202020204" pitchFamily="34" charset="0"/>
            </a:endParaRPr>
          </a:p>
        </p:txBody>
      </p:sp>
    </p:spTree>
    <p:extLst>
      <p:ext uri="{BB962C8B-B14F-4D97-AF65-F5344CB8AC3E}">
        <p14:creationId xmlns:p14="http://schemas.microsoft.com/office/powerpoint/2010/main" val="3346030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724866" y="1825625"/>
            <a:ext cx="6742267" cy="4351338"/>
          </a:xfrm>
          <a:prstGeom prst="rect">
            <a:avLst/>
          </a:prstGeom>
        </p:spPr>
      </p:pic>
    </p:spTree>
    <p:extLst>
      <p:ext uri="{BB962C8B-B14F-4D97-AF65-F5344CB8AC3E}">
        <p14:creationId xmlns:p14="http://schemas.microsoft.com/office/powerpoint/2010/main" val="3138343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33031D-3A31-4FE8-B1DA-AEDAAAB2716E}"/>
              </a:ext>
            </a:extLst>
          </p:cNvPr>
          <p:cNvSpPr>
            <a:spLocks noGrp="1"/>
          </p:cNvSpPr>
          <p:nvPr>
            <p:ph type="title"/>
          </p:nvPr>
        </p:nvSpPr>
        <p:spPr/>
        <p:txBody>
          <a:bodyPr/>
          <a:lstStyle/>
          <a:p>
            <a:r>
              <a:rPr lang="en-US" dirty="0"/>
              <a:t>Class </a:t>
            </a:r>
            <a:r>
              <a:rPr lang="en-US" dirty="0" smtClean="0"/>
              <a:t>Diagram – Hand Segmentation </a:t>
            </a:r>
            <a:endParaRPr lang="en-US" dirty="0"/>
          </a:p>
        </p:txBody>
      </p:sp>
      <p:pic>
        <p:nvPicPr>
          <p:cNvPr id="4" name="Picture 3" descr="C:\Users\Yohannes\Desktop\AAAA project final SRS\edraw\photoshop\class hand segmentatio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0542" y="1365161"/>
            <a:ext cx="6690915" cy="5492839"/>
          </a:xfrm>
          <a:prstGeom prst="rect">
            <a:avLst/>
          </a:prstGeom>
          <a:noFill/>
          <a:ln>
            <a:noFill/>
          </a:ln>
        </p:spPr>
      </p:pic>
    </p:spTree>
    <p:extLst>
      <p:ext uri="{BB962C8B-B14F-4D97-AF65-F5344CB8AC3E}">
        <p14:creationId xmlns:p14="http://schemas.microsoft.com/office/powerpoint/2010/main" val="1390887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0578"/>
            <a:ext cx="10515600" cy="1325563"/>
          </a:xfrm>
        </p:spPr>
        <p:txBody>
          <a:bodyPr/>
          <a:lstStyle/>
          <a:p>
            <a:r>
              <a:rPr lang="en-US" dirty="0" smtClean="0"/>
              <a:t>Class Diagram – classification</a:t>
            </a:r>
            <a:endParaRPr lang="en-US" dirty="0"/>
          </a:p>
        </p:txBody>
      </p:sp>
      <p:pic>
        <p:nvPicPr>
          <p:cNvPr id="4" name="Picture 3" descr="C:\Users\Yohannes\Desktop\AAAA project final SRS\edraw\photoshop\class classificatio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4594" y="1408398"/>
            <a:ext cx="6482811" cy="5449602"/>
          </a:xfrm>
          <a:prstGeom prst="rect">
            <a:avLst/>
          </a:prstGeom>
          <a:noFill/>
          <a:ln>
            <a:noFill/>
          </a:ln>
        </p:spPr>
      </p:pic>
    </p:spTree>
    <p:extLst>
      <p:ext uri="{BB962C8B-B14F-4D97-AF65-F5344CB8AC3E}">
        <p14:creationId xmlns:p14="http://schemas.microsoft.com/office/powerpoint/2010/main" val="529403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1942"/>
            <a:ext cx="10515600" cy="1325563"/>
          </a:xfrm>
        </p:spPr>
        <p:txBody>
          <a:bodyPr/>
          <a:lstStyle/>
          <a:p>
            <a:r>
              <a:rPr lang="en-US" dirty="0"/>
              <a:t>Class Diagram – Feature </a:t>
            </a:r>
            <a:r>
              <a:rPr lang="en-US" dirty="0" smtClean="0"/>
              <a:t>extraction</a:t>
            </a:r>
            <a:endParaRPr lang="en-US" dirty="0"/>
          </a:p>
        </p:txBody>
      </p:sp>
      <p:pic>
        <p:nvPicPr>
          <p:cNvPr id="4" name="Picture 3" descr="C:\Users\Yohannes\Desktop\AAAA project final SRS\edraw\final\class - feature extra.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4300" y="1338649"/>
            <a:ext cx="6263399" cy="5519351"/>
          </a:xfrm>
          <a:prstGeom prst="rect">
            <a:avLst/>
          </a:prstGeom>
          <a:noFill/>
          <a:ln>
            <a:noFill/>
          </a:ln>
        </p:spPr>
      </p:pic>
    </p:spTree>
    <p:extLst>
      <p:ext uri="{BB962C8B-B14F-4D97-AF65-F5344CB8AC3E}">
        <p14:creationId xmlns:p14="http://schemas.microsoft.com/office/powerpoint/2010/main" val="10704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17B6A1-41BC-4A11-B181-E78834B7706D}"/>
              </a:ext>
            </a:extLst>
          </p:cNvPr>
          <p:cNvSpPr>
            <a:spLocks noGrp="1"/>
          </p:cNvSpPr>
          <p:nvPr>
            <p:ph type="title"/>
          </p:nvPr>
        </p:nvSpPr>
        <p:spPr/>
        <p:txBody>
          <a:bodyPr/>
          <a:lstStyle/>
          <a:p>
            <a:r>
              <a:rPr lang="en-US" dirty="0"/>
              <a:t>Implementation Tools </a:t>
            </a:r>
          </a:p>
        </p:txBody>
      </p:sp>
      <p:sp>
        <p:nvSpPr>
          <p:cNvPr id="3" name="Content Placeholder 2">
            <a:extLst>
              <a:ext uri="{FF2B5EF4-FFF2-40B4-BE49-F238E27FC236}">
                <a16:creationId xmlns="" xmlns:a16="http://schemas.microsoft.com/office/drawing/2014/main" id="{B3004B9F-3F3B-4861-8705-00DB1840B8D5}"/>
              </a:ext>
            </a:extLst>
          </p:cNvPr>
          <p:cNvSpPr>
            <a:spLocks noGrp="1"/>
          </p:cNvSpPr>
          <p:nvPr>
            <p:ph idx="1"/>
          </p:nvPr>
        </p:nvSpPr>
        <p:spPr/>
        <p:txBody>
          <a:bodyPr>
            <a:normAutofit fontScale="70000" lnSpcReduction="20000"/>
          </a:bodyPr>
          <a:lstStyle/>
          <a:p>
            <a:r>
              <a:rPr lang="en-US" dirty="0"/>
              <a:t>Tools </a:t>
            </a:r>
            <a:r>
              <a:rPr lang="en-US" dirty="0" smtClean="0"/>
              <a:t> </a:t>
            </a:r>
            <a:endParaRPr lang="en-US" dirty="0"/>
          </a:p>
          <a:p>
            <a:r>
              <a:rPr lang="en-US" dirty="0" smtClean="0"/>
              <a:t>Language  </a:t>
            </a:r>
            <a:endParaRPr lang="en-US" dirty="0"/>
          </a:p>
          <a:p>
            <a:r>
              <a:rPr lang="en-US" dirty="0"/>
              <a:t>Approach </a:t>
            </a:r>
            <a:r>
              <a:rPr lang="en-US" dirty="0" smtClean="0"/>
              <a:t>spiral</a:t>
            </a:r>
            <a:endParaRPr lang="en-US" dirty="0"/>
          </a:p>
          <a:p>
            <a:endParaRPr lang="en-US" dirty="0"/>
          </a:p>
          <a:p>
            <a:r>
              <a:rPr lang="en-US" b="1" dirty="0" err="1"/>
              <a:t>OpenCV</a:t>
            </a:r>
            <a:r>
              <a:rPr lang="en-US" b="1" dirty="0"/>
              <a:t> </a:t>
            </a:r>
            <a:r>
              <a:rPr lang="en-US" dirty="0"/>
              <a:t>is one of the most popular libraries used to develop Computer Vision applications. It enables us to run many different Computer Vision algorithms in real time. It has been around for many years, and it has become the standard library in this field. One of the main advantages of </a:t>
            </a:r>
            <a:r>
              <a:rPr lang="en-US" dirty="0" err="1"/>
              <a:t>OpenCV</a:t>
            </a:r>
            <a:r>
              <a:rPr lang="en-US" dirty="0"/>
              <a:t> is that it is highly optimized and available on almost all the platforms</a:t>
            </a:r>
            <a:r>
              <a:rPr lang="en-US" dirty="0" smtClean="0"/>
              <a:t>.</a:t>
            </a:r>
            <a:endParaRPr lang="en-US" dirty="0"/>
          </a:p>
          <a:p>
            <a:r>
              <a:rPr lang="en-US" dirty="0" smtClean="0"/>
              <a:t> </a:t>
            </a:r>
            <a:r>
              <a:rPr lang="en-US" b="1" dirty="0" err="1"/>
              <a:t>TensorFlow</a:t>
            </a:r>
            <a:r>
              <a:rPr lang="en-US" b="1" dirty="0"/>
              <a:t> </a:t>
            </a:r>
            <a:r>
              <a:rPr lang="en-US" dirty="0"/>
              <a:t>is an open-source software library for machine learning across a range of tasks. It is a symbolic math library, and also used as a system for building and training neural networks to detect and decipher patterns and correlations, analogous to human learning and </a:t>
            </a:r>
            <a:r>
              <a:rPr lang="en-US" dirty="0" smtClean="0"/>
              <a:t>reasoning</a:t>
            </a:r>
          </a:p>
          <a:p>
            <a:r>
              <a:rPr lang="en-US" dirty="0" err="1" smtClean="0"/>
              <a:t>pyqt</a:t>
            </a:r>
            <a:endParaRPr lang="en-US" dirty="0"/>
          </a:p>
          <a:p>
            <a:r>
              <a:rPr lang="en-US" dirty="0" smtClean="0"/>
              <a:t> </a:t>
            </a:r>
            <a:r>
              <a:rPr lang="en-US" b="1" dirty="0"/>
              <a:t>Python </a:t>
            </a:r>
            <a:r>
              <a:rPr lang="en-US" dirty="0"/>
              <a:t>programming language for development purpose.</a:t>
            </a:r>
            <a:br>
              <a:rPr lang="en-US" dirty="0"/>
            </a:br>
            <a:r>
              <a:rPr lang="en-US" dirty="0"/>
              <a:t/>
            </a:r>
            <a:br>
              <a:rPr lang="en-US" dirty="0"/>
            </a:br>
            <a:endParaRPr lang="en-US" dirty="0"/>
          </a:p>
        </p:txBody>
      </p:sp>
    </p:spTree>
    <p:extLst>
      <p:ext uri="{BB962C8B-B14F-4D97-AF65-F5344CB8AC3E}">
        <p14:creationId xmlns:p14="http://schemas.microsoft.com/office/powerpoint/2010/main" val="156092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517FCA-5C4D-4929-BAC5-8C82C62FB558}"/>
              </a:ext>
            </a:extLst>
          </p:cNvPr>
          <p:cNvSpPr>
            <a:spLocks noGrp="1"/>
          </p:cNvSpPr>
          <p:nvPr>
            <p:ph type="title"/>
          </p:nvPr>
        </p:nvSpPr>
        <p:spPr/>
        <p:txBody>
          <a:bodyPr/>
          <a:lstStyle/>
          <a:p>
            <a:r>
              <a:rPr lang="en-US" dirty="0"/>
              <a:t>Testing </a:t>
            </a:r>
          </a:p>
        </p:txBody>
      </p:sp>
      <p:sp>
        <p:nvSpPr>
          <p:cNvPr id="3" name="Content Placeholder 2">
            <a:extLst>
              <a:ext uri="{FF2B5EF4-FFF2-40B4-BE49-F238E27FC236}">
                <a16:creationId xmlns="" xmlns:a16="http://schemas.microsoft.com/office/drawing/2014/main" id="{2FA53649-76A0-4F2B-8338-EB8DAB601768}"/>
              </a:ext>
            </a:extLst>
          </p:cNvPr>
          <p:cNvSpPr>
            <a:spLocks noGrp="1"/>
          </p:cNvSpPr>
          <p:nvPr>
            <p:ph idx="1"/>
          </p:nvPr>
        </p:nvSpPr>
        <p:spPr>
          <a:xfrm>
            <a:off x="838200" y="1429555"/>
            <a:ext cx="10515600" cy="4747408"/>
          </a:xfrm>
        </p:spPr>
        <p:txBody>
          <a:bodyPr>
            <a:normAutofit/>
          </a:bodyPr>
          <a:lstStyle/>
          <a:p>
            <a:r>
              <a:rPr lang="en-US" b="1" dirty="0"/>
              <a:t>Unit Testing</a:t>
            </a:r>
          </a:p>
          <a:p>
            <a:r>
              <a:rPr lang="en-US" sz="2200" dirty="0"/>
              <a:t>This type of testing is performed by developers before the setup is handed over to the testing team to formally execute the test cases. Unit testing is performed by the respective developers on the individual units of source code assigned areas. The developers use test data that is different from the test data of the quality assurance team.</a:t>
            </a:r>
          </a:p>
          <a:p>
            <a:r>
              <a:rPr lang="en-US" sz="2200" dirty="0"/>
              <a:t>The goal of unit testing is to isolate each part of the program and show that individual parts are correct in terms of requirements and functionality.</a:t>
            </a:r>
          </a:p>
          <a:p>
            <a:r>
              <a:rPr lang="en-US" sz="2200" dirty="0"/>
              <a:t>We have tested every components of the system before integrating to the whole system.</a:t>
            </a:r>
          </a:p>
          <a:p>
            <a:endParaRPr lang="en-US" dirty="0"/>
          </a:p>
        </p:txBody>
      </p:sp>
    </p:spTree>
    <p:extLst>
      <p:ext uri="{BB962C8B-B14F-4D97-AF65-F5344CB8AC3E}">
        <p14:creationId xmlns:p14="http://schemas.microsoft.com/office/powerpoint/2010/main" val="50041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Testing(cont’d)</a:t>
            </a:r>
          </a:p>
        </p:txBody>
      </p:sp>
      <p:sp>
        <p:nvSpPr>
          <p:cNvPr id="3" name="Content Placeholder 2"/>
          <p:cNvSpPr>
            <a:spLocks noGrp="1"/>
          </p:cNvSpPr>
          <p:nvPr>
            <p:ph idx="1"/>
          </p:nvPr>
        </p:nvSpPr>
        <p:spPr>
          <a:xfrm>
            <a:off x="838200" y="1558344"/>
            <a:ext cx="10515600" cy="4618619"/>
          </a:xfrm>
        </p:spPr>
        <p:txBody>
          <a:bodyPr>
            <a:normAutofit/>
          </a:bodyPr>
          <a:lstStyle/>
          <a:p>
            <a:r>
              <a:rPr lang="en-US" b="1" dirty="0"/>
              <a:t>Integration Testing</a:t>
            </a:r>
          </a:p>
          <a:p>
            <a:r>
              <a:rPr lang="en-US" sz="2200" dirty="0"/>
              <a:t>Integration testing is defined as the testing of combined parts of an application to determine if they function correctly. Integration testing can be done in two ways:</a:t>
            </a:r>
          </a:p>
          <a:p>
            <a:pPr lvl="1"/>
            <a:r>
              <a:rPr lang="en-US" sz="2000" u="sng" dirty="0"/>
              <a:t>Bottom-up integration</a:t>
            </a:r>
            <a:r>
              <a:rPr lang="en-US" sz="2000" dirty="0"/>
              <a:t>: This testing begins with unit testing, followed by tests of progressively higher-level combinations of units called modules or builds.</a:t>
            </a:r>
          </a:p>
          <a:p>
            <a:pPr lvl="1"/>
            <a:r>
              <a:rPr lang="en-US" sz="2000" u="sng" dirty="0"/>
              <a:t>Top-down integration:</a:t>
            </a:r>
            <a:r>
              <a:rPr lang="en-US" sz="2000" dirty="0"/>
              <a:t> In this testing, the highest-level modules are tested first and progressively, lower-level modules are tested thereafter.</a:t>
            </a:r>
          </a:p>
          <a:p>
            <a:r>
              <a:rPr lang="en-US" sz="2200" dirty="0"/>
              <a:t>Integration test for our system has been done by all members of the group. </a:t>
            </a:r>
          </a:p>
          <a:p>
            <a:endParaRPr lang="en-US" dirty="0"/>
          </a:p>
        </p:txBody>
      </p:sp>
    </p:spTree>
    <p:extLst>
      <p:ext uri="{BB962C8B-B14F-4D97-AF65-F5344CB8AC3E}">
        <p14:creationId xmlns:p14="http://schemas.microsoft.com/office/powerpoint/2010/main" val="515601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Testing(cont’d)</a:t>
            </a:r>
            <a:endParaRPr lang="en-US" dirty="0"/>
          </a:p>
        </p:txBody>
      </p:sp>
      <p:sp>
        <p:nvSpPr>
          <p:cNvPr id="3" name="Content Placeholder 2"/>
          <p:cNvSpPr>
            <a:spLocks noGrp="1"/>
          </p:cNvSpPr>
          <p:nvPr>
            <p:ph idx="1"/>
          </p:nvPr>
        </p:nvSpPr>
        <p:spPr>
          <a:xfrm>
            <a:off x="838200" y="1571223"/>
            <a:ext cx="10515600" cy="4605740"/>
          </a:xfrm>
        </p:spPr>
        <p:txBody>
          <a:bodyPr/>
          <a:lstStyle/>
          <a:p>
            <a:r>
              <a:rPr lang="en-US" b="1" dirty="0"/>
              <a:t>System Testing</a:t>
            </a:r>
          </a:p>
          <a:p>
            <a:r>
              <a:rPr lang="en-US" sz="2200" dirty="0"/>
              <a:t>System testing tests the system as a whole. Once all the components are integrated, the application as a whole is tested rigorously to see that it meets the specified Quality Standards. System testing enables us to test, verify, and validate both the business requirements as well as the application architecture.</a:t>
            </a:r>
          </a:p>
          <a:p>
            <a:r>
              <a:rPr lang="en-US" sz="2200" dirty="0"/>
              <a:t>The system is tested thoroughly to verify that it meets the functional and technical specifications. The system is tested in an environment that is very close to the production environment where the application will be deployed.</a:t>
            </a:r>
          </a:p>
          <a:p>
            <a:endParaRPr lang="en-US" dirty="0"/>
          </a:p>
        </p:txBody>
      </p:sp>
    </p:spTree>
    <p:extLst>
      <p:ext uri="{BB962C8B-B14F-4D97-AF65-F5344CB8AC3E}">
        <p14:creationId xmlns:p14="http://schemas.microsoft.com/office/powerpoint/2010/main" val="3676370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result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4096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result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476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lstStyle/>
          <a:p>
            <a:r>
              <a:rPr lang="en-US" dirty="0"/>
              <a:t>Overview </a:t>
            </a:r>
          </a:p>
          <a:p>
            <a:r>
              <a:rPr lang="en-US" dirty="0"/>
              <a:t>Objective Of the Project </a:t>
            </a:r>
          </a:p>
          <a:p>
            <a:r>
              <a:rPr lang="en-US" dirty="0"/>
              <a:t>Scope of project </a:t>
            </a:r>
          </a:p>
          <a:p>
            <a:r>
              <a:rPr lang="en-US" dirty="0"/>
              <a:t>Use Case </a:t>
            </a:r>
          </a:p>
          <a:p>
            <a:r>
              <a:rPr lang="en-US" dirty="0"/>
              <a:t>Class Diagram </a:t>
            </a:r>
          </a:p>
          <a:p>
            <a:r>
              <a:rPr lang="en-US" dirty="0"/>
              <a:t>Implementation Tools </a:t>
            </a:r>
            <a:endParaRPr lang="en-US" dirty="0" smtClean="0"/>
          </a:p>
          <a:p>
            <a:r>
              <a:rPr lang="en-US" dirty="0" smtClean="0"/>
              <a:t>Testing</a:t>
            </a:r>
            <a:endParaRPr lang="en-US" dirty="0"/>
          </a:p>
          <a:p>
            <a:r>
              <a:rPr lang="en-US" dirty="0"/>
              <a:t>Demo </a:t>
            </a:r>
          </a:p>
        </p:txBody>
      </p:sp>
    </p:spTree>
    <p:extLst>
      <p:ext uri="{BB962C8B-B14F-4D97-AF65-F5344CB8AC3E}">
        <p14:creationId xmlns:p14="http://schemas.microsoft.com/office/powerpoint/2010/main" val="301766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9007ADA-92B3-4BC9-AC43-4F86CD46E63A}"/>
              </a:ext>
            </a:extLst>
          </p:cNvPr>
          <p:cNvSpPr>
            <a:spLocks noGrp="1"/>
          </p:cNvSpPr>
          <p:nvPr>
            <p:ph idx="1"/>
          </p:nvPr>
        </p:nvSpPr>
        <p:spPr>
          <a:xfrm>
            <a:off x="954110" y="1374864"/>
            <a:ext cx="10515600" cy="4351338"/>
          </a:xfrm>
        </p:spPr>
        <p:txBody>
          <a:bodyPr/>
          <a:lstStyle/>
          <a:p>
            <a:pPr marL="914400" lvl="2" indent="0">
              <a:buNone/>
            </a:pPr>
            <a:endParaRPr lang="en-US" dirty="0"/>
          </a:p>
          <a:p>
            <a:pPr marL="914400" lvl="2" indent="0">
              <a:buNone/>
            </a:pPr>
            <a:endParaRPr lang="en-US" sz="3800" dirty="0"/>
          </a:p>
          <a:p>
            <a:pPr marL="914400" lvl="2" indent="0">
              <a:buNone/>
            </a:pPr>
            <a:endParaRPr lang="en-US" sz="3800" dirty="0"/>
          </a:p>
          <a:p>
            <a:pPr marL="914400" lvl="2" indent="0">
              <a:buNone/>
            </a:pPr>
            <a:r>
              <a:rPr lang="en-US" sz="3800" dirty="0"/>
              <a:t> </a:t>
            </a:r>
            <a:r>
              <a:rPr lang="en-US" sz="3800" dirty="0" smtClean="0"/>
              <a:t>Demonstration </a:t>
            </a:r>
            <a:r>
              <a:rPr lang="en-US" sz="3800" dirty="0"/>
              <a:t>of  The System!!!!!!!!!!!</a:t>
            </a:r>
            <a:endParaRPr lang="en-US" dirty="0"/>
          </a:p>
        </p:txBody>
      </p:sp>
    </p:spTree>
    <p:extLst>
      <p:ext uri="{BB962C8B-B14F-4D97-AF65-F5344CB8AC3E}">
        <p14:creationId xmlns:p14="http://schemas.microsoft.com/office/powerpoint/2010/main" val="2093328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AE8F38-7B66-4A99-BDAE-D4596D33DDE4}"/>
              </a:ext>
            </a:extLst>
          </p:cNvPr>
          <p:cNvSpPr>
            <a:spLocks noGrp="1"/>
          </p:cNvSpPr>
          <p:nvPr>
            <p:ph type="title"/>
          </p:nvPr>
        </p:nvSpPr>
        <p:spPr>
          <a:xfrm>
            <a:off x="1375096" y="2412038"/>
            <a:ext cx="10515600" cy="1325563"/>
          </a:xfrm>
        </p:spPr>
        <p:txBody>
          <a:bodyPr/>
          <a:lstStyle/>
          <a:p>
            <a:pPr algn="ctr"/>
            <a:r>
              <a:rPr lang="en-US" dirty="0"/>
              <a:t>Question and answer ???</a:t>
            </a:r>
          </a:p>
        </p:txBody>
      </p:sp>
    </p:spTree>
    <p:extLst>
      <p:ext uri="{BB962C8B-B14F-4D97-AF65-F5344CB8AC3E}">
        <p14:creationId xmlns:p14="http://schemas.microsoft.com/office/powerpoint/2010/main" val="154396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3" name="Content Placeholder 2"/>
          <p:cNvSpPr>
            <a:spLocks noGrp="1"/>
          </p:cNvSpPr>
          <p:nvPr>
            <p:ph idx="1"/>
          </p:nvPr>
        </p:nvSpPr>
        <p:spPr/>
        <p:txBody>
          <a:bodyPr>
            <a:normAutofit/>
          </a:bodyPr>
          <a:lstStyle/>
          <a:p>
            <a:r>
              <a:rPr lang="en-US" sz="2200" dirty="0"/>
              <a:t>S</a:t>
            </a:r>
            <a:r>
              <a:rPr lang="en-US" sz="2200" dirty="0" smtClean="0"/>
              <a:t>ign </a:t>
            </a:r>
            <a:r>
              <a:rPr lang="en-US" sz="2200" dirty="0"/>
              <a:t>language is the basic communication method between people with a hearing </a:t>
            </a:r>
            <a:r>
              <a:rPr lang="en-US" sz="2200" dirty="0" smtClean="0"/>
              <a:t>disability. </a:t>
            </a:r>
          </a:p>
          <a:p>
            <a:r>
              <a:rPr lang="en-US" sz="2200" dirty="0"/>
              <a:t>According to a research, over 5% of the world’s population (360 million people) has a disabling hearing loss</a:t>
            </a:r>
            <a:r>
              <a:rPr lang="en-US" sz="2200" dirty="0" smtClean="0"/>
              <a:t>.</a:t>
            </a:r>
          </a:p>
          <a:p>
            <a:r>
              <a:rPr lang="en-US" sz="2200" dirty="0"/>
              <a:t>There are about 138 sign languages in the world. Each sign language is named after the geographical location it is widely used in</a:t>
            </a:r>
            <a:r>
              <a:rPr lang="en-US" sz="2200" dirty="0" smtClean="0"/>
              <a:t>.</a:t>
            </a:r>
          </a:p>
          <a:p>
            <a:r>
              <a:rPr lang="en-US" sz="2200" dirty="0"/>
              <a:t>Sign language is a primary tool for the hearing disabled people to communicate with the community around them. But most hearing people do not have the knowledge of sign language. This situation leads to creation of a huge communication gap between the deaf and hearing people. </a:t>
            </a:r>
          </a:p>
          <a:p>
            <a:pPr lvl="1"/>
            <a:r>
              <a:rPr lang="en-US" sz="2200" dirty="0"/>
              <a:t>For this reason, the introduction of a system that recognizes sign language would have a significant benefit impact on deaf people’s social life.</a:t>
            </a:r>
          </a:p>
          <a:p>
            <a:endParaRPr lang="en-US" dirty="0" smtClean="0"/>
          </a:p>
          <a:p>
            <a:endParaRPr lang="en-US" dirty="0" smtClean="0"/>
          </a:p>
        </p:txBody>
      </p:sp>
    </p:spTree>
    <p:extLst>
      <p:ext uri="{BB962C8B-B14F-4D97-AF65-F5344CB8AC3E}">
        <p14:creationId xmlns:p14="http://schemas.microsoft.com/office/powerpoint/2010/main" val="243252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Overview(cont’d)</a:t>
            </a:r>
            <a:endParaRPr lang="en-US" dirty="0"/>
          </a:p>
        </p:txBody>
      </p:sp>
      <p:sp>
        <p:nvSpPr>
          <p:cNvPr id="3" name="Content Placeholder 2"/>
          <p:cNvSpPr>
            <a:spLocks noGrp="1"/>
          </p:cNvSpPr>
          <p:nvPr>
            <p:ph idx="1"/>
          </p:nvPr>
        </p:nvSpPr>
        <p:spPr/>
        <p:txBody>
          <a:bodyPr>
            <a:normAutofit/>
          </a:bodyPr>
          <a:lstStyle/>
          <a:p>
            <a:r>
              <a:rPr lang="en-US" sz="2200" dirty="0" smtClean="0"/>
              <a:t>The </a:t>
            </a:r>
            <a:r>
              <a:rPr lang="en-US" sz="2200" dirty="0"/>
              <a:t>study of sign language recognition focuses on the recognition of finger spelling or the recognition of signs in different sign languages. </a:t>
            </a:r>
          </a:p>
          <a:p>
            <a:r>
              <a:rPr lang="en-US" sz="2200" dirty="0"/>
              <a:t>Sign language has its own rules, structure and grammar. The following are the basic components of sign language </a:t>
            </a:r>
            <a:r>
              <a:rPr lang="en-US" sz="2200" dirty="0" smtClean="0"/>
              <a:t>. </a:t>
            </a:r>
            <a:endParaRPr lang="en-US" sz="2200" dirty="0"/>
          </a:p>
          <a:p>
            <a:pPr lvl="1" fontAlgn="base"/>
            <a:r>
              <a:rPr lang="en-US" sz="2200" dirty="0"/>
              <a:t>Hand shape </a:t>
            </a:r>
          </a:p>
          <a:p>
            <a:pPr lvl="1" fontAlgn="base"/>
            <a:r>
              <a:rPr lang="en-US" sz="2200" dirty="0"/>
              <a:t>Hand movement </a:t>
            </a:r>
          </a:p>
          <a:p>
            <a:pPr lvl="1" fontAlgn="base"/>
            <a:r>
              <a:rPr lang="en-US" sz="2200" dirty="0"/>
              <a:t>Orientation </a:t>
            </a:r>
          </a:p>
          <a:p>
            <a:pPr lvl="1" fontAlgn="base"/>
            <a:r>
              <a:rPr lang="en-US" sz="2200" dirty="0"/>
              <a:t>Location </a:t>
            </a:r>
          </a:p>
          <a:p>
            <a:pPr lvl="1" fontAlgn="base"/>
            <a:r>
              <a:rPr lang="en-US" sz="2200" dirty="0"/>
              <a:t>Non manual features like facial gestures. </a:t>
            </a:r>
          </a:p>
          <a:p>
            <a:endParaRPr lang="en-US" dirty="0"/>
          </a:p>
        </p:txBody>
      </p:sp>
    </p:spTree>
    <p:extLst>
      <p:ext uri="{BB962C8B-B14F-4D97-AF65-F5344CB8AC3E}">
        <p14:creationId xmlns:p14="http://schemas.microsoft.com/office/powerpoint/2010/main" val="12593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the Project </a:t>
            </a:r>
          </a:p>
        </p:txBody>
      </p:sp>
      <p:sp>
        <p:nvSpPr>
          <p:cNvPr id="3" name="Content Placeholder 2"/>
          <p:cNvSpPr>
            <a:spLocks noGrp="1"/>
          </p:cNvSpPr>
          <p:nvPr>
            <p:ph idx="1"/>
          </p:nvPr>
        </p:nvSpPr>
        <p:spPr>
          <a:xfrm>
            <a:off x="838200" y="1690688"/>
            <a:ext cx="10515600" cy="4486275"/>
          </a:xfrm>
        </p:spPr>
        <p:txBody>
          <a:bodyPr>
            <a:normAutofit/>
          </a:bodyPr>
          <a:lstStyle/>
          <a:p>
            <a:pPr lvl="0"/>
            <a:r>
              <a:rPr lang="en-US" b="1" dirty="0" smtClean="0"/>
              <a:t>General </a:t>
            </a:r>
            <a:r>
              <a:rPr lang="en-US" b="1" dirty="0"/>
              <a:t>Objective</a:t>
            </a:r>
          </a:p>
          <a:p>
            <a:pPr lvl="1"/>
            <a:r>
              <a:rPr lang="en-US" sz="2200" dirty="0" smtClean="0"/>
              <a:t>The </a:t>
            </a:r>
            <a:r>
              <a:rPr lang="en-US" sz="2200" dirty="0"/>
              <a:t>general objective of this study is to design a model which can </a:t>
            </a:r>
            <a:r>
              <a:rPr lang="en-US" sz="2200" dirty="0" smtClean="0"/>
              <a:t>interpret isolated </a:t>
            </a:r>
            <a:r>
              <a:rPr lang="en-US" sz="2200" dirty="0"/>
              <a:t>(fingerspelling) signs in Ethiopian Sign Language and give equivalent </a:t>
            </a:r>
            <a:r>
              <a:rPr lang="en-US" sz="2200" dirty="0" smtClean="0"/>
              <a:t>text </a:t>
            </a:r>
            <a:r>
              <a:rPr lang="en-US" sz="2200" dirty="0"/>
              <a:t>to a given sign. </a:t>
            </a:r>
          </a:p>
          <a:p>
            <a:pPr lvl="0"/>
            <a:r>
              <a:rPr lang="en-US" b="1" dirty="0"/>
              <a:t>Specific Objective</a:t>
            </a:r>
          </a:p>
          <a:p>
            <a:pPr lvl="1" fontAlgn="base"/>
            <a:r>
              <a:rPr lang="en-US" sz="2200" dirty="0" smtClean="0"/>
              <a:t>Study </a:t>
            </a:r>
            <a:r>
              <a:rPr lang="en-US" sz="2200" dirty="0"/>
              <a:t>the structure of Ethiopian Sign Language. </a:t>
            </a:r>
          </a:p>
          <a:p>
            <a:pPr lvl="1" fontAlgn="base"/>
            <a:r>
              <a:rPr lang="en-US" sz="2200" dirty="0"/>
              <a:t>Find suitable existing model to extract a sign from a given video. </a:t>
            </a:r>
          </a:p>
          <a:p>
            <a:pPr lvl="1" fontAlgn="base"/>
            <a:r>
              <a:rPr lang="en-US" sz="2200" dirty="0"/>
              <a:t>Develop a method to convert the extracted sign to equivalent </a:t>
            </a:r>
            <a:r>
              <a:rPr lang="en-US" sz="2200" dirty="0" smtClean="0"/>
              <a:t>text. </a:t>
            </a:r>
            <a:endParaRPr lang="en-US" sz="2200" dirty="0"/>
          </a:p>
          <a:p>
            <a:pPr lvl="1" fontAlgn="base"/>
            <a:r>
              <a:rPr lang="en-US" sz="2200" dirty="0"/>
              <a:t>Develop a prototype which demonstrates the translation of the given sign to equivalent text. </a:t>
            </a:r>
          </a:p>
          <a:p>
            <a:pPr lvl="1" fontAlgn="base"/>
            <a:r>
              <a:rPr lang="en-US" sz="2200" dirty="0"/>
              <a:t>Test the model. </a:t>
            </a:r>
          </a:p>
          <a:p>
            <a:endParaRPr lang="en-US" dirty="0"/>
          </a:p>
        </p:txBody>
      </p:sp>
    </p:spTree>
    <p:extLst>
      <p:ext uri="{BB962C8B-B14F-4D97-AF65-F5344CB8AC3E}">
        <p14:creationId xmlns:p14="http://schemas.microsoft.com/office/powerpoint/2010/main" val="44761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 </a:t>
            </a:r>
          </a:p>
        </p:txBody>
      </p:sp>
      <p:sp>
        <p:nvSpPr>
          <p:cNvPr id="3" name="Content Placeholder 2"/>
          <p:cNvSpPr>
            <a:spLocks noGrp="1"/>
          </p:cNvSpPr>
          <p:nvPr>
            <p:ph idx="1"/>
          </p:nvPr>
        </p:nvSpPr>
        <p:spPr/>
        <p:txBody>
          <a:bodyPr>
            <a:normAutofit/>
          </a:bodyPr>
          <a:lstStyle/>
          <a:p>
            <a:r>
              <a:rPr lang="en-US" sz="2200" dirty="0"/>
              <a:t>What are the main solution </a:t>
            </a:r>
            <a:r>
              <a:rPr lang="en-US" sz="2200" dirty="0" smtClean="0"/>
              <a:t>???</a:t>
            </a:r>
          </a:p>
          <a:p>
            <a:r>
              <a:rPr lang="en-US" sz="2200" dirty="0" smtClean="0"/>
              <a:t>The main solution of this project is to convert Ethiopia sign language alphabet to text on real time recognition.</a:t>
            </a:r>
            <a:endParaRPr lang="en-US" sz="2200" dirty="0"/>
          </a:p>
          <a:p>
            <a:r>
              <a:rPr lang="en-US" sz="2200" dirty="0"/>
              <a:t>What dose this project intended to do </a:t>
            </a:r>
            <a:r>
              <a:rPr lang="en-US" sz="2200" dirty="0" smtClean="0"/>
              <a:t>??</a:t>
            </a:r>
          </a:p>
          <a:p>
            <a:r>
              <a:rPr lang="en-US" sz="2200" dirty="0"/>
              <a:t>The scope of this system is limited only to translating finger spelt Ethiopian Sign Language to Amharic Text. </a:t>
            </a:r>
          </a:p>
          <a:p>
            <a:endParaRPr lang="en-US" dirty="0" smtClean="0"/>
          </a:p>
        </p:txBody>
      </p:sp>
    </p:spTree>
    <p:extLst>
      <p:ext uri="{BB962C8B-B14F-4D97-AF65-F5344CB8AC3E}">
        <p14:creationId xmlns:p14="http://schemas.microsoft.com/office/powerpoint/2010/main" val="389111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Project(cont’d)</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r>
              <a:rPr lang="en-US" sz="3300" b="1" dirty="0"/>
              <a:t>Limitation </a:t>
            </a:r>
            <a:endParaRPr lang="en-US" sz="3300" b="1" dirty="0" smtClean="0"/>
          </a:p>
          <a:p>
            <a:r>
              <a:rPr lang="en-US" dirty="0" smtClean="0"/>
              <a:t>The </a:t>
            </a:r>
            <a:r>
              <a:rPr lang="en-US" dirty="0"/>
              <a:t>system won’t cover this features and functionality: </a:t>
            </a:r>
          </a:p>
          <a:p>
            <a:pPr lvl="1" fontAlgn="base">
              <a:lnSpc>
                <a:spcPct val="170000"/>
              </a:lnSpc>
            </a:pPr>
            <a:r>
              <a:rPr lang="en-US" dirty="0"/>
              <a:t>This system doesn’t handle the task of translating Amharic text to Ethiopian Sign Language.  </a:t>
            </a:r>
          </a:p>
          <a:p>
            <a:pPr lvl="1" fontAlgn="base"/>
            <a:r>
              <a:rPr lang="en-US" dirty="0"/>
              <a:t>The system will not cover the study of continuous Ethiopian sign language. </a:t>
            </a:r>
          </a:p>
          <a:p>
            <a:pPr lvl="1" fontAlgn="base"/>
            <a:r>
              <a:rPr lang="en-US" dirty="0"/>
              <a:t>The system will not cover the recognition of non-manual feature which is facial expression. </a:t>
            </a:r>
            <a:endParaRPr lang="en-US" b="1" dirty="0"/>
          </a:p>
          <a:p>
            <a:r>
              <a:rPr lang="en-US" dirty="0"/>
              <a:t>From a computer vision perspective, this problem represents a significant challenge due to a number of considerations, including: </a:t>
            </a:r>
          </a:p>
          <a:p>
            <a:pPr lvl="1" fontAlgn="base"/>
            <a:r>
              <a:rPr lang="en-US" dirty="0"/>
              <a:t>Environmental concerns (e.g. lighting sensitivity, background, and camera position) </a:t>
            </a:r>
          </a:p>
          <a:p>
            <a:pPr lvl="1" fontAlgn="base"/>
            <a:r>
              <a:rPr lang="en-US" dirty="0"/>
              <a:t>Occlusion (e.g. some or all fingers, or an entire hand can be out of the field of view) </a:t>
            </a:r>
          </a:p>
          <a:p>
            <a:pPr lvl="1" fontAlgn="base"/>
            <a:r>
              <a:rPr lang="en-US" dirty="0"/>
              <a:t>Sign boundary detection (when a sign ends and the next begins) </a:t>
            </a:r>
          </a:p>
          <a:p>
            <a:endParaRPr lang="en-US" dirty="0"/>
          </a:p>
        </p:txBody>
      </p:sp>
    </p:spTree>
    <p:extLst>
      <p:ext uri="{BB962C8B-B14F-4D97-AF65-F5344CB8AC3E}">
        <p14:creationId xmlns:p14="http://schemas.microsoft.com/office/powerpoint/2010/main" val="271169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159063"/>
            <a:ext cx="10515600" cy="1325563"/>
          </a:xfrm>
        </p:spPr>
        <p:txBody>
          <a:bodyPr/>
          <a:lstStyle/>
          <a:p>
            <a:r>
              <a:rPr lang="en-US" dirty="0"/>
              <a:t>Use Case </a:t>
            </a:r>
          </a:p>
        </p:txBody>
      </p:sp>
      <p:pic>
        <p:nvPicPr>
          <p:cNvPr id="5" name="Picture 4" descr="C:\Users\Yohannes\Desktop\fsad.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197" y="1349299"/>
            <a:ext cx="7416081" cy="5000702"/>
          </a:xfrm>
          <a:prstGeom prst="rect">
            <a:avLst/>
          </a:prstGeom>
          <a:noFill/>
          <a:ln>
            <a:noFill/>
          </a:ln>
        </p:spPr>
      </p:pic>
    </p:spTree>
    <p:extLst>
      <p:ext uri="{BB962C8B-B14F-4D97-AF65-F5344CB8AC3E}">
        <p14:creationId xmlns:p14="http://schemas.microsoft.com/office/powerpoint/2010/main" val="392269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5945"/>
          </a:xfrm>
        </p:spPr>
        <p:txBody>
          <a:bodyPr/>
          <a:lstStyle/>
          <a:p>
            <a:r>
              <a:rPr lang="en-US" dirty="0" err="1" smtClean="0"/>
              <a:t>fdsaf</a:t>
            </a:r>
            <a:endParaRPr lang="en-US" dirty="0"/>
          </a:p>
        </p:txBody>
      </p:sp>
      <p:pic>
        <p:nvPicPr>
          <p:cNvPr id="4" name="Content Placeholder 3"/>
          <p:cNvPicPr>
            <a:picLocks noGrp="1"/>
          </p:cNvPicPr>
          <p:nvPr>
            <p:ph idx="1"/>
          </p:nvPr>
        </p:nvPicPr>
        <p:blipFill>
          <a:blip r:embed="rId2"/>
          <a:stretch>
            <a:fillRect/>
          </a:stretch>
        </p:blipFill>
        <p:spPr>
          <a:xfrm>
            <a:off x="3000852" y="1481070"/>
            <a:ext cx="6190295" cy="5376930"/>
          </a:xfrm>
          <a:prstGeom prst="rect">
            <a:avLst/>
          </a:prstGeom>
        </p:spPr>
      </p:pic>
    </p:spTree>
    <p:extLst>
      <p:ext uri="{BB962C8B-B14F-4D97-AF65-F5344CB8AC3E}">
        <p14:creationId xmlns:p14="http://schemas.microsoft.com/office/powerpoint/2010/main" val="42197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980</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Bernard MT Condensed</vt:lpstr>
      <vt:lpstr>Calibri</vt:lpstr>
      <vt:lpstr>Calibri Light</vt:lpstr>
      <vt:lpstr>Century Gothic</vt:lpstr>
      <vt:lpstr>Times New Roman</vt:lpstr>
      <vt:lpstr>Office Theme</vt:lpstr>
      <vt:lpstr>PowerPoint Presentation</vt:lpstr>
      <vt:lpstr>Outline </vt:lpstr>
      <vt:lpstr>Overview </vt:lpstr>
      <vt:lpstr>Overview(cont’d)</vt:lpstr>
      <vt:lpstr>Objective Of the Project </vt:lpstr>
      <vt:lpstr>Scope of the Project </vt:lpstr>
      <vt:lpstr>Scope of the Project(cont’d)</vt:lpstr>
      <vt:lpstr>Use Case </vt:lpstr>
      <vt:lpstr>fdsaf</vt:lpstr>
      <vt:lpstr>PowerPoint Presentation</vt:lpstr>
      <vt:lpstr>Class Diagram – Hand Segmentation </vt:lpstr>
      <vt:lpstr>Class Diagram – classification</vt:lpstr>
      <vt:lpstr>Class Diagram – Feature extraction</vt:lpstr>
      <vt:lpstr>Implementation Tools </vt:lpstr>
      <vt:lpstr>Testing </vt:lpstr>
      <vt:lpstr>Testing(cont’d)</vt:lpstr>
      <vt:lpstr>Testing(cont’d)</vt:lpstr>
      <vt:lpstr>testing result</vt:lpstr>
      <vt:lpstr>testing result</vt:lpstr>
      <vt:lpstr>PowerPoint Presentation</vt:lpstr>
      <vt:lpstr>Question and answer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3020</dc:creator>
  <cp:lastModifiedBy>Yohannes Endale</cp:lastModifiedBy>
  <cp:revision>30</cp:revision>
  <dcterms:created xsi:type="dcterms:W3CDTF">2017-03-27T17:42:10Z</dcterms:created>
  <dcterms:modified xsi:type="dcterms:W3CDTF">2018-06-22T00:34:49Z</dcterms:modified>
</cp:coreProperties>
</file>