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953" r:id="rId2"/>
    <p:sldId id="1118" r:id="rId3"/>
    <p:sldId id="1160" r:id="rId4"/>
    <p:sldId id="1142" r:id="rId5"/>
    <p:sldId id="1120" r:id="rId6"/>
    <p:sldId id="1159" r:id="rId7"/>
    <p:sldId id="1143" r:id="rId8"/>
    <p:sldId id="1131" r:id="rId9"/>
    <p:sldId id="1133" r:id="rId10"/>
    <p:sldId id="1129" r:id="rId11"/>
    <p:sldId id="1126" r:id="rId12"/>
    <p:sldId id="1154" r:id="rId13"/>
    <p:sldId id="1124" r:id="rId14"/>
    <p:sldId id="1155" r:id="rId15"/>
    <p:sldId id="952" r:id="rId16"/>
    <p:sldId id="1161" r:id="rId17"/>
    <p:sldId id="955" r:id="rId18"/>
    <p:sldId id="956" r:id="rId19"/>
    <p:sldId id="989" r:id="rId20"/>
    <p:sldId id="988" r:id="rId21"/>
    <p:sldId id="957" r:id="rId22"/>
    <p:sldId id="958" r:id="rId23"/>
    <p:sldId id="1164" r:id="rId24"/>
    <p:sldId id="990" r:id="rId25"/>
    <p:sldId id="970" r:id="rId26"/>
    <p:sldId id="971" r:id="rId27"/>
    <p:sldId id="972" r:id="rId28"/>
    <p:sldId id="973" r:id="rId29"/>
    <p:sldId id="995" r:id="rId30"/>
    <p:sldId id="998" r:id="rId31"/>
    <p:sldId id="996" r:id="rId32"/>
    <p:sldId id="969" r:id="rId33"/>
  </p:sldIdLst>
  <p:sldSz cx="9144000" cy="6858000" type="screen4x3"/>
  <p:notesSz cx="9926638" cy="6797675"/>
  <p:custDataLst>
    <p:tags r:id="rId36"/>
  </p:custData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9">
          <p15:clr>
            <a:srgbClr val="A4A3A4"/>
          </p15:clr>
        </p15:guide>
        <p15:guide id="2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00B"/>
    <a:srgbClr val="436491"/>
    <a:srgbClr val="CCECFF"/>
    <a:srgbClr val="CCCCFF"/>
    <a:srgbClr val="CCCC00"/>
    <a:srgbClr val="435A9B"/>
    <a:srgbClr val="FFC249"/>
    <a:srgbClr val="FFCC66"/>
    <a:srgbClr val="EEC100"/>
    <a:srgbClr val="F6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0" autoAdjust="0"/>
    <p:restoredTop sz="91655" autoAdjust="0"/>
  </p:normalViewPr>
  <p:slideViewPr>
    <p:cSldViewPr snapToGrid="0">
      <p:cViewPr varScale="1">
        <p:scale>
          <a:sx n="107" d="100"/>
          <a:sy n="107" d="100"/>
        </p:scale>
        <p:origin x="330" y="114"/>
      </p:cViewPr>
      <p:guideLst>
        <p:guide orient="horz" pos="2739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00" y="0"/>
            <a:ext cx="4300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9538"/>
            <a:ext cx="43005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00" y="6459538"/>
            <a:ext cx="43005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22891886-5F78-4300-9AB7-A5264EFB01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5755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 altLang="ko-KR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2138" y="0"/>
            <a:ext cx="4308475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 altLang="ko-KR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95650" y="531813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0488" y="3240088"/>
            <a:ext cx="7258050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8588"/>
            <a:ext cx="43100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 altLang="ko-KR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2138" y="6478588"/>
            <a:ext cx="430847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8980B72E-846B-408E-9D05-C65803A018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597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6863D3A1-FEA0-4868-A2A4-1BCFFB354D1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ko-KR"/>
              <a:t>CNLab, UOU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D9B575-9B15-4136-A4B7-7BFDDF2F65C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CNLab, UOU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A42A5B-80A5-4025-95B4-18C270143AD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CNLab, UOU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36563" y="1322388"/>
            <a:ext cx="4162425" cy="4773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51388" y="1322388"/>
            <a:ext cx="4164012" cy="23098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51388" y="3784600"/>
            <a:ext cx="4164012" cy="2311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89750" y="6361113"/>
            <a:ext cx="1905000" cy="301625"/>
          </a:xfrm>
        </p:spPr>
        <p:txBody>
          <a:bodyPr/>
          <a:lstStyle>
            <a:lvl1pPr>
              <a:defRPr/>
            </a:lvl1pPr>
          </a:lstStyle>
          <a:p>
            <a:fld id="{A561504A-ECCD-4B18-AAD6-79BD6C12DCE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574675" y="6354763"/>
            <a:ext cx="2543175" cy="3460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CNLab, UOU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436491"/>
          </a:solidFill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565" y="1302026"/>
            <a:ext cx="8517836" cy="4793973"/>
          </a:xfrm>
        </p:spPr>
        <p:txBody>
          <a:bodyPr/>
          <a:lstStyle>
            <a:lvl1pPr>
              <a:buClr>
                <a:srgbClr val="FFC000"/>
              </a:buClr>
              <a:buSzPct val="90000"/>
              <a:buFont typeface="Wingdings" pitchFamily="2" charset="2"/>
              <a:buChar char="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buClr>
                <a:schemeClr val="accent3">
                  <a:lumMod val="50000"/>
                </a:schemeClr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buClr>
                <a:srgbClr val="EEC100"/>
              </a:buClr>
              <a:buFont typeface="MS Reference Sans Serif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6563" y="1322388"/>
            <a:ext cx="4162425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388" y="1322388"/>
            <a:ext cx="4164012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C0BBDE-DECF-4E8C-B7FC-C4270F6DFC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CNLab, UOU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860E6B-4B03-4874-A9E7-3D9030C0B8F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CNLab, UOU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6EF61A-204F-4255-A273-7C30FF9A3DF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CNLab, UOU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9FE6F7-2A42-49AF-9E03-FE595315033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CNLab, UOU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322388"/>
            <a:ext cx="8478837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71790" y="6409753"/>
            <a:ext cx="922959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 i="1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0574A42-4423-4030-8D9A-C808A9C61C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4676" y="6403403"/>
            <a:ext cx="1721264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 b="1" i="1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 err="1"/>
              <a:t>CNLab</a:t>
            </a:r>
            <a:r>
              <a:rPr lang="en-US" altLang="ko-KR" dirty="0"/>
              <a:t>, UOU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 flipV="1">
            <a:off x="-2" y="-2"/>
            <a:ext cx="9144001" cy="1053550"/>
          </a:xfrm>
          <a:prstGeom prst="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 flipV="1">
            <a:off x="0" y="6282375"/>
            <a:ext cx="9144000" cy="62948"/>
          </a:xfrm>
          <a:prstGeom prst="rect">
            <a:avLst/>
          </a:prstGeom>
          <a:solidFill>
            <a:srgbClr val="EEC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3200" b="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9pPr>
    </p:titleStyle>
    <p:bodyStyle>
      <a:lvl1pPr marL="342900" indent="-3429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kumimoji="1" sz="2400">
          <a:solidFill>
            <a:srgbClr val="40458C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rgbClr val="40458C"/>
          </a:solidFill>
          <a:latin typeface="+mn-lt"/>
          <a:ea typeface="+mn-ea"/>
        </a:defRPr>
      </a:lvl2pPr>
      <a:lvl3pPr marL="1143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-"/>
        <a:defRPr kumimoji="1" sz="2000">
          <a:solidFill>
            <a:srgbClr val="40458C"/>
          </a:solidFill>
          <a:latin typeface="+mn-lt"/>
          <a:ea typeface="+mn-ea"/>
        </a:defRPr>
      </a:lvl3pPr>
      <a:lvl4pPr marL="1600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2000">
          <a:solidFill>
            <a:srgbClr val="40458C"/>
          </a:solidFill>
          <a:latin typeface="+mn-lt"/>
          <a:ea typeface="+mn-ea"/>
        </a:defRPr>
      </a:lvl4pPr>
      <a:lvl5pPr marL="20574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>
          <a:solidFill>
            <a:srgbClr val="40458C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>
          <a:solidFill>
            <a:srgbClr val="40458C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>
          <a:solidFill>
            <a:srgbClr val="40458C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>
          <a:solidFill>
            <a:srgbClr val="40458C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>
          <a:solidFill>
            <a:srgbClr val="40458C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238230"/>
          </a:xfrm>
        </p:spPr>
        <p:txBody>
          <a:bodyPr/>
          <a:lstStyle/>
          <a:p>
            <a:r>
              <a:rPr lang="en-US" altLang="ko-KR" sz="4800" b="1" dirty="0"/>
              <a:t>GPIO</a:t>
            </a:r>
            <a:br>
              <a:rPr lang="en-US" altLang="ko-KR" sz="4800" b="1" dirty="0"/>
            </a:br>
            <a:r>
              <a:rPr lang="en-US" altLang="ko-KR" sz="4800" b="1" dirty="0"/>
              <a:t>(General Purpose I/O)</a:t>
            </a:r>
            <a:endParaRPr lang="ko-KR" altLang="en-US" sz="4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055043" y="3428999"/>
            <a:ext cx="6747900" cy="2583873"/>
          </a:xfrm>
        </p:spPr>
        <p:txBody>
          <a:bodyPr/>
          <a:lstStyle/>
          <a:p>
            <a:r>
              <a:rPr lang="en-US" altLang="ko-KR" sz="2800" dirty="0"/>
              <a:t>Raspberry Pi GPIO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GPIO Control Programming: LED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1" y="1450731"/>
            <a:ext cx="3451790" cy="4645268"/>
          </a:xfrm>
        </p:spPr>
        <p:txBody>
          <a:bodyPr/>
          <a:lstStyle/>
          <a:p>
            <a:r>
              <a:rPr lang="en-US" altLang="ko-KR" kern="0" dirty="0"/>
              <a:t>Pi pin connection</a:t>
            </a:r>
          </a:p>
          <a:p>
            <a:pPr lvl="1"/>
            <a:r>
              <a:rPr lang="en-US" altLang="ko-KR" kern="0" dirty="0"/>
              <a:t>GPIO pin current: 3.3V</a:t>
            </a:r>
          </a:p>
          <a:p>
            <a:pPr lvl="1"/>
            <a:r>
              <a:rPr lang="en-US" altLang="ko-KR" kern="0" dirty="0"/>
              <a:t>led: 20mA</a:t>
            </a:r>
          </a:p>
          <a:p>
            <a:pPr lvl="1"/>
            <a:r>
              <a:rPr lang="en-US" altLang="ko-KR" kern="0" dirty="0"/>
              <a:t>resistor: 165</a:t>
            </a:r>
            <a:r>
              <a:rPr lang="el-GR" altLang="ko-KR" kern="0" dirty="0"/>
              <a:t>Ω</a:t>
            </a:r>
            <a:r>
              <a:rPr lang="en-US" altLang="ko-KR" kern="0" dirty="0"/>
              <a:t> ~ 1K</a:t>
            </a:r>
            <a:r>
              <a:rPr lang="el-GR" altLang="ko-KR" kern="0" dirty="0"/>
              <a:t>Ω</a:t>
            </a:r>
            <a:endParaRPr lang="en-US" altLang="ko-KR" kern="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2B4E6A-9713-4492-8C37-E274CCC501E9}"/>
              </a:ext>
            </a:extLst>
          </p:cNvPr>
          <p:cNvGrpSpPr/>
          <p:nvPr/>
        </p:nvGrpSpPr>
        <p:grpSpPr>
          <a:xfrm>
            <a:off x="3924946" y="1387414"/>
            <a:ext cx="5108503" cy="3727728"/>
            <a:chOff x="244434" y="2140412"/>
            <a:chExt cx="5108503" cy="3727728"/>
          </a:xfrm>
        </p:grpSpPr>
        <p:pic>
          <p:nvPicPr>
            <p:cNvPr id="1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79" b="5244"/>
            <a:stretch>
              <a:fillRect/>
            </a:stretch>
          </p:blipFill>
          <p:spPr bwMode="auto">
            <a:xfrm>
              <a:off x="244434" y="2140412"/>
              <a:ext cx="5108503" cy="3727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D93C509-32D0-4054-A002-C5066439D590}"/>
                </a:ext>
              </a:extLst>
            </p:cNvPr>
            <p:cNvSpPr/>
            <p:nvPr/>
          </p:nvSpPr>
          <p:spPr bwMode="auto">
            <a:xfrm>
              <a:off x="3552825" y="5019675"/>
              <a:ext cx="533400" cy="8572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3D6122-19BB-4D86-88F6-9258BBCF89AE}"/>
                </a:ext>
              </a:extLst>
            </p:cNvPr>
            <p:cNvSpPr/>
            <p:nvPr/>
          </p:nvSpPr>
          <p:spPr bwMode="auto">
            <a:xfrm>
              <a:off x="4305300" y="4810125"/>
              <a:ext cx="533400" cy="8572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277D66-F6F5-411B-A4A0-8D8AF2A0F690}"/>
                </a:ext>
              </a:extLst>
            </p:cNvPr>
            <p:cNvSpPr/>
            <p:nvPr/>
          </p:nvSpPr>
          <p:spPr bwMode="auto">
            <a:xfrm>
              <a:off x="3235331" y="2503720"/>
              <a:ext cx="126131" cy="31242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9FB6A98-C2DC-41B8-820E-98A4D733C54B}"/>
              </a:ext>
            </a:extLst>
          </p:cNvPr>
          <p:cNvGrpSpPr/>
          <p:nvPr/>
        </p:nvGrpSpPr>
        <p:grpSpPr>
          <a:xfrm>
            <a:off x="3349005" y="3341496"/>
            <a:ext cx="2942510" cy="3356475"/>
            <a:chOff x="3349005" y="3341496"/>
            <a:chExt cx="2942510" cy="33564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EC2E978-D4E4-46F1-90B3-5D6E6F9B2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9005" y="3341496"/>
              <a:ext cx="2942510" cy="335647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1CFDAD-DEAF-43B2-9904-8F99419A0A63}"/>
                </a:ext>
              </a:extLst>
            </p:cNvPr>
            <p:cNvSpPr/>
            <p:nvPr/>
          </p:nvSpPr>
          <p:spPr bwMode="auto">
            <a:xfrm>
              <a:off x="5102892" y="3995791"/>
              <a:ext cx="1188622" cy="14706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76A03D-5BA2-4FFA-ACDC-62EAEE0BBC1A}"/>
                </a:ext>
              </a:extLst>
            </p:cNvPr>
            <p:cNvSpPr/>
            <p:nvPr/>
          </p:nvSpPr>
          <p:spPr bwMode="auto">
            <a:xfrm>
              <a:off x="5102891" y="4410080"/>
              <a:ext cx="1188623" cy="14706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8C404CA-9A96-4AAA-8001-EB97E18B561E}"/>
              </a:ext>
            </a:extLst>
          </p:cNvPr>
          <p:cNvSpPr txBox="1"/>
          <p:nvPr/>
        </p:nvSpPr>
        <p:spPr>
          <a:xfrm>
            <a:off x="8426039" y="2135744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+</a:t>
            </a:r>
            <a:endParaRPr lang="ko-KR" altLang="en-US" sz="1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83455-852A-4EC8-AFBB-9A39FC164CDB}"/>
              </a:ext>
            </a:extLst>
          </p:cNvPr>
          <p:cNvSpPr txBox="1"/>
          <p:nvPr/>
        </p:nvSpPr>
        <p:spPr>
          <a:xfrm>
            <a:off x="8458099" y="18151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FF0000"/>
                </a:solidFill>
                <a:latin typeface="+mj-lt"/>
              </a:rPr>
              <a:t>-</a:t>
            </a:r>
            <a:endParaRPr lang="ko-KR" altLang="en-US" sz="1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260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GPIO Programming: LED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Python: </a:t>
            </a:r>
            <a:r>
              <a:rPr lang="en-US" altLang="ko-KR" dirty="0" err="1">
                <a:solidFill>
                  <a:srgbClr val="00B0F0"/>
                </a:solidFill>
              </a:rPr>
              <a:t>RPi.GPIO</a:t>
            </a:r>
            <a:r>
              <a:rPr lang="en-US" altLang="ko-KR" dirty="0"/>
              <a:t> module</a:t>
            </a:r>
          </a:p>
          <a:p>
            <a:pPr lvl="1"/>
            <a:r>
              <a:rPr lang="en-US" altLang="ko-KR" dirty="0"/>
              <a:t>Install: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en-US" altLang="ko-KR" dirty="0"/>
              <a:t>Run 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590" y="2357419"/>
            <a:ext cx="4838254" cy="923330"/>
          </a:xfrm>
          <a:prstGeom prst="rect">
            <a:avLst/>
          </a:prstGeom>
          <a:solidFill>
            <a:srgbClr val="FFD85B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latin typeface="+mj-lt"/>
              </a:rPr>
              <a:t>$ </a:t>
            </a:r>
            <a:r>
              <a:rPr lang="en-US" altLang="ko-KR" sz="1800" dirty="0" err="1">
                <a:latin typeface="+mj-lt"/>
              </a:rPr>
              <a:t>sudo</a:t>
            </a:r>
            <a:r>
              <a:rPr lang="en-US" altLang="ko-KR" sz="1800" dirty="0">
                <a:latin typeface="+mj-lt"/>
              </a:rPr>
              <a:t> apt-get update</a:t>
            </a:r>
          </a:p>
          <a:p>
            <a:pPr lvl="0" algn="l"/>
            <a:r>
              <a:rPr lang="en-US" altLang="ko-KR" sz="1800" dirty="0">
                <a:solidFill>
                  <a:srgbClr val="000000"/>
                </a:solidFill>
                <a:latin typeface="MS Reference Sans Serif"/>
              </a:rPr>
              <a:t>$ </a:t>
            </a:r>
            <a:r>
              <a:rPr lang="en-US" altLang="ko-KR" sz="1800" dirty="0" err="1">
                <a:solidFill>
                  <a:srgbClr val="000000"/>
                </a:solidFill>
                <a:latin typeface="MS Reference Sans Serif"/>
              </a:rPr>
              <a:t>sudo</a:t>
            </a:r>
            <a:r>
              <a:rPr lang="en-US" altLang="ko-KR" sz="1800" dirty="0">
                <a:solidFill>
                  <a:srgbClr val="000000"/>
                </a:solidFill>
                <a:latin typeface="MS Reference Sans Serif"/>
              </a:rPr>
              <a:t> apt-get install python-dev</a:t>
            </a:r>
            <a:endParaRPr lang="ko-KR" altLang="en-US" sz="1800" dirty="0">
              <a:solidFill>
                <a:srgbClr val="000000"/>
              </a:solidFill>
              <a:latin typeface="MS Reference Sans Serif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MS Reference Sans Serif"/>
              </a:rPr>
              <a:t>$ </a:t>
            </a:r>
            <a:r>
              <a:rPr lang="en-US" altLang="ko-KR" sz="1800" dirty="0" err="1">
                <a:solidFill>
                  <a:srgbClr val="000000"/>
                </a:solidFill>
                <a:latin typeface="MS Reference Sans Serif"/>
              </a:rPr>
              <a:t>sudo</a:t>
            </a:r>
            <a:r>
              <a:rPr lang="en-US" altLang="ko-KR" sz="1800" dirty="0">
                <a:solidFill>
                  <a:srgbClr val="000000"/>
                </a:solidFill>
                <a:latin typeface="MS Reference Sans Serif"/>
              </a:rPr>
              <a:t> apt-get install python-</a:t>
            </a:r>
            <a:r>
              <a:rPr lang="en-US" altLang="ko-KR" sz="1800" dirty="0" err="1">
                <a:solidFill>
                  <a:srgbClr val="000000"/>
                </a:solidFill>
                <a:latin typeface="MS Reference Sans Serif"/>
              </a:rPr>
              <a:t>rpi.gpio</a:t>
            </a:r>
            <a:endParaRPr lang="ko-KR" altLang="en-US" sz="1800" dirty="0">
              <a:solidFill>
                <a:srgbClr val="000000"/>
              </a:solidFill>
              <a:latin typeface="MS Reference Sans Serif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478AA5C-B57C-4AF8-A3C9-A5D14E0C6CC8}"/>
              </a:ext>
            </a:extLst>
          </p:cNvPr>
          <p:cNvGrpSpPr/>
          <p:nvPr/>
        </p:nvGrpSpPr>
        <p:grpSpPr>
          <a:xfrm>
            <a:off x="520590" y="4151655"/>
            <a:ext cx="6817113" cy="1754326"/>
            <a:chOff x="614203" y="4169417"/>
            <a:chExt cx="6817113" cy="1754326"/>
          </a:xfrm>
        </p:grpSpPr>
        <p:sp>
          <p:nvSpPr>
            <p:cNvPr id="6" name="TextBox 5"/>
            <p:cNvSpPr txBox="1"/>
            <p:nvPr/>
          </p:nvSpPr>
          <p:spPr>
            <a:xfrm>
              <a:off x="614203" y="4169417"/>
              <a:ext cx="5603640" cy="1754326"/>
            </a:xfrm>
            <a:prstGeom prst="rect">
              <a:avLst/>
            </a:prstGeom>
            <a:solidFill>
              <a:srgbClr val="FFD85B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dirty="0">
                  <a:latin typeface="+mj-lt"/>
                </a:rPr>
                <a:t>$ </a:t>
              </a:r>
              <a:r>
                <a:rPr lang="en-US" altLang="ko-KR" sz="1800" dirty="0" err="1">
                  <a:latin typeface="+mj-lt"/>
                </a:rPr>
                <a:t>sudo</a:t>
              </a:r>
              <a:r>
                <a:rPr lang="en-US" altLang="ko-KR" sz="1800" dirty="0">
                  <a:latin typeface="+mj-lt"/>
                </a:rPr>
                <a:t> python3</a:t>
              </a:r>
            </a:p>
            <a:p>
              <a:pPr algn="l"/>
              <a:r>
                <a:rPr lang="en-US" altLang="ko-KR" sz="1800" dirty="0">
                  <a:latin typeface="+mj-lt"/>
                </a:rPr>
                <a:t>&gt;&gt;&gt; import </a:t>
              </a:r>
              <a:r>
                <a:rPr lang="en-US" altLang="ko-KR" sz="1800" dirty="0" err="1">
                  <a:latin typeface="+mj-lt"/>
                </a:rPr>
                <a:t>RPi.GPIO</a:t>
              </a:r>
              <a:r>
                <a:rPr lang="en-US" altLang="ko-KR" sz="1800" dirty="0">
                  <a:latin typeface="+mj-lt"/>
                </a:rPr>
                <a:t> as GPIO</a:t>
              </a:r>
            </a:p>
            <a:p>
              <a:pPr lvl="0" algn="l"/>
              <a:r>
                <a:rPr lang="en-US" altLang="ko-KR" sz="1800" dirty="0">
                  <a:solidFill>
                    <a:srgbClr val="000000"/>
                  </a:solidFill>
                  <a:latin typeface="MS Reference Sans Serif"/>
                </a:rPr>
                <a:t>&gt;&gt;&gt; </a:t>
              </a:r>
              <a:r>
                <a:rPr lang="en-US" altLang="ko-KR" sz="1800" dirty="0" err="1">
                  <a:solidFill>
                    <a:srgbClr val="000000"/>
                  </a:solidFill>
                  <a:latin typeface="MS Reference Sans Serif"/>
                </a:rPr>
                <a:t>GPIO.setmode</a:t>
              </a:r>
              <a:r>
                <a:rPr lang="en-US" altLang="ko-KR" sz="1800" dirty="0">
                  <a:solidFill>
                    <a:srgbClr val="000000"/>
                  </a:solidFill>
                  <a:latin typeface="MS Reference Sans Serif"/>
                </a:rPr>
                <a:t>(GPIO.BCM)</a:t>
              </a:r>
            </a:p>
            <a:p>
              <a:pPr algn="l"/>
              <a:r>
                <a:rPr lang="en-US" altLang="ko-KR" sz="1800" dirty="0">
                  <a:solidFill>
                    <a:srgbClr val="000000"/>
                  </a:solidFill>
                  <a:latin typeface="MS Reference Sans Serif"/>
                </a:rPr>
                <a:t>&gt;&gt;&gt; </a:t>
              </a:r>
              <a:r>
                <a:rPr lang="en-US" altLang="ko-KR" sz="1800" dirty="0" err="1">
                  <a:solidFill>
                    <a:srgbClr val="000000"/>
                  </a:solidFill>
                  <a:latin typeface="MS Reference Sans Serif"/>
                </a:rPr>
                <a:t>GPIO.setup</a:t>
              </a:r>
              <a:r>
                <a:rPr lang="en-US" altLang="ko-KR" sz="1800" dirty="0">
                  <a:solidFill>
                    <a:srgbClr val="000000"/>
                  </a:solidFill>
                  <a:latin typeface="MS Reference Sans Serif"/>
                </a:rPr>
                <a:t>(18, GPIO.OUT)</a:t>
              </a:r>
            </a:p>
            <a:p>
              <a:pPr algn="l"/>
              <a:r>
                <a:rPr lang="en-US" altLang="ko-KR" sz="1800" dirty="0">
                  <a:solidFill>
                    <a:srgbClr val="000000"/>
                  </a:solidFill>
                  <a:latin typeface="MS Reference Sans Serif"/>
                </a:rPr>
                <a:t>&gt;&gt;&gt; </a:t>
              </a:r>
              <a:r>
                <a:rPr lang="en-US" altLang="ko-KR" sz="1800" dirty="0" err="1">
                  <a:solidFill>
                    <a:srgbClr val="000000"/>
                  </a:solidFill>
                  <a:latin typeface="MS Reference Sans Serif"/>
                </a:rPr>
                <a:t>GPIO.output</a:t>
              </a:r>
              <a:r>
                <a:rPr lang="en-US" altLang="ko-KR" sz="1800" dirty="0">
                  <a:solidFill>
                    <a:srgbClr val="000000"/>
                  </a:solidFill>
                  <a:latin typeface="MS Reference Sans Serif"/>
                </a:rPr>
                <a:t>(18, True)</a:t>
              </a:r>
            </a:p>
            <a:p>
              <a:pPr algn="l"/>
              <a:r>
                <a:rPr lang="en-US" altLang="ko-KR" sz="1800" dirty="0">
                  <a:solidFill>
                    <a:srgbClr val="000000"/>
                  </a:solidFill>
                  <a:latin typeface="MS Reference Sans Serif"/>
                </a:rPr>
                <a:t>&gt;&gt;&gt; </a:t>
              </a:r>
              <a:r>
                <a:rPr lang="en-US" altLang="ko-KR" sz="1800" dirty="0" err="1">
                  <a:solidFill>
                    <a:srgbClr val="000000"/>
                  </a:solidFill>
                  <a:latin typeface="MS Reference Sans Serif"/>
                </a:rPr>
                <a:t>GPIO.output</a:t>
              </a:r>
              <a:r>
                <a:rPr lang="en-US" altLang="ko-KR" sz="1800" dirty="0">
                  <a:solidFill>
                    <a:srgbClr val="000000"/>
                  </a:solidFill>
                  <a:latin typeface="MS Reference Sans Serif"/>
                </a:rPr>
                <a:t>(18, False)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25740" y="4677248"/>
              <a:ext cx="2805576" cy="369332"/>
            </a:xfrm>
            <a:prstGeom prst="rect">
              <a:avLst/>
            </a:prstGeom>
            <a:solidFill>
              <a:srgbClr val="CCECFF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 pin numbering mode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7" name="그림 1">
            <a:extLst>
              <a:ext uri="{FF2B5EF4-FFF2-40B4-BE49-F238E27FC236}">
                <a16:creationId xmlns:a16="http://schemas.microsoft.com/office/drawing/2014/main" id="{3EE0F3F0-38FB-4CF0-9E54-60995011C1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79" b="5244"/>
          <a:stretch>
            <a:fillRect/>
          </a:stretch>
        </p:blipFill>
        <p:spPr bwMode="auto">
          <a:xfrm>
            <a:off x="5201027" y="1605381"/>
            <a:ext cx="3837399" cy="280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55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GPIO Programming: LED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Python: </a:t>
            </a:r>
            <a:r>
              <a:rPr lang="en-US" altLang="ko-KR" dirty="0" err="1"/>
              <a:t>RPi.GPIO</a:t>
            </a:r>
            <a:r>
              <a:rPr lang="en-US" altLang="ko-KR" dirty="0"/>
              <a:t> module</a:t>
            </a:r>
          </a:p>
          <a:p>
            <a:pPr lvl="1"/>
            <a:r>
              <a:rPr lang="en-US" altLang="ko-KR" dirty="0"/>
              <a:t>methods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33" y="2316148"/>
            <a:ext cx="8183965" cy="39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GPIO Programming: LED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Python: Rpi.GPIO module</a:t>
            </a:r>
          </a:p>
          <a:p>
            <a:pPr lvl="1"/>
            <a:r>
              <a:rPr lang="en-US" altLang="ko-KR"/>
              <a:t>Run : blink.py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225624" y="2437159"/>
            <a:ext cx="5603640" cy="2585323"/>
          </a:xfrm>
          <a:prstGeom prst="rect">
            <a:avLst/>
          </a:prstGeom>
          <a:solidFill>
            <a:srgbClr val="FFD85B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latin typeface="+mj-lt"/>
              </a:rPr>
              <a:t>import </a:t>
            </a:r>
            <a:r>
              <a:rPr lang="en-US" altLang="ko-KR" sz="1800" dirty="0" err="1">
                <a:latin typeface="+mj-lt"/>
              </a:rPr>
              <a:t>RPi.GPIO</a:t>
            </a:r>
            <a:r>
              <a:rPr lang="en-US" altLang="ko-KR" sz="1800" dirty="0">
                <a:latin typeface="+mj-lt"/>
              </a:rPr>
              <a:t> as GPIO</a:t>
            </a:r>
          </a:p>
          <a:p>
            <a:pPr algn="l"/>
            <a:r>
              <a:rPr lang="en-US" altLang="ko-KR" sz="1800" dirty="0">
                <a:latin typeface="+mj-lt"/>
              </a:rPr>
              <a:t>import time</a:t>
            </a:r>
          </a:p>
          <a:p>
            <a:pPr lvl="0" algn="l"/>
            <a:r>
              <a:rPr lang="en-US" altLang="ko-KR" sz="1800" dirty="0" err="1">
                <a:solidFill>
                  <a:srgbClr val="000000"/>
                </a:solidFill>
                <a:latin typeface="MS Reference Sans Serif"/>
              </a:rPr>
              <a:t>GPIO.setmode</a:t>
            </a:r>
            <a:r>
              <a:rPr lang="en-US" altLang="ko-KR" sz="1800" dirty="0">
                <a:solidFill>
                  <a:srgbClr val="000000"/>
                </a:solidFill>
                <a:latin typeface="MS Reference Sans Serif"/>
              </a:rPr>
              <a:t>(GPIO.BCM)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MS Reference Sans Serif"/>
              </a:rPr>
              <a:t>GPIO.setup</a:t>
            </a:r>
            <a:r>
              <a:rPr lang="en-US" altLang="ko-KR" sz="1800" dirty="0">
                <a:solidFill>
                  <a:srgbClr val="000000"/>
                </a:solidFill>
                <a:latin typeface="MS Reference Sans Serif"/>
              </a:rPr>
              <a:t>(18, GPIO.OUT)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MS Reference Sans Serif"/>
              </a:rPr>
              <a:t>while (True):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MS Reference Sans Serif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MS Reference Sans Serif"/>
              </a:rPr>
              <a:t>GPIO.output</a:t>
            </a:r>
            <a:r>
              <a:rPr lang="en-US" altLang="ko-KR" sz="1800" dirty="0">
                <a:solidFill>
                  <a:srgbClr val="000000"/>
                </a:solidFill>
                <a:latin typeface="MS Reference Sans Serif"/>
              </a:rPr>
              <a:t>(18, True)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MS Reference Sans Serif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MS Reference Sans Serif"/>
              </a:rPr>
              <a:t>time.sleep</a:t>
            </a:r>
            <a:r>
              <a:rPr lang="en-US" altLang="ko-KR" sz="1800" dirty="0">
                <a:solidFill>
                  <a:srgbClr val="000000"/>
                </a:solidFill>
                <a:latin typeface="MS Reference Sans Serif"/>
              </a:rPr>
              <a:t>(1)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MS Reference Sans Serif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MS Reference Sans Serif"/>
              </a:rPr>
              <a:t>GPIO.output</a:t>
            </a:r>
            <a:r>
              <a:rPr lang="en-US" altLang="ko-KR" sz="1800" dirty="0">
                <a:solidFill>
                  <a:srgbClr val="000000"/>
                </a:solidFill>
                <a:latin typeface="MS Reference Sans Serif"/>
              </a:rPr>
              <a:t>(18, False)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MS Reference Sans Serif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MS Reference Sans Serif"/>
              </a:rPr>
              <a:t>time.sleep</a:t>
            </a:r>
            <a:r>
              <a:rPr lang="en-US" altLang="ko-KR" sz="1800" dirty="0">
                <a:solidFill>
                  <a:srgbClr val="000000"/>
                </a:solidFill>
                <a:latin typeface="MS Reference Sans Serif"/>
              </a:rPr>
              <a:t>(1)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5624" y="5343877"/>
            <a:ext cx="5603640" cy="369332"/>
          </a:xfrm>
          <a:prstGeom prst="rect">
            <a:avLst/>
          </a:prstGeom>
          <a:solidFill>
            <a:srgbClr val="FFD85B"/>
          </a:solidFill>
        </p:spPr>
        <p:txBody>
          <a:bodyPr wrap="square" rtlCol="0">
            <a:spAutoFit/>
          </a:bodyPr>
          <a:lstStyle/>
          <a:p>
            <a:pPr lvl="0" algn="l"/>
            <a:r>
              <a:rPr lang="en-US" altLang="ko-KR" sz="1800">
                <a:solidFill>
                  <a:srgbClr val="000000"/>
                </a:solidFill>
                <a:latin typeface="MS Reference Sans Serif"/>
              </a:rPr>
              <a:t>$ sudo python3 blink.py</a:t>
            </a:r>
          </a:p>
        </p:txBody>
      </p:sp>
    </p:spTree>
    <p:extLst>
      <p:ext uri="{BB962C8B-B14F-4D97-AF65-F5344CB8AC3E}">
        <p14:creationId xmlns:p14="http://schemas.microsoft.com/office/powerpoint/2010/main" val="77741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GPIO Programming: LED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실습</a:t>
            </a:r>
            <a:endParaRPr lang="en-US" altLang="ko-KR" dirty="0"/>
          </a:p>
          <a:p>
            <a:pPr lvl="1"/>
            <a:r>
              <a:rPr lang="en-US" altLang="ko-KR" dirty="0"/>
              <a:t>2 </a:t>
            </a:r>
            <a:r>
              <a:rPr lang="en-US" altLang="ko-KR" dirty="0" err="1"/>
              <a:t>leds</a:t>
            </a:r>
            <a:r>
              <a:rPr lang="en-US" altLang="ko-KR" dirty="0"/>
              <a:t> (red, blue) : </a:t>
            </a:r>
            <a:r>
              <a:rPr lang="en-US" altLang="ko-KR" dirty="0" err="1"/>
              <a:t>gpio</a:t>
            </a:r>
            <a:r>
              <a:rPr lang="en-US" altLang="ko-KR" dirty="0"/>
              <a:t> 23, 24 </a:t>
            </a:r>
          </a:p>
          <a:p>
            <a:pPr lvl="1"/>
            <a:r>
              <a:rPr lang="en-US" altLang="ko-KR" dirty="0"/>
              <a:t>loop: sleep 1 sec for each step</a:t>
            </a:r>
          </a:p>
          <a:p>
            <a:pPr lvl="2"/>
            <a:r>
              <a:rPr lang="en-US" altLang="ko-KR" dirty="0"/>
              <a:t>red, blue: off, off</a:t>
            </a:r>
          </a:p>
          <a:p>
            <a:pPr lvl="2"/>
            <a:r>
              <a:rPr lang="en-US" altLang="ko-KR" dirty="0"/>
              <a:t>red, blue: off, on</a:t>
            </a:r>
          </a:p>
          <a:p>
            <a:pPr lvl="2"/>
            <a:r>
              <a:rPr lang="en-US" altLang="ko-KR" dirty="0"/>
              <a:t>red, blue: on, off</a:t>
            </a:r>
          </a:p>
          <a:p>
            <a:pPr lvl="2"/>
            <a:r>
              <a:rPr lang="en-US" altLang="ko-KR" dirty="0"/>
              <a:t>red, blue: on, on</a:t>
            </a:r>
          </a:p>
          <a:p>
            <a:pPr lvl="2"/>
            <a:r>
              <a:rPr lang="ko-KR" altLang="en-US" dirty="0"/>
              <a:t>위 과정을 계속 반복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325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238230"/>
          </a:xfrm>
        </p:spPr>
        <p:txBody>
          <a:bodyPr/>
          <a:lstStyle/>
          <a:p>
            <a:r>
              <a:rPr lang="ko-KR" altLang="en-US" sz="5400" b="1" dirty="0"/>
              <a:t>거리측정센서</a:t>
            </a:r>
            <a:endParaRPr lang="ko-KR" altLang="en-US" sz="5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81905" y="3232727"/>
            <a:ext cx="7821038" cy="2780146"/>
          </a:xfrm>
        </p:spPr>
        <p:txBody>
          <a:bodyPr/>
          <a:lstStyle/>
          <a:p>
            <a:r>
              <a:rPr lang="en-US" altLang="ko-KR" sz="2800" dirty="0"/>
              <a:t>Distance sensor</a:t>
            </a:r>
          </a:p>
          <a:p>
            <a:r>
              <a:rPr lang="en-US" altLang="ko-KR" sz="2800" dirty="0"/>
              <a:t>HC-SR04 Ultrasonic sensor</a:t>
            </a:r>
          </a:p>
          <a:p>
            <a:r>
              <a:rPr lang="en-US" altLang="ko-KR" sz="2800" dirty="0"/>
              <a:t>PIR sensor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Measuring Distance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Ultrasonic sensor (</a:t>
            </a:r>
            <a:r>
              <a:rPr lang="ko-KR" altLang="en-US" dirty="0"/>
              <a:t>초음파센서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Use ultra-sonic echoes : humans can’t hear it</a:t>
            </a:r>
          </a:p>
          <a:p>
            <a:pPr lvl="1"/>
            <a:r>
              <a:rPr lang="en-US" altLang="ko-KR" dirty="0"/>
              <a:t>Provide exact distance readings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Infrared (IR) sensor (</a:t>
            </a:r>
            <a:r>
              <a:rPr lang="ko-KR" altLang="en-US" dirty="0"/>
              <a:t>적외선센서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Passive infrared (PIR) sensors: </a:t>
            </a:r>
          </a:p>
          <a:p>
            <a:pPr lvl="2"/>
            <a:r>
              <a:rPr lang="en-US" altLang="ko-KR" dirty="0"/>
              <a:t>detect the presence of hot things in the measured area by detecting the heat they radiate</a:t>
            </a:r>
          </a:p>
        </p:txBody>
      </p:sp>
    </p:spTree>
    <p:extLst>
      <p:ext uri="{BB962C8B-B14F-4D97-AF65-F5344CB8AC3E}">
        <p14:creationId xmlns:p14="http://schemas.microsoft.com/office/powerpoint/2010/main" val="58753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Ultrasonic Sensor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Measuring distance</a:t>
            </a:r>
          </a:p>
          <a:p>
            <a:pPr lvl="1"/>
            <a:r>
              <a:rPr lang="en-US" altLang="ko-KR"/>
              <a:t>uses ultra-sonic echoes</a:t>
            </a:r>
          </a:p>
          <a:p>
            <a:pPr lvl="1"/>
            <a:r>
              <a:rPr lang="en-US" altLang="ko-KR"/>
              <a:t>propagation speed: 340m/s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5" t="9636" b="32182"/>
          <a:stretch/>
        </p:blipFill>
        <p:spPr>
          <a:xfrm>
            <a:off x="1682496" y="3273551"/>
            <a:ext cx="5047488" cy="21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3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Ultrasonic Sensor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565" y="1188720"/>
            <a:ext cx="8517836" cy="4907279"/>
          </a:xfrm>
        </p:spPr>
        <p:txBody>
          <a:bodyPr/>
          <a:lstStyle/>
          <a:p>
            <a:r>
              <a:rPr lang="en-US" altLang="ko-KR" sz="2600" dirty="0"/>
              <a:t>HC-SR04 Ultrasonic sensor</a:t>
            </a:r>
          </a:p>
          <a:p>
            <a:pPr lvl="1"/>
            <a:r>
              <a:rPr lang="en-US" altLang="ko-KR" dirty="0"/>
              <a:t>Measurable Range: 2 ~ 400 cm</a:t>
            </a:r>
          </a:p>
          <a:p>
            <a:pPr lvl="1"/>
            <a:r>
              <a:rPr lang="en-US" altLang="ko-KR" dirty="0"/>
              <a:t>Basic principle of work:</a:t>
            </a:r>
          </a:p>
          <a:p>
            <a:pPr lvl="2"/>
            <a:r>
              <a:rPr lang="en-US" altLang="ko-KR" sz="2000" dirty="0"/>
              <a:t>Using IO trigger for at least 10us high level signal</a:t>
            </a:r>
          </a:p>
          <a:p>
            <a:pPr lvl="2"/>
            <a:r>
              <a:rPr lang="en-US" altLang="ko-KR" sz="2000" dirty="0"/>
              <a:t>Module automatically sends eight 40kHz pulses and detect whether there is a pulse signal back</a:t>
            </a:r>
          </a:p>
          <a:p>
            <a:pPr lvl="2"/>
            <a:r>
              <a:rPr lang="en-US" altLang="ko-KR" sz="2000" dirty="0"/>
              <a:t>If the signal back, through high level, time of high output IO duration is the time from sending ultrasonic </a:t>
            </a:r>
            <a:r>
              <a:rPr lang="en-US" altLang="ko-KR" sz="2200" dirty="0"/>
              <a:t>to returning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7758908-88F4-4812-93DC-0770A30C16E3}"/>
              </a:ext>
            </a:extLst>
          </p:cNvPr>
          <p:cNvGrpSpPr/>
          <p:nvPr/>
        </p:nvGrpSpPr>
        <p:grpSpPr>
          <a:xfrm>
            <a:off x="1004621" y="4791601"/>
            <a:ext cx="7759479" cy="1941229"/>
            <a:chOff x="1004621" y="4827113"/>
            <a:chExt cx="7759479" cy="19412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580" b="3079"/>
            <a:stretch/>
          </p:blipFill>
          <p:spPr>
            <a:xfrm>
              <a:off x="1004621" y="4848449"/>
              <a:ext cx="4409612" cy="191109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8" t="2791" b="51510"/>
            <a:stretch/>
          </p:blipFill>
          <p:spPr>
            <a:xfrm>
              <a:off x="5038610" y="4827113"/>
              <a:ext cx="3725490" cy="1941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000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Ultrasonic Sensor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HC-SR04 Ultrasonic sensor</a:t>
            </a:r>
          </a:p>
          <a:p>
            <a:pPr lvl="1"/>
            <a:r>
              <a:rPr lang="en-US" altLang="ko-KR" sz="2000" dirty="0"/>
              <a:t>distance = [(high level time) x velocity of sound (340m/s)] / 2</a:t>
            </a:r>
          </a:p>
          <a:p>
            <a:pPr lvl="1"/>
            <a:r>
              <a:rPr lang="en-US" altLang="ko-KR" sz="2000" dirty="0"/>
              <a:t>distance(cm) = duration(s) * 34000 / 2.</a:t>
            </a:r>
          </a:p>
          <a:p>
            <a:pPr lvl="1"/>
            <a:r>
              <a:rPr lang="en-US" altLang="ko-KR" sz="2000" dirty="0"/>
              <a:t>distance(cm) = [end(</a:t>
            </a:r>
            <a:r>
              <a:rPr lang="el-GR" altLang="ko-KR" sz="2000" dirty="0"/>
              <a:t>μ</a:t>
            </a:r>
            <a:r>
              <a:rPr lang="en-US" altLang="ko-KR" sz="2000" dirty="0"/>
              <a:t>s) – start(</a:t>
            </a:r>
            <a:r>
              <a:rPr lang="el-GR" altLang="ko-KR" sz="2000" dirty="0"/>
              <a:t>μ</a:t>
            </a:r>
            <a:r>
              <a:rPr lang="en-US" altLang="ko-KR" sz="2000" dirty="0"/>
              <a:t>s)] / 29. / 2. ; 29cm/</a:t>
            </a:r>
            <a:r>
              <a:rPr lang="el-GR" altLang="ko-KR" sz="2000" dirty="0"/>
              <a:t>μ</a:t>
            </a:r>
            <a:r>
              <a:rPr lang="en-US" altLang="ko-KR" sz="2000" dirty="0"/>
              <a:t>s</a:t>
            </a:r>
          </a:p>
          <a:p>
            <a:pPr lvl="1"/>
            <a:r>
              <a:rPr lang="en-US" altLang="ko-KR" sz="2000" dirty="0"/>
              <a:t>Electronic Parameters:</a:t>
            </a:r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F17D98-A9FE-41A5-98E5-9377C7FB7923}"/>
              </a:ext>
            </a:extLst>
          </p:cNvPr>
          <p:cNvGrpSpPr/>
          <p:nvPr/>
        </p:nvGrpSpPr>
        <p:grpSpPr>
          <a:xfrm>
            <a:off x="971492" y="3625610"/>
            <a:ext cx="7369982" cy="2705615"/>
            <a:chOff x="1018442" y="3171657"/>
            <a:chExt cx="7369982" cy="270561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442" y="3171657"/>
              <a:ext cx="7369982" cy="270561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 bwMode="auto">
            <a:xfrm>
              <a:off x="4443984" y="3171657"/>
              <a:ext cx="1078992" cy="58652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59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 GPIO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565" y="1302026"/>
            <a:ext cx="8517836" cy="5053054"/>
          </a:xfrm>
        </p:spPr>
        <p:txBody>
          <a:bodyPr/>
          <a:lstStyle/>
          <a:p>
            <a:r>
              <a:rPr lang="en-US" altLang="ko-KR" dirty="0"/>
              <a:t>GPIO (General Purpose Input/Output)</a:t>
            </a:r>
          </a:p>
          <a:p>
            <a:pPr lvl="1"/>
            <a:r>
              <a:rPr kumimoji="0" lang="en-US" altLang="ko-KR" kern="1200" dirty="0">
                <a:solidFill>
                  <a:prstClr val="black"/>
                </a:solidFill>
                <a:latin typeface="맑은 고딕"/>
                <a:cs typeface="+mn-cs"/>
              </a:rPr>
              <a:t>General purpose digital I/O interface for embedded system CPU to communicate with peripheral devices</a:t>
            </a:r>
          </a:p>
          <a:p>
            <a:pPr lvl="1"/>
            <a:r>
              <a:rPr kumimoji="0" lang="en-US" altLang="ko-KR" sz="2200" kern="1200" dirty="0">
                <a:solidFill>
                  <a:prstClr val="black"/>
                </a:solidFill>
                <a:latin typeface="맑은 고딕"/>
                <a:cs typeface="+mn-cs"/>
              </a:rPr>
              <a:t>used to get input from or send output signals to external devices</a:t>
            </a:r>
          </a:p>
          <a:p>
            <a:pPr lvl="1"/>
            <a:r>
              <a:rPr kumimoji="0" lang="en-US" altLang="ko-KR" kern="1200" dirty="0">
                <a:solidFill>
                  <a:prstClr val="black"/>
                </a:solidFill>
                <a:latin typeface="맑은 고딕"/>
                <a:cs typeface="+mn-cs"/>
              </a:rPr>
              <a:t>program can use each GPIO port as input or output</a:t>
            </a:r>
          </a:p>
        </p:txBody>
      </p:sp>
    </p:spTree>
    <p:extLst>
      <p:ext uri="{BB962C8B-B14F-4D97-AF65-F5344CB8AC3E}">
        <p14:creationId xmlns:p14="http://schemas.microsoft.com/office/powerpoint/2010/main" val="363889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Ultrasonic Sensor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HC-SR04 Ultrasonic sensor</a:t>
            </a:r>
          </a:p>
          <a:p>
            <a:pPr lvl="1"/>
            <a:r>
              <a:rPr lang="en-US" altLang="ko-KR" dirty="0"/>
              <a:t>Timing diagram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8F4C6EF-404B-47F2-BECF-B6AFDC72A55E}"/>
              </a:ext>
            </a:extLst>
          </p:cNvPr>
          <p:cNvGrpSpPr/>
          <p:nvPr/>
        </p:nvGrpSpPr>
        <p:grpSpPr>
          <a:xfrm>
            <a:off x="1131498" y="2345882"/>
            <a:ext cx="6709913" cy="4054273"/>
            <a:chOff x="1131498" y="2345882"/>
            <a:chExt cx="6709913" cy="4054273"/>
          </a:xfrm>
        </p:grpSpPr>
        <p:grpSp>
          <p:nvGrpSpPr>
            <p:cNvPr id="5" name="그룹 4"/>
            <p:cNvGrpSpPr/>
            <p:nvPr/>
          </p:nvGrpSpPr>
          <p:grpSpPr>
            <a:xfrm>
              <a:off x="1131498" y="2345882"/>
              <a:ext cx="6709913" cy="4054273"/>
              <a:chOff x="1131498" y="2345882"/>
              <a:chExt cx="6709913" cy="4054273"/>
            </a:xfrm>
          </p:grpSpPr>
          <p:pic>
            <p:nvPicPr>
              <p:cNvPr id="8" name="그림 7" descr="fig-distance-senso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52754" y="2345882"/>
                <a:ext cx="6688657" cy="4054273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 bwMode="auto">
              <a:xfrm>
                <a:off x="1319842" y="3010619"/>
                <a:ext cx="664233" cy="267419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1131498" y="5750944"/>
                <a:ext cx="852577" cy="267419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굴림" pitchFamily="50" charset="-127"/>
                </a:endParaRPr>
              </a:p>
            </p:txBody>
          </p: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D6DF97-A462-462C-BFE8-956E864F7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01659" y="2681654"/>
              <a:ext cx="14366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8462A1-3485-40FA-A74B-73AE8E7A6BBB}"/>
                </a:ext>
              </a:extLst>
            </p:cNvPr>
            <p:cNvSpPr txBox="1"/>
            <p:nvPr/>
          </p:nvSpPr>
          <p:spPr>
            <a:xfrm>
              <a:off x="1602783" y="2537828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5V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E15B6A0-2654-4BF3-B235-3E2265B921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94703" y="5308288"/>
              <a:ext cx="14366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E3EF5-21B5-4401-B968-A9A43C00D3E2}"/>
                </a:ext>
              </a:extLst>
            </p:cNvPr>
            <p:cNvSpPr txBox="1"/>
            <p:nvPr/>
          </p:nvSpPr>
          <p:spPr>
            <a:xfrm>
              <a:off x="1595827" y="5164462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5V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315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Ranging Project – 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HC-SR04 Ultrasonic sensor</a:t>
            </a:r>
          </a:p>
          <a:p>
            <a:pPr lvl="1"/>
            <a:r>
              <a:rPr lang="en-US" altLang="ko-KR" dirty="0"/>
              <a:t>Trigger, Echo pulse voltage: +5V</a:t>
            </a:r>
          </a:p>
          <a:p>
            <a:pPr lvl="1"/>
            <a:r>
              <a:rPr lang="en-US" altLang="ko-KR" dirty="0"/>
              <a:t>Raspberry Pi: +3.3V</a:t>
            </a:r>
          </a:p>
          <a:p>
            <a:pPr lvl="1"/>
            <a:r>
              <a:rPr lang="en-US" altLang="ko-KR" dirty="0"/>
              <a:t>needs Voltage divider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17" y="3322692"/>
            <a:ext cx="2591162" cy="278168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06794" y="3970225"/>
            <a:ext cx="952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l"/>
            <a:r>
              <a:rPr lang="en-US" altLang="ko-KR" sz="1800" b="1" dirty="0">
                <a:solidFill>
                  <a:srgbClr val="F960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2K</a:t>
            </a:r>
            <a:r>
              <a:rPr lang="el-GR" altLang="ko-KR" sz="1800" b="1" dirty="0">
                <a:solidFill>
                  <a:srgbClr val="F9600B"/>
                </a:solidFill>
                <a:latin typeface="+mj-lt"/>
                <a:ea typeface="맑은 고딕" panose="020B0503020000020004" pitchFamily="50" charset="-127"/>
              </a:rPr>
              <a:t>Ω</a:t>
            </a:r>
            <a:endParaRPr lang="ko-KR" altLang="en-US" sz="1800" b="1" dirty="0">
              <a:solidFill>
                <a:srgbClr val="F960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72583" y="5002523"/>
            <a:ext cx="11833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l"/>
            <a:r>
              <a:rPr lang="en-US" altLang="ko-KR" sz="1800" b="1" dirty="0">
                <a:solidFill>
                  <a:srgbClr val="F960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3K</a:t>
            </a:r>
            <a:r>
              <a:rPr lang="el-GR" altLang="ko-KR" sz="1800" b="1" dirty="0">
                <a:solidFill>
                  <a:srgbClr val="F9600B"/>
                </a:solidFill>
                <a:latin typeface="+mj-lt"/>
                <a:ea typeface="맑은 고딕" panose="020B0503020000020004" pitchFamily="50" charset="-127"/>
              </a:rPr>
              <a:t>Ω</a:t>
            </a:r>
            <a:endParaRPr lang="ko-KR" altLang="en-US" sz="1800" b="1" dirty="0">
              <a:solidFill>
                <a:srgbClr val="F960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5046" y="3466846"/>
            <a:ext cx="13467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altLang="ko-KR" sz="1800" b="1" dirty="0">
                <a:solidFill>
                  <a:srgbClr val="F960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altLang="ko-KR" sz="1800" b="1" baseline="-25000" dirty="0">
                <a:solidFill>
                  <a:srgbClr val="F960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en-US" altLang="ko-KR" sz="1800" b="1" dirty="0">
                <a:solidFill>
                  <a:srgbClr val="F960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+5V</a:t>
            </a:r>
            <a:endParaRPr lang="ko-KR" altLang="en-US" sz="1800" b="1" dirty="0">
              <a:solidFill>
                <a:srgbClr val="F960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183046" y="5444266"/>
            <a:ext cx="4314767" cy="646422"/>
            <a:chOff x="4855920" y="2848269"/>
            <a:chExt cx="4123944" cy="646422"/>
          </a:xfrm>
        </p:grpSpPr>
        <p:sp>
          <p:nvSpPr>
            <p:cNvPr id="11" name="TextBox 10"/>
            <p:cNvSpPr txBox="1"/>
            <p:nvPr/>
          </p:nvSpPr>
          <p:spPr>
            <a:xfrm>
              <a:off x="4855920" y="2848269"/>
              <a:ext cx="4123944" cy="6185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pPr algn="l"/>
              <a:r>
                <a:rPr lang="en-US" altLang="ko-KR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</a:t>
              </a:r>
              <a:r>
                <a:rPr lang="en-US" altLang="ko-KR" b="1" baseline="-25000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</a:t>
              </a:r>
              <a:r>
                <a:rPr lang="en-US" altLang="ko-KR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V</a:t>
              </a:r>
              <a:r>
                <a:rPr lang="en-US" altLang="ko-KR" b="1" baseline="-250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</a:t>
              </a:r>
              <a:r>
                <a:rPr lang="en-US" altLang="ko-KR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* </a:t>
              </a:r>
              <a:r>
                <a:rPr lang="en-US" altLang="ko-KR" sz="36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      )) </a:t>
              </a:r>
              <a:r>
                <a:rPr lang="en-US" altLang="ko-KR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 3</a:t>
              </a:r>
              <a:endParaRPr lang="ko-KR" altLang="en-US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07053" y="2867927"/>
              <a:ext cx="1102650" cy="6267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noAutofit/>
            </a:bodyPr>
            <a:lstStyle/>
            <a:p>
              <a:r>
                <a:rPr lang="en-US" altLang="ko-KR" sz="18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R2</a:t>
              </a:r>
            </a:p>
            <a:p>
              <a:r>
                <a:rPr lang="en-US" altLang="ko-KR" sz="18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R1 + R2</a:t>
              </a:r>
              <a:endParaRPr lang="ko-KR" altLang="en-US" sz="18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" name="직선 연결선 4"/>
            <p:cNvCxnSpPr>
              <a:stCxn id="10" idx="1"/>
              <a:endCxn id="10" idx="3"/>
            </p:cNvCxnSpPr>
            <p:nvPr/>
          </p:nvCxnSpPr>
          <p:spPr bwMode="auto">
            <a:xfrm>
              <a:off x="6707053" y="3181309"/>
              <a:ext cx="110265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2A947F3-A953-49E0-9B57-072F6266CFF5}"/>
              </a:ext>
            </a:extLst>
          </p:cNvPr>
          <p:cNvSpPr txBox="1"/>
          <p:nvPr/>
        </p:nvSpPr>
        <p:spPr>
          <a:xfrm>
            <a:off x="830537" y="3886738"/>
            <a:ext cx="173167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dirty="0">
                <a:latin typeface="+mj-lt"/>
              </a:rPr>
              <a:t>센서 </a:t>
            </a:r>
            <a:r>
              <a:rPr lang="en-US" altLang="ko-KR" sz="1800" dirty="0">
                <a:latin typeface="+mj-lt"/>
              </a:rPr>
              <a:t>echo pin</a:t>
            </a:r>
            <a:endParaRPr lang="ko-KR" altLang="en-US" sz="18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ED33B-9E23-43A7-A181-258587DAE8A4}"/>
              </a:ext>
            </a:extLst>
          </p:cNvPr>
          <p:cNvSpPr txBox="1"/>
          <p:nvPr/>
        </p:nvSpPr>
        <p:spPr>
          <a:xfrm>
            <a:off x="4748947" y="4528870"/>
            <a:ext cx="137088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latin typeface="+mj-lt"/>
              </a:rPr>
              <a:t>RP </a:t>
            </a:r>
            <a:r>
              <a:rPr lang="en-US" altLang="ko-KR" sz="1800" dirty="0" err="1">
                <a:latin typeface="+mj-lt"/>
              </a:rPr>
              <a:t>gpio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핀</a:t>
            </a:r>
          </a:p>
        </p:txBody>
      </p:sp>
    </p:spTree>
    <p:extLst>
      <p:ext uri="{BB962C8B-B14F-4D97-AF65-F5344CB8AC3E}">
        <p14:creationId xmlns:p14="http://schemas.microsoft.com/office/powerpoint/2010/main" val="295490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Ranging Project – 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HC-SR04 Ultrasonic sensor: Schematic</a:t>
            </a:r>
          </a:p>
          <a:p>
            <a:pPr lvl="1"/>
            <a:r>
              <a:rPr lang="en-US" altLang="ko-KR"/>
              <a:t>Trig: gpio23</a:t>
            </a:r>
          </a:p>
          <a:p>
            <a:pPr lvl="1"/>
            <a:r>
              <a:rPr lang="en-US" altLang="ko-KR"/>
              <a:t>Echo: gpio24</a:t>
            </a: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EFF2B42-508F-4AF3-A877-580EDD18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442" y="1943745"/>
            <a:ext cx="5606959" cy="413449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120EE85-54F4-4083-8BDF-3D2C27E65422}"/>
              </a:ext>
            </a:extLst>
          </p:cNvPr>
          <p:cNvGrpSpPr/>
          <p:nvPr/>
        </p:nvGrpSpPr>
        <p:grpSpPr>
          <a:xfrm>
            <a:off x="397565" y="2894566"/>
            <a:ext cx="3514465" cy="3825395"/>
            <a:chOff x="2632834" y="1143771"/>
            <a:chExt cx="4812608" cy="543309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104FF4E-0C91-47AC-82D4-9A8CA12877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32834" y="1361893"/>
              <a:ext cx="4812608" cy="5214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07B5E2-CEA5-475F-8EB0-D2CC4ACB5069}"/>
                </a:ext>
              </a:extLst>
            </p:cNvPr>
            <p:cNvSpPr txBox="1"/>
            <p:nvPr/>
          </p:nvSpPr>
          <p:spPr>
            <a:xfrm>
              <a:off x="5794073" y="1143771"/>
              <a:ext cx="1214245" cy="437127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latin typeface="+mj-lt"/>
                </a:rPr>
                <a:t>python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984EED-15FB-4E0C-9FF5-D6FBF613BA29}"/>
                </a:ext>
              </a:extLst>
            </p:cNvPr>
            <p:cNvSpPr txBox="1"/>
            <p:nvPr/>
          </p:nvSpPr>
          <p:spPr>
            <a:xfrm>
              <a:off x="3193915" y="1143772"/>
              <a:ext cx="1214245" cy="437127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latin typeface="+mj-lt"/>
                </a:rPr>
                <a:t>python</a:t>
              </a:r>
              <a:endParaRPr lang="ko-KR" altLang="en-US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098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Ranging Program – RPi.GPIO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565" y="1195754"/>
            <a:ext cx="8517836" cy="4900245"/>
          </a:xfrm>
        </p:spPr>
        <p:txBody>
          <a:bodyPr/>
          <a:lstStyle/>
          <a:p>
            <a:r>
              <a:rPr lang="en-US" altLang="ko-KR" dirty="0"/>
              <a:t>Program: distance.py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6507" y="1851276"/>
            <a:ext cx="4058765" cy="3970318"/>
          </a:xfrm>
          <a:prstGeom prst="rect">
            <a:avLst/>
          </a:prstGeom>
          <a:solidFill>
            <a:srgbClr val="FFD85B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+mj-lt"/>
              </a:rPr>
              <a:t>import time</a:t>
            </a:r>
          </a:p>
          <a:p>
            <a:pPr algn="l"/>
            <a:r>
              <a:rPr lang="en-US" altLang="ko-KR" sz="1200" dirty="0">
                <a:latin typeface="+mj-lt"/>
              </a:rPr>
              <a:t>import </a:t>
            </a:r>
            <a:r>
              <a:rPr lang="en-US" altLang="ko-KR" sz="1200" dirty="0" err="1">
                <a:latin typeface="+mj-lt"/>
              </a:rPr>
              <a:t>RPi.GPIO</a:t>
            </a:r>
            <a:r>
              <a:rPr lang="en-US" altLang="ko-KR" sz="1200" dirty="0">
                <a:latin typeface="+mj-lt"/>
              </a:rPr>
              <a:t> as GPIO</a:t>
            </a:r>
          </a:p>
          <a:p>
            <a:pPr algn="l"/>
            <a:r>
              <a:rPr lang="en-US" altLang="ko-KR" sz="1200" dirty="0">
                <a:latin typeface="+mj-lt"/>
              </a:rPr>
              <a:t> </a:t>
            </a:r>
          </a:p>
          <a:p>
            <a:pPr algn="l"/>
            <a:r>
              <a:rPr lang="en-US" altLang="ko-KR" sz="1200" dirty="0" err="1">
                <a:latin typeface="+mj-lt"/>
              </a:rPr>
              <a:t>GPIO.setmode</a:t>
            </a:r>
            <a:r>
              <a:rPr lang="en-US" altLang="ko-KR" sz="1200" dirty="0">
                <a:latin typeface="+mj-lt"/>
              </a:rPr>
              <a:t>(GPIO.BCM)</a:t>
            </a:r>
          </a:p>
          <a:p>
            <a:pPr algn="l"/>
            <a:r>
              <a:rPr lang="en-US" altLang="ko-KR" sz="1200" dirty="0">
                <a:latin typeface="+mj-lt"/>
              </a:rPr>
              <a:t>GPIO_TRIGGER = 23</a:t>
            </a:r>
          </a:p>
          <a:p>
            <a:pPr algn="l"/>
            <a:r>
              <a:rPr lang="en-US" altLang="ko-KR" sz="1200" dirty="0">
                <a:latin typeface="+mj-lt"/>
              </a:rPr>
              <a:t>GPIO_ECHO = 24</a:t>
            </a:r>
          </a:p>
          <a:p>
            <a:pPr algn="l"/>
            <a:r>
              <a:rPr lang="en-US" altLang="ko-KR" sz="1200" dirty="0">
                <a:latin typeface="+mj-lt"/>
              </a:rPr>
              <a:t>print ("Distance measurement starts … \n“)</a:t>
            </a:r>
          </a:p>
          <a:p>
            <a:pPr algn="l"/>
            <a:endParaRPr lang="en-US" altLang="ko-KR" sz="1200" dirty="0">
              <a:latin typeface="+mj-lt"/>
            </a:endParaRPr>
          </a:p>
          <a:p>
            <a:pPr algn="l"/>
            <a:r>
              <a:rPr lang="en-US" altLang="ko-KR" sz="1200" dirty="0" err="1">
                <a:latin typeface="+mj-lt"/>
              </a:rPr>
              <a:t>GPIO.setup</a:t>
            </a:r>
            <a:r>
              <a:rPr lang="en-US" altLang="ko-KR" sz="1200" dirty="0">
                <a:latin typeface="+mj-lt"/>
              </a:rPr>
              <a:t>(GPIO_TRIGGER, GPIO.OUT) </a:t>
            </a:r>
          </a:p>
          <a:p>
            <a:pPr algn="l"/>
            <a:r>
              <a:rPr lang="en-US" altLang="ko-KR" sz="1200" dirty="0" err="1">
                <a:latin typeface="+mj-lt"/>
              </a:rPr>
              <a:t>GPIO.setup</a:t>
            </a:r>
            <a:r>
              <a:rPr lang="en-US" altLang="ko-KR" sz="1200" dirty="0">
                <a:latin typeface="+mj-lt"/>
              </a:rPr>
              <a:t>(GPIO_ECHO, GPIO.IN)</a:t>
            </a:r>
          </a:p>
          <a:p>
            <a:pPr algn="l"/>
            <a:endParaRPr lang="en-US" altLang="ko-KR" sz="1200" dirty="0">
              <a:latin typeface="+mj-lt"/>
            </a:endParaRPr>
          </a:p>
          <a:p>
            <a:pPr algn="l"/>
            <a:r>
              <a:rPr lang="en-US" altLang="ko-KR" sz="1200" dirty="0">
                <a:latin typeface="+mj-lt"/>
              </a:rPr>
              <a:t>try:</a:t>
            </a:r>
          </a:p>
          <a:p>
            <a:pPr algn="l"/>
            <a:r>
              <a:rPr lang="en-US" altLang="ko-KR" sz="1200" dirty="0">
                <a:latin typeface="+mj-lt"/>
              </a:rPr>
              <a:t>    while True:</a:t>
            </a:r>
          </a:p>
          <a:p>
            <a:pPr algn="l"/>
            <a:r>
              <a:rPr lang="en-US" altLang="ko-KR" sz="1200" dirty="0">
                <a:latin typeface="+mj-lt"/>
              </a:rPr>
              <a:t>        start, stop = 0, 0</a:t>
            </a:r>
          </a:p>
          <a:p>
            <a:pPr algn="l"/>
            <a:r>
              <a:rPr lang="en-US" altLang="ko-KR" sz="1200" dirty="0">
                <a:latin typeface="+mj-lt"/>
              </a:rPr>
              <a:t>        </a:t>
            </a:r>
            <a:r>
              <a:rPr lang="en-US" altLang="ko-KR" sz="1200" dirty="0" err="1">
                <a:latin typeface="+mj-lt"/>
              </a:rPr>
              <a:t>GPIO.output</a:t>
            </a:r>
            <a:r>
              <a:rPr lang="en-US" altLang="ko-KR" sz="1200" dirty="0">
                <a:latin typeface="+mj-lt"/>
              </a:rPr>
              <a:t>(GPIO_TRIGGER, False)</a:t>
            </a:r>
          </a:p>
          <a:p>
            <a:pPr algn="l"/>
            <a:r>
              <a:rPr lang="en-US" altLang="ko-KR" sz="1200" dirty="0">
                <a:latin typeface="+mj-lt"/>
              </a:rPr>
              <a:t>        </a:t>
            </a:r>
            <a:r>
              <a:rPr lang="en-US" altLang="ko-KR" sz="1200" dirty="0" err="1">
                <a:latin typeface="+mj-lt"/>
              </a:rPr>
              <a:t>time.sleep</a:t>
            </a:r>
            <a:r>
              <a:rPr lang="en-US" altLang="ko-KR" sz="1200" dirty="0">
                <a:latin typeface="+mj-lt"/>
              </a:rPr>
              <a:t>(2)</a:t>
            </a:r>
          </a:p>
          <a:p>
            <a:pPr algn="l"/>
            <a:r>
              <a:rPr lang="en-US" altLang="ko-KR" sz="1200" dirty="0">
                <a:latin typeface="+mj-lt"/>
              </a:rPr>
              <a:t> </a:t>
            </a:r>
          </a:p>
          <a:p>
            <a:pPr algn="l"/>
            <a:r>
              <a:rPr lang="en-US" altLang="ko-KR" sz="1200" dirty="0">
                <a:latin typeface="+mj-lt"/>
              </a:rPr>
              <a:t>        </a:t>
            </a:r>
            <a:r>
              <a:rPr lang="en-US" altLang="ko-KR" sz="1200" dirty="0" err="1">
                <a:latin typeface="+mj-lt"/>
              </a:rPr>
              <a:t>GPIO.output</a:t>
            </a:r>
            <a:r>
              <a:rPr lang="en-US" altLang="ko-KR" sz="1200" dirty="0">
                <a:latin typeface="+mj-lt"/>
              </a:rPr>
              <a:t>(GPIO_TRIGGER, True)</a:t>
            </a:r>
          </a:p>
          <a:p>
            <a:pPr algn="l"/>
            <a:r>
              <a:rPr lang="en-US" altLang="ko-KR" sz="1200" dirty="0">
                <a:latin typeface="+mj-lt"/>
              </a:rPr>
              <a:t>        </a:t>
            </a:r>
            <a:r>
              <a:rPr lang="en-US" altLang="ko-KR" sz="1200" dirty="0" err="1">
                <a:latin typeface="+mj-lt"/>
              </a:rPr>
              <a:t>time.sleep</a:t>
            </a:r>
            <a:r>
              <a:rPr lang="en-US" altLang="ko-KR" sz="1200" dirty="0">
                <a:latin typeface="+mj-lt"/>
              </a:rPr>
              <a:t>(0.00001)</a:t>
            </a:r>
          </a:p>
          <a:p>
            <a:pPr algn="l"/>
            <a:r>
              <a:rPr lang="en-US" altLang="ko-KR" sz="1200" dirty="0">
                <a:latin typeface="+mj-lt"/>
              </a:rPr>
              <a:t>        </a:t>
            </a:r>
            <a:r>
              <a:rPr lang="en-US" altLang="ko-KR" sz="1200" dirty="0" err="1">
                <a:latin typeface="+mj-lt"/>
              </a:rPr>
              <a:t>GPIO.output</a:t>
            </a:r>
            <a:r>
              <a:rPr lang="en-US" altLang="ko-KR" sz="1200" dirty="0">
                <a:latin typeface="+mj-lt"/>
              </a:rPr>
              <a:t>(GPIO_TRIGGER, False)</a:t>
            </a:r>
          </a:p>
          <a:p>
            <a:pPr algn="l"/>
            <a:endParaRPr lang="en-US" altLang="ko-K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6363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Ranging Program – RPi.GPIO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565" y="1195754"/>
            <a:ext cx="8517836" cy="4900245"/>
          </a:xfrm>
        </p:spPr>
        <p:txBody>
          <a:bodyPr/>
          <a:lstStyle/>
          <a:p>
            <a:r>
              <a:rPr lang="en-US" altLang="ko-KR" dirty="0"/>
              <a:t>Program: distance.py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941" y="1914030"/>
            <a:ext cx="4058765" cy="2677656"/>
          </a:xfrm>
          <a:prstGeom prst="rect">
            <a:avLst/>
          </a:prstGeom>
          <a:solidFill>
            <a:srgbClr val="FFD85B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+mj-lt"/>
              </a:rPr>
              <a:t>        while </a:t>
            </a:r>
            <a:r>
              <a:rPr lang="en-US" altLang="ko-KR" sz="1200" dirty="0" err="1">
                <a:latin typeface="+mj-lt"/>
              </a:rPr>
              <a:t>GPIO.input</a:t>
            </a:r>
            <a:r>
              <a:rPr lang="en-US" altLang="ko-KR" sz="1200" dirty="0">
                <a:latin typeface="+mj-lt"/>
              </a:rPr>
              <a:t>(GPIO_ECHO)==0:</a:t>
            </a:r>
          </a:p>
          <a:p>
            <a:pPr algn="l"/>
            <a:r>
              <a:rPr lang="en-US" altLang="ko-KR" sz="1200" dirty="0">
                <a:latin typeface="+mj-lt"/>
              </a:rPr>
              <a:t>            start = </a:t>
            </a:r>
            <a:r>
              <a:rPr lang="en-US" altLang="ko-KR" sz="1200" dirty="0" err="1">
                <a:latin typeface="+mj-lt"/>
              </a:rPr>
              <a:t>time.time</a:t>
            </a:r>
            <a:r>
              <a:rPr lang="en-US" altLang="ko-KR" sz="1200" dirty="0">
                <a:latin typeface="+mj-lt"/>
              </a:rPr>
              <a:t>()</a:t>
            </a:r>
          </a:p>
          <a:p>
            <a:pPr algn="l"/>
            <a:r>
              <a:rPr lang="en-US" altLang="ko-KR" sz="1200" dirty="0">
                <a:latin typeface="+mj-lt"/>
              </a:rPr>
              <a:t> </a:t>
            </a:r>
          </a:p>
          <a:p>
            <a:pPr algn="l"/>
            <a:r>
              <a:rPr lang="en-US" altLang="ko-KR" sz="1200" dirty="0">
                <a:latin typeface="+mj-lt"/>
              </a:rPr>
              <a:t>        while </a:t>
            </a:r>
            <a:r>
              <a:rPr lang="en-US" altLang="ko-KR" sz="1200" dirty="0" err="1">
                <a:latin typeface="+mj-lt"/>
              </a:rPr>
              <a:t>GPIO.input</a:t>
            </a:r>
            <a:r>
              <a:rPr lang="en-US" altLang="ko-KR" sz="1200" dirty="0">
                <a:latin typeface="+mj-lt"/>
              </a:rPr>
              <a:t>(GPIO_ECHO)==1:</a:t>
            </a:r>
          </a:p>
          <a:p>
            <a:pPr algn="l"/>
            <a:r>
              <a:rPr lang="en-US" altLang="ko-KR" sz="1200" dirty="0">
                <a:latin typeface="+mj-lt"/>
              </a:rPr>
              <a:t>            stop = </a:t>
            </a:r>
            <a:r>
              <a:rPr lang="en-US" altLang="ko-KR" sz="1200" dirty="0" err="1">
                <a:latin typeface="+mj-lt"/>
              </a:rPr>
              <a:t>time.time</a:t>
            </a:r>
            <a:r>
              <a:rPr lang="en-US" altLang="ko-KR" sz="1200" dirty="0">
                <a:latin typeface="+mj-lt"/>
              </a:rPr>
              <a:t>()</a:t>
            </a:r>
          </a:p>
          <a:p>
            <a:pPr algn="l"/>
            <a:r>
              <a:rPr lang="en-US" altLang="ko-KR" sz="1200" dirty="0">
                <a:latin typeface="+mj-lt"/>
              </a:rPr>
              <a:t> </a:t>
            </a:r>
          </a:p>
          <a:p>
            <a:pPr algn="l"/>
            <a:r>
              <a:rPr lang="en-US" altLang="ko-KR" sz="1200" dirty="0">
                <a:latin typeface="+mj-lt"/>
              </a:rPr>
              <a:t>        elapsed = stop-start</a:t>
            </a:r>
          </a:p>
          <a:p>
            <a:pPr algn="l"/>
            <a:r>
              <a:rPr lang="en-US" altLang="ko-KR" sz="1200" dirty="0">
                <a:latin typeface="+mj-lt"/>
              </a:rPr>
              <a:t>        distance = (elapsed * 34000.0) / 2.</a:t>
            </a:r>
          </a:p>
          <a:p>
            <a:pPr algn="l"/>
            <a:r>
              <a:rPr lang="en-US" altLang="ko-KR" sz="1200" dirty="0">
                <a:latin typeface="+mj-lt"/>
              </a:rPr>
              <a:t>        print ("Distance : %.1f cm\n" % distance)</a:t>
            </a:r>
          </a:p>
          <a:p>
            <a:pPr algn="l"/>
            <a:r>
              <a:rPr lang="en-US" altLang="ko-KR" sz="1200" dirty="0">
                <a:latin typeface="+mj-lt"/>
              </a:rPr>
              <a:t>except </a:t>
            </a:r>
            <a:r>
              <a:rPr lang="en-US" altLang="ko-KR" sz="1200" dirty="0" err="1">
                <a:latin typeface="+mj-lt"/>
              </a:rPr>
              <a:t>KeyboardInterrupt</a:t>
            </a:r>
            <a:r>
              <a:rPr lang="en-US" altLang="ko-KR" sz="1200" dirty="0">
                <a:latin typeface="+mj-lt"/>
              </a:rPr>
              <a:t>:   </a:t>
            </a:r>
          </a:p>
          <a:p>
            <a:pPr algn="l"/>
            <a:r>
              <a:rPr lang="en-US" altLang="ko-KR" sz="1200" dirty="0">
                <a:latin typeface="+mj-lt"/>
              </a:rPr>
              <a:t>    print ("Distance measurement ends\n“)</a:t>
            </a:r>
          </a:p>
          <a:p>
            <a:pPr algn="l"/>
            <a:r>
              <a:rPr lang="en-US" altLang="ko-KR" sz="1200" dirty="0">
                <a:latin typeface="+mj-lt"/>
              </a:rPr>
              <a:t>    </a:t>
            </a:r>
            <a:r>
              <a:rPr lang="en-US" altLang="ko-KR" sz="1200" dirty="0" err="1">
                <a:latin typeface="+mj-lt"/>
              </a:rPr>
              <a:t>GPIO.cleanup</a:t>
            </a:r>
            <a:r>
              <a:rPr lang="en-US" altLang="ko-KR" sz="1200" dirty="0">
                <a:latin typeface="+mj-lt"/>
              </a:rPr>
              <a:t>()</a:t>
            </a:r>
          </a:p>
          <a:p>
            <a:pPr algn="l"/>
            <a:r>
              <a:rPr lang="en-US" altLang="ko-KR" sz="1200" dirty="0">
                <a:latin typeface="+mj-lt"/>
              </a:rPr>
              <a:t> </a:t>
            </a:r>
          </a:p>
          <a:p>
            <a:pPr algn="l"/>
            <a:r>
              <a:rPr lang="en-US" altLang="ko-KR" sz="1200" dirty="0" err="1">
                <a:latin typeface="+mj-lt"/>
              </a:rPr>
              <a:t>GPIO.cleanup</a:t>
            </a:r>
            <a:r>
              <a:rPr lang="en-US" altLang="ko-KR" sz="1200" dirty="0">
                <a:latin typeface="+mj-lt"/>
              </a:rPr>
              <a:t>()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FD63E64-059F-42D4-B7A6-2BDDE2FBE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91" y="3762842"/>
            <a:ext cx="3862868" cy="233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09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PIR Motion Sensor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Passive Infrared Sensor: HC-SR501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01"/>
          <a:stretch/>
        </p:blipFill>
        <p:spPr>
          <a:xfrm>
            <a:off x="680336" y="1913016"/>
            <a:ext cx="3222612" cy="3369924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462272" y="2240280"/>
            <a:ext cx="3465750" cy="3191357"/>
            <a:chOff x="4014216" y="2615184"/>
            <a:chExt cx="3465750" cy="319135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95" t="19946" r="19990" b="19100"/>
            <a:stretch/>
          </p:blipFill>
          <p:spPr>
            <a:xfrm>
              <a:off x="4014216" y="2615184"/>
              <a:ext cx="3273552" cy="246888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506366" y="5319290"/>
              <a:ext cx="65594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>
                  <a:latin typeface="+mj-lt"/>
                </a:rPr>
                <a:t>GND</a:t>
              </a:r>
              <a:endParaRPr lang="ko-KR" altLang="en-US" sz="160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18176" y="5467987"/>
              <a:ext cx="6238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>
                  <a:latin typeface="+mj-lt"/>
                </a:rPr>
                <a:t>OUT</a:t>
              </a:r>
              <a:endParaRPr lang="ko-KR" altLang="en-US" sz="1600"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82440" y="5319290"/>
              <a:ext cx="149752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>
                  <a:latin typeface="+mj-lt"/>
                </a:rPr>
                <a:t>Vcc (5~20V)</a:t>
              </a:r>
              <a:endParaRPr lang="ko-KR" altLang="en-US" sz="1600">
                <a:latin typeface="+mj-lt"/>
              </a:endParaRPr>
            </a:p>
          </p:txBody>
        </p:sp>
        <p:cxnSp>
          <p:nvCxnSpPr>
            <p:cNvPr id="10" name="직선 화살표 연결선 9"/>
            <p:cNvCxnSpPr>
              <a:endCxn id="4" idx="0"/>
            </p:cNvCxnSpPr>
            <p:nvPr/>
          </p:nvCxnSpPr>
          <p:spPr bwMode="auto">
            <a:xfrm flipH="1">
              <a:off x="4834341" y="5084064"/>
              <a:ext cx="383835" cy="2352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직선 화살표 연결선 10"/>
            <p:cNvCxnSpPr>
              <a:stCxn id="8" idx="2"/>
              <a:endCxn id="7" idx="0"/>
            </p:cNvCxnSpPr>
            <p:nvPr/>
          </p:nvCxnSpPr>
          <p:spPr bwMode="auto">
            <a:xfrm flipH="1">
              <a:off x="5530121" y="5084064"/>
              <a:ext cx="120871" cy="38392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직선 화살표 연결선 15"/>
            <p:cNvCxnSpPr/>
            <p:nvPr/>
          </p:nvCxnSpPr>
          <p:spPr bwMode="auto">
            <a:xfrm>
              <a:off x="5947354" y="5036832"/>
              <a:ext cx="288940" cy="28245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46487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PIR Motion Sensor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Passive Infrared Sensor: HC-SR501</a:t>
            </a:r>
          </a:p>
          <a:p>
            <a:pPr lvl="1"/>
            <a:r>
              <a:rPr lang="en-US" altLang="ko-KR" dirty="0"/>
              <a:t>Operation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57" y="2122000"/>
            <a:ext cx="4238932" cy="39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93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PIR Motion Sensor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565" y="1194318"/>
            <a:ext cx="8517836" cy="4901681"/>
          </a:xfrm>
        </p:spPr>
        <p:txBody>
          <a:bodyPr/>
          <a:lstStyle/>
          <a:p>
            <a:r>
              <a:rPr lang="en-US" altLang="ko-KR" dirty="0"/>
              <a:t>Passive Infrared Sensor: HC-SR501</a:t>
            </a:r>
          </a:p>
          <a:p>
            <a:pPr lvl="1"/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triggering vs. multiple triggering</a:t>
            </a:r>
          </a:p>
          <a:p>
            <a:pPr lvl="2"/>
            <a:r>
              <a:rPr lang="en-US" altLang="ko-KR" dirty="0"/>
              <a:t>Single triggering: if detected,</a:t>
            </a:r>
            <a:r>
              <a:rPr lang="ko-KR" altLang="en-US" dirty="0"/>
              <a:t> </a:t>
            </a:r>
            <a:r>
              <a:rPr lang="en-US" altLang="ko-KR" dirty="0"/>
              <a:t>output for a fixed time and disable the detection during a specified time (~3s)</a:t>
            </a:r>
          </a:p>
          <a:p>
            <a:pPr lvl="2"/>
            <a:r>
              <a:rPr lang="en-US" altLang="ko-KR" dirty="0"/>
              <a:t>Retriggering: every time detected, output for a fixed time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45"/>
          <a:stretch/>
        </p:blipFill>
        <p:spPr>
          <a:xfrm>
            <a:off x="1473222" y="3866964"/>
            <a:ext cx="7273213" cy="29126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C30F55-AF66-4D35-B888-5893633EB369}"/>
              </a:ext>
            </a:extLst>
          </p:cNvPr>
          <p:cNvSpPr/>
          <p:nvPr/>
        </p:nvSpPr>
        <p:spPr bwMode="auto">
          <a:xfrm>
            <a:off x="4478694" y="3904288"/>
            <a:ext cx="1744824" cy="34114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983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PIR Motion Sensor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HC-SR501 Specification</a:t>
            </a:r>
          </a:p>
          <a:p>
            <a:pPr lvl="1"/>
            <a:r>
              <a:rPr lang="en-US" altLang="ko-KR" dirty="0"/>
              <a:t>Voltage: 5V ~ 20V</a:t>
            </a:r>
          </a:p>
          <a:p>
            <a:pPr lvl="1"/>
            <a:r>
              <a:rPr lang="en-US" altLang="ko-KR" dirty="0"/>
              <a:t>Power Consumption: 65mA</a:t>
            </a:r>
          </a:p>
          <a:p>
            <a:pPr lvl="1"/>
            <a:r>
              <a:rPr lang="en-US" altLang="ko-KR" dirty="0"/>
              <a:t>TTL output: 3.3V, 0V</a:t>
            </a:r>
          </a:p>
          <a:p>
            <a:pPr lvl="1"/>
            <a:r>
              <a:rPr lang="en-US" altLang="ko-KR">
                <a:solidFill>
                  <a:srgbClr val="F9600B"/>
                </a:solidFill>
              </a:rPr>
              <a:t>Trigger </a:t>
            </a:r>
            <a:r>
              <a:rPr lang="en-US" altLang="ko-KR" dirty="0">
                <a:solidFill>
                  <a:srgbClr val="F9600B"/>
                </a:solidFill>
              </a:rPr>
              <a:t>mode</a:t>
            </a:r>
            <a:r>
              <a:rPr lang="en-US" altLang="ko-KR" dirty="0"/>
              <a:t>: L-disable repeat trigger, H-enable repeat trigger (default)</a:t>
            </a:r>
          </a:p>
          <a:p>
            <a:pPr lvl="1"/>
            <a:r>
              <a:rPr lang="en-US" altLang="ko-KR" dirty="0">
                <a:solidFill>
                  <a:srgbClr val="F9600B"/>
                </a:solidFill>
              </a:rPr>
              <a:t>Sensing range</a:t>
            </a:r>
            <a:r>
              <a:rPr lang="en-US" altLang="ko-KR" dirty="0"/>
              <a:t>: less than 120 degree, within </a:t>
            </a:r>
            <a:r>
              <a:rPr lang="en-US" altLang="ko-KR"/>
              <a:t>7 meters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9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Ranging Program – RPi.GPIO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Program: pir_rpi.py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0439" y="1479351"/>
            <a:ext cx="4386932" cy="4616648"/>
          </a:xfrm>
          <a:prstGeom prst="rect">
            <a:avLst/>
          </a:prstGeom>
          <a:solidFill>
            <a:srgbClr val="FFD85B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+mj-lt"/>
              </a:rPr>
              <a:t>import </a:t>
            </a:r>
            <a:r>
              <a:rPr lang="en-US" altLang="ko-KR" sz="1400" dirty="0" err="1">
                <a:latin typeface="+mj-lt"/>
              </a:rPr>
              <a:t>RPi.GPIO</a:t>
            </a:r>
            <a:r>
              <a:rPr lang="en-US" altLang="ko-KR" sz="1400" dirty="0">
                <a:latin typeface="+mj-lt"/>
              </a:rPr>
              <a:t> as GPIO</a:t>
            </a:r>
          </a:p>
          <a:p>
            <a:pPr algn="l"/>
            <a:r>
              <a:rPr lang="en-US" altLang="ko-KR" sz="1400" dirty="0">
                <a:latin typeface="+mj-lt"/>
              </a:rPr>
              <a:t>import time</a:t>
            </a:r>
          </a:p>
          <a:p>
            <a:pPr algn="l"/>
            <a:endParaRPr lang="en-US" altLang="ko-KR" sz="1400" dirty="0">
              <a:latin typeface="+mj-lt"/>
            </a:endParaRPr>
          </a:p>
          <a:p>
            <a:pPr algn="l"/>
            <a:r>
              <a:rPr lang="en-US" altLang="ko-KR" sz="1400" dirty="0" err="1">
                <a:latin typeface="+mj-lt"/>
              </a:rPr>
              <a:t>GPIO.setmode</a:t>
            </a:r>
            <a:r>
              <a:rPr lang="en-US" altLang="ko-KR" sz="1400" dirty="0">
                <a:latin typeface="+mj-lt"/>
              </a:rPr>
              <a:t>(GPIO.BCM)</a:t>
            </a:r>
          </a:p>
          <a:p>
            <a:pPr algn="l"/>
            <a:endParaRPr lang="en-US" altLang="ko-KR" sz="1400" dirty="0">
              <a:latin typeface="+mj-lt"/>
            </a:endParaRPr>
          </a:p>
          <a:p>
            <a:pPr algn="l"/>
            <a:r>
              <a:rPr lang="en-US" altLang="ko-KR" sz="1400" dirty="0" err="1">
                <a:latin typeface="+mj-lt"/>
              </a:rPr>
              <a:t>pirPin</a:t>
            </a:r>
            <a:r>
              <a:rPr lang="en-US" altLang="ko-KR" sz="1400" dirty="0">
                <a:latin typeface="+mj-lt"/>
              </a:rPr>
              <a:t> = 18</a:t>
            </a:r>
          </a:p>
          <a:p>
            <a:pPr algn="l"/>
            <a:endParaRPr lang="en-US" altLang="ko-KR" sz="1400" dirty="0">
              <a:latin typeface="+mj-lt"/>
            </a:endParaRPr>
          </a:p>
          <a:p>
            <a:pPr algn="l"/>
            <a:r>
              <a:rPr lang="en-US" altLang="ko-KR" sz="1400" dirty="0" err="1">
                <a:latin typeface="+mj-lt"/>
              </a:rPr>
              <a:t>GPIO.setup</a:t>
            </a:r>
            <a:r>
              <a:rPr lang="en-US" altLang="ko-KR" sz="1400" dirty="0">
                <a:latin typeface="+mj-lt"/>
              </a:rPr>
              <a:t>(</a:t>
            </a:r>
            <a:r>
              <a:rPr lang="en-US" altLang="ko-KR" sz="1400" dirty="0" err="1">
                <a:latin typeface="+mj-lt"/>
              </a:rPr>
              <a:t>pirPin</a:t>
            </a:r>
            <a:r>
              <a:rPr lang="en-US" altLang="ko-KR" sz="1400" dirty="0">
                <a:latin typeface="+mj-lt"/>
              </a:rPr>
              <a:t>, GPIO.IN)</a:t>
            </a:r>
          </a:p>
          <a:p>
            <a:pPr algn="l"/>
            <a:endParaRPr lang="en-US" altLang="ko-KR" sz="1400" dirty="0">
              <a:latin typeface="+mj-lt"/>
            </a:endParaRPr>
          </a:p>
          <a:p>
            <a:pPr algn="l"/>
            <a:r>
              <a:rPr lang="en-US" altLang="ko-KR" sz="1400" dirty="0">
                <a:latin typeface="+mj-lt"/>
              </a:rPr>
              <a:t>try:</a:t>
            </a:r>
          </a:p>
          <a:p>
            <a:pPr algn="l"/>
            <a:r>
              <a:rPr lang="en-US" altLang="ko-KR" sz="1400" dirty="0">
                <a:latin typeface="+mj-lt"/>
              </a:rPr>
              <a:t>   while True:</a:t>
            </a:r>
          </a:p>
          <a:p>
            <a:pPr algn="l"/>
            <a:r>
              <a:rPr lang="en-US" altLang="ko-KR" sz="1400" dirty="0">
                <a:latin typeface="+mj-lt"/>
              </a:rPr>
              <a:t>      if </a:t>
            </a:r>
            <a:r>
              <a:rPr lang="en-US" altLang="ko-KR" sz="1400" dirty="0" err="1">
                <a:latin typeface="+mj-lt"/>
              </a:rPr>
              <a:t>GPIO.input</a:t>
            </a:r>
            <a:r>
              <a:rPr lang="en-US" altLang="ko-KR" sz="1400" dirty="0">
                <a:latin typeface="+mj-lt"/>
              </a:rPr>
              <a:t>(</a:t>
            </a:r>
            <a:r>
              <a:rPr lang="en-US" altLang="ko-KR" sz="1400" dirty="0" err="1">
                <a:latin typeface="+mj-lt"/>
              </a:rPr>
              <a:t>pirPin</a:t>
            </a:r>
            <a:r>
              <a:rPr lang="en-US" altLang="ko-KR" sz="1400" dirty="0">
                <a:latin typeface="+mj-lt"/>
              </a:rPr>
              <a:t>) == GPIO.HIGH:</a:t>
            </a:r>
          </a:p>
          <a:p>
            <a:pPr algn="l"/>
            <a:r>
              <a:rPr lang="en-US" altLang="ko-KR" sz="1400" dirty="0">
                <a:latin typeface="+mj-lt"/>
              </a:rPr>
              <a:t>         print ("Motion detected!\n“)</a:t>
            </a:r>
          </a:p>
          <a:p>
            <a:pPr algn="l"/>
            <a:r>
              <a:rPr lang="en-US" altLang="ko-KR" sz="1400" dirty="0">
                <a:latin typeface="+mj-lt"/>
              </a:rPr>
              <a:t>      else:</a:t>
            </a:r>
          </a:p>
          <a:p>
            <a:pPr algn="l"/>
            <a:r>
              <a:rPr lang="en-US" altLang="ko-KR" sz="1400" dirty="0">
                <a:latin typeface="+mj-lt"/>
              </a:rPr>
              <a:t>         print ("No motion\n“)</a:t>
            </a:r>
          </a:p>
          <a:p>
            <a:pPr algn="l"/>
            <a:r>
              <a:rPr lang="en-US" altLang="ko-KR" sz="1400" dirty="0">
                <a:latin typeface="+mj-lt"/>
              </a:rPr>
              <a:t>      </a:t>
            </a:r>
            <a:r>
              <a:rPr lang="en-US" altLang="ko-KR" sz="1400" dirty="0" err="1">
                <a:latin typeface="+mj-lt"/>
              </a:rPr>
              <a:t>time.sleep</a:t>
            </a:r>
            <a:r>
              <a:rPr lang="en-US" altLang="ko-KR" sz="1400" dirty="0">
                <a:latin typeface="+mj-lt"/>
              </a:rPr>
              <a:t>(1)</a:t>
            </a:r>
          </a:p>
          <a:p>
            <a:pPr algn="l"/>
            <a:r>
              <a:rPr lang="en-US" altLang="ko-KR" sz="1400" dirty="0">
                <a:latin typeface="+mj-lt"/>
              </a:rPr>
              <a:t>except </a:t>
            </a:r>
            <a:r>
              <a:rPr lang="en-US" altLang="ko-KR" sz="1400" dirty="0" err="1">
                <a:latin typeface="+mj-lt"/>
              </a:rPr>
              <a:t>KeyboardInterrupt</a:t>
            </a:r>
            <a:r>
              <a:rPr lang="en-US" altLang="ko-KR" sz="1400" dirty="0">
                <a:latin typeface="+mj-lt"/>
              </a:rPr>
              <a:t>:   # ctrl-C</a:t>
            </a:r>
          </a:p>
          <a:p>
            <a:pPr algn="l"/>
            <a:r>
              <a:rPr lang="en-US" altLang="ko-KR" sz="1400" dirty="0">
                <a:latin typeface="+mj-lt"/>
              </a:rPr>
              <a:t>    print (“Motion detection ends\n“)</a:t>
            </a:r>
          </a:p>
          <a:p>
            <a:pPr algn="l"/>
            <a:r>
              <a:rPr lang="en-US" altLang="ko-KR" sz="1400" dirty="0">
                <a:latin typeface="+mj-lt"/>
              </a:rPr>
              <a:t>    </a:t>
            </a:r>
            <a:r>
              <a:rPr lang="en-US" altLang="ko-KR" sz="1400" dirty="0" err="1">
                <a:latin typeface="+mj-lt"/>
              </a:rPr>
              <a:t>GPIO.cleanup</a:t>
            </a:r>
            <a:r>
              <a:rPr lang="en-US" altLang="ko-KR" sz="1400" dirty="0">
                <a:latin typeface="+mj-lt"/>
              </a:rPr>
              <a:t>()</a:t>
            </a:r>
          </a:p>
          <a:p>
            <a:pPr algn="l"/>
            <a:endParaRPr lang="en-US" altLang="ko-KR" sz="1400" dirty="0">
              <a:latin typeface="+mj-lt"/>
            </a:endParaRPr>
          </a:p>
          <a:p>
            <a:pPr algn="l"/>
            <a:r>
              <a:rPr lang="en-US" altLang="ko-KR" sz="1400" dirty="0" err="1">
                <a:latin typeface="+mj-lt"/>
              </a:rPr>
              <a:t>GPIO.cleanup</a:t>
            </a:r>
            <a:r>
              <a:rPr lang="en-US" altLang="ko-KR" sz="1400" dirty="0"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0657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 GPIO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565" y="1302026"/>
            <a:ext cx="8517836" cy="5053054"/>
          </a:xfrm>
        </p:spPr>
        <p:txBody>
          <a:bodyPr/>
          <a:lstStyle/>
          <a:p>
            <a:r>
              <a:rPr lang="en-US" altLang="ko-KR" dirty="0"/>
              <a:t>GPIO (General Purpose Input/Output)</a:t>
            </a:r>
          </a:p>
          <a:p>
            <a:pPr lvl="1"/>
            <a:r>
              <a:rPr kumimoji="0" lang="en-US" altLang="ko-KR" kern="1200" dirty="0">
                <a:solidFill>
                  <a:prstClr val="black"/>
                </a:solidFill>
                <a:latin typeface="맑은 고딕"/>
                <a:cs typeface="+mn-cs"/>
              </a:rPr>
              <a:t>GPIO port: 26 ports in Raspberry Pi</a:t>
            </a:r>
          </a:p>
          <a:p>
            <a:pPr lvl="1"/>
            <a:r>
              <a:rPr kumimoji="0" lang="en-US" altLang="ko-KR" kern="1200" dirty="0">
                <a:solidFill>
                  <a:prstClr val="black"/>
                </a:solidFill>
                <a:latin typeface="맑은 고딕"/>
                <a:cs typeface="+mn-cs"/>
              </a:rPr>
              <a:t>some port can be used for serial communications (SPI, I2C, UART, etc.)</a:t>
            </a:r>
          </a:p>
          <a:p>
            <a:pPr lvl="1"/>
            <a:r>
              <a:rPr kumimoji="0" lang="en-US" altLang="ko-KR" kern="1200" dirty="0">
                <a:solidFill>
                  <a:prstClr val="black"/>
                </a:solidFill>
                <a:latin typeface="맑은 고딕"/>
                <a:cs typeface="+mn-cs"/>
              </a:rPr>
              <a:t>power pin: 3.3V, 5V pin</a:t>
            </a:r>
          </a:p>
          <a:p>
            <a:pPr lvl="1"/>
            <a:r>
              <a:rPr kumimoji="0" lang="en-US" altLang="ko-KR" kern="1200" dirty="0">
                <a:solidFill>
                  <a:prstClr val="black"/>
                </a:solidFill>
                <a:latin typeface="맑은 고딕"/>
                <a:cs typeface="+mn-cs"/>
              </a:rPr>
              <a:t>Raspberry Pi operates 3.3V internally; GPIO pin operates 3.3V as well</a:t>
            </a:r>
            <a:endParaRPr lang="en-US" altLang="ko-KR" dirty="0"/>
          </a:p>
          <a:p>
            <a:pPr lvl="1"/>
            <a:r>
              <a:rPr lang="en-US" altLang="ko-KR" dirty="0"/>
              <a:t>need to use voltage level converter to use 5V device in GPIO pin</a:t>
            </a:r>
          </a:p>
          <a:p>
            <a:pPr lvl="1"/>
            <a:endParaRPr kumimoji="0" lang="en-US" altLang="ko-KR" kern="1200" dirty="0">
              <a:solidFill>
                <a:prstClr val="black"/>
              </a:solidFill>
              <a:latin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190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Ranging Program – RPi.GPIO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HC-SR501: Schematic</a:t>
            </a:r>
          </a:p>
          <a:p>
            <a:pPr lvl="1"/>
            <a:r>
              <a:rPr lang="en-US" altLang="ko-KR"/>
              <a:t>PIR out: gpio 23</a:t>
            </a:r>
          </a:p>
          <a:p>
            <a:pPr lvl="1"/>
            <a:r>
              <a:rPr lang="en-US" altLang="ko-KR"/>
              <a:t>LED: gpio 25</a:t>
            </a:r>
            <a:endParaRPr lang="en-US" altLang="ko-KR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866712" y="1880901"/>
            <a:ext cx="5710783" cy="4656358"/>
            <a:chOff x="2692976" y="1789461"/>
            <a:chExt cx="5710783" cy="4656358"/>
          </a:xfrm>
        </p:grpSpPr>
        <p:sp>
          <p:nvSpPr>
            <p:cNvPr id="7" name="TextBox 6"/>
            <p:cNvSpPr txBox="1"/>
            <p:nvPr/>
          </p:nvSpPr>
          <p:spPr>
            <a:xfrm>
              <a:off x="4562216" y="200451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rgbClr val="FF0000"/>
                  </a:solidFill>
                  <a:latin typeface="Consolas" panose="020B0609020204030204" pitchFamily="49" charset="0"/>
                </a:rPr>
                <a:t>5V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12523" y="228378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GND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92976" y="2687642"/>
              <a:ext cx="9701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ko-KR" sz="1600">
                  <a:solidFill>
                    <a:srgbClr val="0070C0"/>
                  </a:solidFill>
                  <a:latin typeface="Consolas" panose="020B0609020204030204" pitchFamily="49" charset="0"/>
                </a:rPr>
                <a:t>gpio 23</a:t>
              </a:r>
              <a:endPara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5799" y="1789461"/>
              <a:ext cx="3347960" cy="4656358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 flipH="1">
              <a:off x="3648456" y="2859819"/>
              <a:ext cx="1407344" cy="0"/>
            </a:xfrm>
            <a:prstGeom prst="line">
              <a:avLst/>
            </a:prstGeom>
            <a:ln w="539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 flipV="1">
              <a:off x="3663114" y="4574845"/>
              <a:ext cx="1392686" cy="16108"/>
            </a:xfrm>
            <a:prstGeom prst="line">
              <a:avLst/>
            </a:prstGeom>
            <a:ln w="539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 bwMode="auto">
            <a:xfrm>
              <a:off x="4512523" y="2004510"/>
              <a:ext cx="482824" cy="27927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92976" y="4391820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ko-KR" sz="1600">
                  <a:solidFill>
                    <a:srgbClr val="0070C0"/>
                  </a:solidFill>
                  <a:latin typeface="Consolas" panose="020B0609020204030204" pitchFamily="49" charset="0"/>
                </a:rPr>
                <a:t>gpio 25</a:t>
              </a:r>
              <a:endPara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546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Ranging Program – RPi.GPIO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Program: pir_rpi2.py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0126" y="1843709"/>
            <a:ext cx="6362036" cy="4708981"/>
          </a:xfrm>
          <a:prstGeom prst="rect">
            <a:avLst/>
          </a:prstGeom>
          <a:solidFill>
            <a:srgbClr val="FFD85B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+mj-lt"/>
              </a:rPr>
              <a:t>import </a:t>
            </a:r>
            <a:r>
              <a:rPr lang="en-US" altLang="ko-KR" sz="1200" dirty="0" err="1">
                <a:latin typeface="+mj-lt"/>
              </a:rPr>
              <a:t>RPi.GPIO</a:t>
            </a:r>
            <a:r>
              <a:rPr lang="en-US" altLang="ko-KR" sz="1200" dirty="0">
                <a:latin typeface="+mj-lt"/>
              </a:rPr>
              <a:t> as GPIO   </a:t>
            </a:r>
          </a:p>
          <a:p>
            <a:pPr algn="l"/>
            <a:r>
              <a:rPr lang="en-US" altLang="ko-KR" sz="1200" dirty="0">
                <a:latin typeface="+mj-lt"/>
              </a:rPr>
              <a:t>import time  </a:t>
            </a:r>
          </a:p>
          <a:p>
            <a:pPr algn="l"/>
            <a:r>
              <a:rPr lang="en-US" altLang="ko-KR" sz="1200" dirty="0">
                <a:latin typeface="+mj-lt"/>
              </a:rPr>
              <a:t> </a:t>
            </a:r>
          </a:p>
          <a:p>
            <a:pPr algn="l"/>
            <a:r>
              <a:rPr lang="en-US" altLang="ko-KR" sz="1200" dirty="0">
                <a:latin typeface="+mj-lt"/>
              </a:rPr>
              <a:t>GPIOIN = 23      # PIR pin</a:t>
            </a:r>
          </a:p>
          <a:p>
            <a:pPr algn="l"/>
            <a:r>
              <a:rPr lang="en-US" altLang="ko-KR" sz="1200" dirty="0">
                <a:latin typeface="+mj-lt"/>
              </a:rPr>
              <a:t>GPIOOUT = 25   # LED pin</a:t>
            </a:r>
          </a:p>
          <a:p>
            <a:pPr algn="l"/>
            <a:r>
              <a:rPr lang="en-US" altLang="ko-KR" sz="1200" dirty="0">
                <a:latin typeface="+mj-lt"/>
              </a:rPr>
              <a:t> </a:t>
            </a:r>
          </a:p>
          <a:p>
            <a:pPr algn="l"/>
            <a:r>
              <a:rPr lang="en-US" altLang="ko-KR" sz="1200" dirty="0" err="1">
                <a:latin typeface="+mj-lt"/>
              </a:rPr>
              <a:t>GPIO.setmode</a:t>
            </a:r>
            <a:r>
              <a:rPr lang="en-US" altLang="ko-KR" sz="1200" dirty="0">
                <a:latin typeface="+mj-lt"/>
              </a:rPr>
              <a:t>(GPIO.BCM)   </a:t>
            </a:r>
          </a:p>
          <a:p>
            <a:pPr algn="l"/>
            <a:r>
              <a:rPr lang="en-US" altLang="ko-KR" sz="1200" dirty="0">
                <a:latin typeface="+mj-lt"/>
              </a:rPr>
              <a:t>print ("HC-SR501 motion detection start \n“)</a:t>
            </a:r>
          </a:p>
          <a:p>
            <a:pPr algn="l"/>
            <a:endParaRPr lang="en-US" altLang="ko-KR" sz="1200" dirty="0">
              <a:latin typeface="+mj-lt"/>
            </a:endParaRPr>
          </a:p>
          <a:p>
            <a:pPr algn="l"/>
            <a:r>
              <a:rPr lang="en-US" altLang="ko-KR" sz="1200" dirty="0" err="1">
                <a:latin typeface="+mj-lt"/>
              </a:rPr>
              <a:t>GPIO.setup</a:t>
            </a:r>
            <a:r>
              <a:rPr lang="en-US" altLang="ko-KR" sz="1200" dirty="0">
                <a:latin typeface="+mj-lt"/>
              </a:rPr>
              <a:t>(GPIOIN, GPIO.IN)   </a:t>
            </a:r>
          </a:p>
          <a:p>
            <a:pPr algn="l"/>
            <a:r>
              <a:rPr lang="en-US" altLang="ko-KR" sz="1200" dirty="0" err="1">
                <a:latin typeface="+mj-lt"/>
              </a:rPr>
              <a:t>GPIO.setup</a:t>
            </a:r>
            <a:r>
              <a:rPr lang="en-US" altLang="ko-KR" sz="1200" dirty="0">
                <a:latin typeface="+mj-lt"/>
              </a:rPr>
              <a:t>(GPIOOUT, GPIO.OUT)   </a:t>
            </a:r>
          </a:p>
          <a:p>
            <a:pPr algn="l"/>
            <a:r>
              <a:rPr lang="en-US" altLang="ko-KR" sz="1200" dirty="0">
                <a:latin typeface="+mj-lt"/>
              </a:rPr>
              <a:t>try:</a:t>
            </a:r>
          </a:p>
          <a:p>
            <a:pPr algn="l"/>
            <a:r>
              <a:rPr lang="en-US" altLang="ko-KR" sz="1200" dirty="0">
                <a:latin typeface="+mj-lt"/>
              </a:rPr>
              <a:t>   while True:  </a:t>
            </a:r>
          </a:p>
          <a:p>
            <a:pPr algn="l"/>
            <a:r>
              <a:rPr lang="en-US" altLang="ko-KR" sz="1200" dirty="0">
                <a:latin typeface="+mj-lt"/>
              </a:rPr>
              <a:t>        state =  </a:t>
            </a:r>
            <a:r>
              <a:rPr lang="en-US" altLang="ko-KR" sz="1200" dirty="0" err="1">
                <a:latin typeface="+mj-lt"/>
              </a:rPr>
              <a:t>GPIO.input</a:t>
            </a:r>
            <a:r>
              <a:rPr lang="en-US" altLang="ko-KR" sz="1200" dirty="0">
                <a:latin typeface="+mj-lt"/>
              </a:rPr>
              <a:t>(GPIOIN)</a:t>
            </a:r>
          </a:p>
          <a:p>
            <a:pPr algn="l"/>
            <a:r>
              <a:rPr lang="en-US" altLang="ko-KR" sz="1200" dirty="0">
                <a:latin typeface="+mj-lt"/>
              </a:rPr>
              <a:t>        if(state == True):</a:t>
            </a:r>
          </a:p>
          <a:p>
            <a:pPr algn="l"/>
            <a:r>
              <a:rPr lang="en-US" altLang="ko-KR" sz="1200" dirty="0">
                <a:latin typeface="+mj-lt"/>
              </a:rPr>
              <a:t>            print ("state: Motion detected\n“)</a:t>
            </a:r>
          </a:p>
          <a:p>
            <a:pPr algn="l"/>
            <a:r>
              <a:rPr lang="en-US" altLang="ko-KR" sz="1200" dirty="0">
                <a:latin typeface="+mj-lt"/>
              </a:rPr>
              <a:t>        else:</a:t>
            </a:r>
          </a:p>
          <a:p>
            <a:pPr algn="l"/>
            <a:r>
              <a:rPr lang="en-US" altLang="ko-KR" sz="1200" dirty="0">
                <a:latin typeface="+mj-lt"/>
              </a:rPr>
              <a:t>            print ("state: No Motion\n“)</a:t>
            </a:r>
          </a:p>
          <a:p>
            <a:pPr algn="l"/>
            <a:r>
              <a:rPr lang="en-US" altLang="ko-KR" sz="1200" dirty="0">
                <a:latin typeface="+mj-lt"/>
              </a:rPr>
              <a:t>        </a:t>
            </a:r>
            <a:r>
              <a:rPr lang="en-US" altLang="ko-KR" sz="1200" dirty="0" err="1">
                <a:latin typeface="+mj-lt"/>
              </a:rPr>
              <a:t>GPIO.output</a:t>
            </a:r>
            <a:r>
              <a:rPr lang="en-US" altLang="ko-KR" sz="1200" dirty="0">
                <a:latin typeface="+mj-lt"/>
              </a:rPr>
              <a:t>(GPIOOUT, state)  </a:t>
            </a:r>
          </a:p>
          <a:p>
            <a:pPr algn="l"/>
            <a:r>
              <a:rPr lang="en-US" altLang="ko-KR" sz="1200" dirty="0">
                <a:latin typeface="+mj-lt"/>
              </a:rPr>
              <a:t>        </a:t>
            </a:r>
            <a:r>
              <a:rPr lang="en-US" altLang="ko-KR" sz="1200" dirty="0" err="1">
                <a:latin typeface="+mj-lt"/>
              </a:rPr>
              <a:t>time.sleep</a:t>
            </a:r>
            <a:r>
              <a:rPr lang="en-US" altLang="ko-KR" sz="1200" dirty="0">
                <a:latin typeface="+mj-lt"/>
              </a:rPr>
              <a:t>(1)  </a:t>
            </a:r>
          </a:p>
          <a:p>
            <a:pPr algn="l"/>
            <a:r>
              <a:rPr lang="en-US" altLang="ko-KR" sz="1200" dirty="0">
                <a:latin typeface="+mj-lt"/>
              </a:rPr>
              <a:t>except </a:t>
            </a:r>
            <a:r>
              <a:rPr lang="en-US" altLang="ko-KR" sz="1200" dirty="0" err="1">
                <a:latin typeface="+mj-lt"/>
              </a:rPr>
              <a:t>KeyboardInterrupt</a:t>
            </a:r>
            <a:r>
              <a:rPr lang="en-US" altLang="ko-KR" sz="1200" dirty="0">
                <a:latin typeface="+mj-lt"/>
              </a:rPr>
              <a:t>:   </a:t>
            </a:r>
          </a:p>
          <a:p>
            <a:pPr algn="l"/>
            <a:r>
              <a:rPr lang="en-US" altLang="ko-KR" sz="1200" dirty="0">
                <a:latin typeface="+mj-lt"/>
              </a:rPr>
              <a:t>    print (“Motion detection ends\n“)</a:t>
            </a:r>
          </a:p>
          <a:p>
            <a:pPr algn="l"/>
            <a:r>
              <a:rPr lang="en-US" altLang="ko-KR" sz="1200" dirty="0">
                <a:latin typeface="+mj-lt"/>
              </a:rPr>
              <a:t>    </a:t>
            </a:r>
            <a:r>
              <a:rPr lang="en-US" altLang="ko-KR" sz="1200" dirty="0" err="1">
                <a:latin typeface="+mj-lt"/>
              </a:rPr>
              <a:t>GPIO.cleanup</a:t>
            </a:r>
            <a:r>
              <a:rPr lang="en-US" altLang="ko-KR" sz="1200" dirty="0">
                <a:latin typeface="+mj-lt"/>
              </a:rPr>
              <a:t>()</a:t>
            </a:r>
          </a:p>
          <a:p>
            <a:pPr algn="l"/>
            <a:endParaRPr lang="en-US" altLang="ko-KR" sz="1200" dirty="0">
              <a:latin typeface="+mj-lt"/>
            </a:endParaRPr>
          </a:p>
          <a:p>
            <a:pPr algn="l"/>
            <a:r>
              <a:rPr lang="en-US" altLang="ko-KR" sz="1200" dirty="0">
                <a:latin typeface="+mj-lt"/>
              </a:rPr>
              <a:t>print ("HC-SR501 motion detection end“)</a:t>
            </a:r>
          </a:p>
        </p:txBody>
      </p:sp>
    </p:spTree>
    <p:extLst>
      <p:ext uri="{BB962C8B-B14F-4D97-AF65-F5344CB8AC3E}">
        <p14:creationId xmlns:p14="http://schemas.microsoft.com/office/powerpoint/2010/main" val="2565016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거리측정센서</a:t>
            </a:r>
            <a:r>
              <a:rPr lang="en-US" altLang="ko-KR" dirty="0"/>
              <a:t> Programming</a:t>
            </a:r>
          </a:p>
          <a:p>
            <a:pPr lvl="1"/>
            <a:r>
              <a:rPr lang="en-US" altLang="ko-KR" dirty="0"/>
              <a:t>ultra-sonic sensor:</a:t>
            </a:r>
            <a:r>
              <a:rPr lang="ko-KR" altLang="en-US" dirty="0"/>
              <a:t> </a:t>
            </a:r>
            <a:r>
              <a:rPr lang="en-US" altLang="ko-KR" dirty="0"/>
              <a:t>trig </a:t>
            </a:r>
            <a:r>
              <a:rPr lang="ko-KR" altLang="en-US" dirty="0"/>
              <a:t>핀을</a:t>
            </a:r>
            <a:r>
              <a:rPr lang="en-US" altLang="ko-KR" dirty="0"/>
              <a:t> gpio23, echo </a:t>
            </a:r>
            <a:r>
              <a:rPr lang="ko-KR" altLang="en-US" dirty="0"/>
              <a:t>핀을</a:t>
            </a:r>
            <a:r>
              <a:rPr lang="en-US" altLang="ko-KR" dirty="0"/>
              <a:t> gpio24 </a:t>
            </a:r>
            <a:r>
              <a:rPr lang="ko-KR" altLang="en-US" dirty="0"/>
              <a:t>번에 연결</a:t>
            </a:r>
            <a:endParaRPr lang="en-US" altLang="ko-KR" dirty="0"/>
          </a:p>
          <a:p>
            <a:pPr lvl="1"/>
            <a:r>
              <a:rPr lang="en-US" altLang="ko-KR" dirty="0"/>
              <a:t>led: gpio18 </a:t>
            </a:r>
            <a:r>
              <a:rPr lang="ko-KR" altLang="en-US" dirty="0"/>
              <a:t>번 핀에 연결</a:t>
            </a:r>
            <a:endParaRPr lang="en-US" altLang="ko-KR" dirty="0"/>
          </a:p>
          <a:p>
            <a:pPr lvl="2"/>
            <a:r>
              <a:rPr lang="ko-KR" altLang="en-US" dirty="0"/>
              <a:t>초기상태</a:t>
            </a:r>
            <a:r>
              <a:rPr lang="en-US" altLang="ko-KR" dirty="0"/>
              <a:t>: OFF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초 간격으로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수행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초음파센서를 통해 거리 측정</a:t>
            </a:r>
            <a:endParaRPr lang="en-US" altLang="ko-KR" dirty="0"/>
          </a:p>
          <a:p>
            <a:pPr lvl="2"/>
            <a:r>
              <a:rPr lang="ko-KR" altLang="en-US" dirty="0"/>
              <a:t>거리 </a:t>
            </a:r>
            <a:r>
              <a:rPr lang="en-US" altLang="ko-KR" dirty="0"/>
              <a:t>&lt; 10cm :</a:t>
            </a:r>
            <a:r>
              <a:rPr lang="ko-KR" altLang="en-US" dirty="0"/>
              <a:t> </a:t>
            </a:r>
            <a:r>
              <a:rPr lang="en-US" altLang="ko-KR" dirty="0"/>
              <a:t>LED </a:t>
            </a:r>
            <a:r>
              <a:rPr lang="ko-KR" altLang="en-US" dirty="0"/>
              <a:t>를 </a:t>
            </a:r>
            <a:r>
              <a:rPr lang="en-US" altLang="ko-KR" dirty="0"/>
              <a:t>ON</a:t>
            </a:r>
          </a:p>
          <a:p>
            <a:pPr lvl="2"/>
            <a:r>
              <a:rPr lang="ko-KR" altLang="en-US" dirty="0"/>
              <a:t>아니면 </a:t>
            </a:r>
            <a:r>
              <a:rPr lang="en-US" altLang="ko-KR" dirty="0"/>
              <a:t>: LED </a:t>
            </a:r>
            <a:r>
              <a:rPr lang="ko-KR" altLang="en-US" dirty="0"/>
              <a:t>를 </a:t>
            </a:r>
            <a:r>
              <a:rPr lang="en-US" altLang="ko-KR" dirty="0"/>
              <a:t>OFF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파이썬 프로그램 작성</a:t>
            </a:r>
            <a:r>
              <a:rPr lang="en-US" altLang="ko-KR" dirty="0"/>
              <a:t>: distance.py</a:t>
            </a:r>
          </a:p>
        </p:txBody>
      </p:sp>
    </p:spTree>
    <p:extLst>
      <p:ext uri="{BB962C8B-B14F-4D97-AF65-F5344CB8AC3E}">
        <p14:creationId xmlns:p14="http://schemas.microsoft.com/office/powerpoint/2010/main" val="419414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 Pin Map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6278" y="1240786"/>
            <a:ext cx="7224844" cy="525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116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 Pin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GPIO PINs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773CC2D-C6C3-4217-9782-38A273E6A556}"/>
              </a:ext>
            </a:extLst>
          </p:cNvPr>
          <p:cNvGrpSpPr/>
          <p:nvPr/>
        </p:nvGrpSpPr>
        <p:grpSpPr>
          <a:xfrm>
            <a:off x="2632834" y="1152052"/>
            <a:ext cx="4812608" cy="5472729"/>
            <a:chOff x="2632834" y="1104138"/>
            <a:chExt cx="4812608" cy="54727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32834" y="1361893"/>
              <a:ext cx="4812608" cy="5214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5961888" y="1104138"/>
              <a:ext cx="877825" cy="307777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latin typeface="+mj-lt"/>
                </a:rPr>
                <a:t>python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8C4191-1D0A-49FC-9CC7-7AF1031215B7}"/>
                </a:ext>
              </a:extLst>
            </p:cNvPr>
            <p:cNvSpPr txBox="1"/>
            <p:nvPr/>
          </p:nvSpPr>
          <p:spPr>
            <a:xfrm>
              <a:off x="3313938" y="1129087"/>
              <a:ext cx="877825" cy="307777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>
                  <a:latin typeface="+mj-lt"/>
                </a:rPr>
                <a:t>python</a:t>
              </a:r>
              <a:endParaRPr lang="ko-KR" altLang="en-US" sz="14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74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02AAC-43AE-4EA3-85CB-395CB1A4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Control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7D25E-35BA-4E54-9CF6-C3D35AC8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GPIO control</a:t>
            </a:r>
          </a:p>
          <a:p>
            <a:pPr lvl="1" eaLnBrk="1" hangingPunct="1"/>
            <a:r>
              <a:rPr lang="en-US" altLang="ko-KR" dirty="0"/>
              <a:t>control based on file system access using </a:t>
            </a:r>
            <a:r>
              <a:rPr lang="en-US" altLang="ko-KR" dirty="0" err="1">
                <a:solidFill>
                  <a:srgbClr val="FF0000"/>
                </a:solidFill>
              </a:rPr>
              <a:t>sysfs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control GPIO port by read/write a special file using </a:t>
            </a:r>
            <a:r>
              <a:rPr lang="en-US" altLang="ko-KR" dirty="0" err="1"/>
              <a:t>sysfs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control using GPIO control software</a:t>
            </a:r>
          </a:p>
          <a:p>
            <a:pPr lvl="2" eaLnBrk="1" hangingPunct="1"/>
            <a:r>
              <a:rPr lang="en-US" altLang="ko-KR" dirty="0" err="1"/>
              <a:t>RPi.GPIO</a:t>
            </a:r>
            <a:r>
              <a:rPr lang="en-US" altLang="ko-KR" dirty="0"/>
              <a:t>: GPIO control module for Python</a:t>
            </a:r>
          </a:p>
          <a:p>
            <a:pPr lvl="2" eaLnBrk="1" hangingPunct="1"/>
            <a:r>
              <a:rPr lang="en-US" altLang="ko-KR" dirty="0" err="1"/>
              <a:t>WiringPI</a:t>
            </a:r>
            <a:r>
              <a:rPr lang="en-US" altLang="ko-KR" dirty="0"/>
              <a:t>: GPIO library for C, Python, Ruby</a:t>
            </a:r>
          </a:p>
        </p:txBody>
      </p:sp>
    </p:spTree>
    <p:extLst>
      <p:ext uri="{BB962C8B-B14F-4D97-AF65-F5344CB8AC3E}">
        <p14:creationId xmlns:p14="http://schemas.microsoft.com/office/powerpoint/2010/main" val="322963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GPIO Control Programming: LED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565" y="1302026"/>
            <a:ext cx="8391328" cy="4793973"/>
          </a:xfrm>
        </p:spPr>
        <p:txBody>
          <a:bodyPr/>
          <a:lstStyle/>
          <a:p>
            <a:r>
              <a:rPr lang="en-US" altLang="ko-KR"/>
              <a:t>LED</a:t>
            </a:r>
            <a:r>
              <a:rPr lang="en-US" altLang="ko-KR" sz="2400"/>
              <a:t>(Light-emitting diode)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18" y="2173656"/>
            <a:ext cx="2124556" cy="13123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078" y="1924572"/>
            <a:ext cx="2671470" cy="173361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460681" y="4028706"/>
            <a:ext cx="6711466" cy="2067293"/>
            <a:chOff x="1460681" y="4028706"/>
            <a:chExt cx="6711466" cy="206729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682" y="4028706"/>
              <a:ext cx="6711465" cy="2067293"/>
            </a:xfrm>
            <a:prstGeom prst="rect">
              <a:avLst/>
            </a:prstGeom>
            <a:ln w="31750">
              <a:solidFill>
                <a:srgbClr val="FF0000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460681" y="4250819"/>
              <a:ext cx="6711465" cy="486969"/>
            </a:xfrm>
            <a:prstGeom prst="rect">
              <a:avLst/>
            </a:prstGeom>
            <a:noFill/>
            <a:ln w="476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23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GPIO Control Programming: LED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240" y="1302026"/>
            <a:ext cx="8391328" cy="4793973"/>
          </a:xfrm>
        </p:spPr>
        <p:txBody>
          <a:bodyPr/>
          <a:lstStyle/>
          <a:p>
            <a:r>
              <a:rPr lang="en-US" altLang="ko-KR" dirty="0"/>
              <a:t>LED </a:t>
            </a:r>
            <a:r>
              <a:rPr lang="en-US" altLang="ko-KR" sz="2400" dirty="0"/>
              <a:t>circuit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70768" y="5156308"/>
            <a:ext cx="455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 = IR  </a:t>
            </a:r>
            <a:r>
              <a:rPr lang="en-US" altLang="ko-KR" sz="18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 </a:t>
            </a:r>
            <a:r>
              <a:rPr lang="en-US" altLang="ko-KR" sz="18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= V/I = 3.3/0.02 = 165(</a:t>
            </a:r>
            <a:r>
              <a:rPr lang="el-GR" altLang="ko-KR" sz="1800" dirty="0">
                <a:solidFill>
                  <a:srgbClr val="00B0F0"/>
                </a:solidFill>
                <a:ea typeface="맑은 고딕" panose="020B0503020000020004" pitchFamily="50" charset="-127"/>
              </a:rPr>
              <a:t>Ω</a:t>
            </a:r>
            <a:r>
              <a:rPr lang="en-US" altLang="ko-KR" sz="18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sz="18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R = 220, I = V/R = 3.3/220 = 15(mA)</a:t>
            </a:r>
          </a:p>
          <a:p>
            <a:pPr algn="l"/>
            <a:r>
              <a:rPr lang="en-US" altLang="ko-KR" sz="18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R = 1K</a:t>
            </a:r>
            <a:r>
              <a:rPr lang="el-GR" altLang="ko-KR" sz="1800" dirty="0">
                <a:solidFill>
                  <a:srgbClr val="00B0F0"/>
                </a:solidFill>
                <a:ea typeface="맑은 고딕" panose="020B0503020000020004" pitchFamily="50" charset="-127"/>
              </a:rPr>
              <a:t>Ω</a:t>
            </a:r>
            <a:r>
              <a:rPr lang="en-US" altLang="ko-KR" sz="18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 = V/R = 3.3/1000 = 3.3(mA)</a:t>
            </a:r>
            <a:endParaRPr lang="ko-KR" altLang="en-US" sz="18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6C03FF3-D08C-49CB-A4F8-7EEF50CD965E}"/>
              </a:ext>
            </a:extLst>
          </p:cNvPr>
          <p:cNvGrpSpPr/>
          <p:nvPr/>
        </p:nvGrpSpPr>
        <p:grpSpPr>
          <a:xfrm>
            <a:off x="3484347" y="1916832"/>
            <a:ext cx="4782413" cy="3181379"/>
            <a:chOff x="1972070" y="1916832"/>
            <a:chExt cx="4782413" cy="3181379"/>
          </a:xfrm>
        </p:grpSpPr>
        <p:grpSp>
          <p:nvGrpSpPr>
            <p:cNvPr id="12" name="그룹 20"/>
            <p:cNvGrpSpPr/>
            <p:nvPr/>
          </p:nvGrpSpPr>
          <p:grpSpPr>
            <a:xfrm>
              <a:off x="1972070" y="1916832"/>
              <a:ext cx="4782413" cy="3181379"/>
              <a:chOff x="1965588" y="1988840"/>
              <a:chExt cx="5142973" cy="3384376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/>
              <a:srcRect l="53713" t="11348" b="8634"/>
              <a:stretch/>
            </p:blipFill>
            <p:spPr>
              <a:xfrm>
                <a:off x="4067944" y="1988840"/>
                <a:ext cx="3040617" cy="3384376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1994033" y="3058272"/>
                <a:ext cx="682992" cy="392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3.3V</a:t>
                </a:r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65588" y="2132856"/>
                <a:ext cx="739880" cy="392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GND</a:t>
                </a:r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755327" y="2302133"/>
                <a:ext cx="1453274" cy="0"/>
              </a:xfrm>
              <a:prstGeom prst="line">
                <a:avLst/>
              </a:prstGeom>
              <a:ln w="698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755327" y="3225466"/>
                <a:ext cx="1312617" cy="2083"/>
              </a:xfrm>
              <a:prstGeom prst="line">
                <a:avLst/>
              </a:prstGeom>
              <a:ln w="698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1308CD-8ADC-4BB1-9B3D-7106898609DF}"/>
                </a:ext>
              </a:extLst>
            </p:cNvPr>
            <p:cNvSpPr txBox="1"/>
            <p:nvPr/>
          </p:nvSpPr>
          <p:spPr>
            <a:xfrm>
              <a:off x="5172443" y="3685875"/>
              <a:ext cx="1683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rgbClr val="FF0000"/>
                  </a:solidFill>
                  <a:latin typeface="+mj-lt"/>
                </a:rPr>
                <a:t>+</a:t>
              </a:r>
              <a:endParaRPr lang="ko-KR" altLang="en-US" sz="16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AD0B0B-C88C-4D96-8DBF-16792FE2B5E3}"/>
                </a:ext>
              </a:extLst>
            </p:cNvPr>
            <p:cNvSpPr txBox="1"/>
            <p:nvPr/>
          </p:nvSpPr>
          <p:spPr>
            <a:xfrm>
              <a:off x="5715368" y="3646975"/>
              <a:ext cx="9297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rgbClr val="FF0000"/>
                  </a:solidFill>
                  <a:latin typeface="+mj-lt"/>
                </a:rPr>
                <a:t>-</a:t>
              </a:r>
              <a:endParaRPr lang="ko-KR" altLang="en-US" sz="16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8523606-936A-4D23-B6B3-B7E4CC56E6D0}"/>
                </a:ext>
              </a:extLst>
            </p:cNvPr>
            <p:cNvSpPr/>
            <p:nvPr/>
          </p:nvSpPr>
          <p:spPr bwMode="auto">
            <a:xfrm>
              <a:off x="4733926" y="4064374"/>
              <a:ext cx="606834" cy="112473"/>
            </a:xfrm>
            <a:prstGeom prst="rect">
              <a:avLst/>
            </a:prstGeom>
            <a:solidFill>
              <a:srgbClr val="00B0F0">
                <a:alpha val="34118"/>
              </a:srgbClr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FED2E13-8DE4-4BF1-B2D3-9BCED33BC357}"/>
                </a:ext>
              </a:extLst>
            </p:cNvPr>
            <p:cNvSpPr/>
            <p:nvPr/>
          </p:nvSpPr>
          <p:spPr bwMode="auto">
            <a:xfrm>
              <a:off x="5693552" y="4094950"/>
              <a:ext cx="606834" cy="81897"/>
            </a:xfrm>
            <a:prstGeom prst="rect">
              <a:avLst/>
            </a:prstGeom>
            <a:solidFill>
              <a:srgbClr val="00B0F0">
                <a:alpha val="34118"/>
              </a:srgbClr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C1A1A682-066B-4056-B6A5-859D5E273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974" y="2635334"/>
            <a:ext cx="3625886" cy="23551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0C6BDA1-C207-4483-81CD-D3309E10BEDA}"/>
              </a:ext>
            </a:extLst>
          </p:cNvPr>
          <p:cNvSpPr txBox="1"/>
          <p:nvPr/>
        </p:nvSpPr>
        <p:spPr>
          <a:xfrm>
            <a:off x="1184216" y="5726667"/>
            <a:ext cx="147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bread board</a:t>
            </a:r>
            <a:endParaRPr lang="ko-KR" altLang="en-US" sz="18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17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GPIO Control Programming: LED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565" y="1302026"/>
            <a:ext cx="8391328" cy="4793973"/>
          </a:xfrm>
        </p:spPr>
        <p:txBody>
          <a:bodyPr/>
          <a:lstStyle/>
          <a:p>
            <a:r>
              <a:rPr lang="en-US" altLang="ko-KR" dirty="0"/>
              <a:t>Resistor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3" y="1159388"/>
            <a:ext cx="1805800" cy="1083480"/>
          </a:xfrm>
          <a:prstGeom prst="rect">
            <a:avLst/>
          </a:prstGeom>
        </p:spPr>
      </p:pic>
      <p:grpSp>
        <p:nvGrpSpPr>
          <p:cNvPr id="22" name="그룹 30"/>
          <p:cNvGrpSpPr/>
          <p:nvPr/>
        </p:nvGrpSpPr>
        <p:grpSpPr>
          <a:xfrm>
            <a:off x="1403649" y="2348879"/>
            <a:ext cx="5928804" cy="3775875"/>
            <a:chOff x="539552" y="1988840"/>
            <a:chExt cx="8098945" cy="446449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748" y="2060848"/>
              <a:ext cx="8023749" cy="4320480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 bwMode="auto">
            <a:xfrm>
              <a:off x="539552" y="1988840"/>
              <a:ext cx="4104456" cy="4464496"/>
            </a:xfrm>
            <a:prstGeom prst="rect">
              <a:avLst/>
            </a:prstGeom>
            <a:noFill/>
            <a:ln w="5397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 bwMode="auto">
          <a:xfrm>
            <a:off x="3491880" y="4509120"/>
            <a:ext cx="216024" cy="216024"/>
          </a:xfrm>
          <a:prstGeom prst="rect">
            <a:avLst/>
          </a:prstGeom>
          <a:noFill/>
          <a:ln w="38100" cap="flat" cmpd="sng" algn="ctr">
            <a:solidFill>
              <a:srgbClr val="00FFC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671174" y="5548899"/>
            <a:ext cx="216024" cy="216024"/>
          </a:xfrm>
          <a:prstGeom prst="rect">
            <a:avLst/>
          </a:prstGeom>
          <a:noFill/>
          <a:ln w="38100" cap="flat" cmpd="sng" algn="ctr">
            <a:solidFill>
              <a:srgbClr val="00FFC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45984" y="4701861"/>
            <a:ext cx="654007" cy="239307"/>
          </a:xfrm>
          <a:prstGeom prst="rect">
            <a:avLst/>
          </a:prstGeom>
          <a:noFill/>
          <a:ln w="38100" cap="flat" cmpd="sng" algn="ctr">
            <a:solidFill>
              <a:srgbClr val="00FFC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923928" y="2893277"/>
            <a:ext cx="654007" cy="239307"/>
          </a:xfrm>
          <a:prstGeom prst="rect">
            <a:avLst/>
          </a:prstGeom>
          <a:noFill/>
          <a:ln w="38100" cap="flat" cmpd="sng" algn="ctr">
            <a:solidFill>
              <a:srgbClr val="00FFC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827642" y="1143859"/>
            <a:ext cx="1805800" cy="1083480"/>
            <a:chOff x="4827642" y="1143859"/>
            <a:chExt cx="1805800" cy="1083480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642" y="1143859"/>
              <a:ext cx="1805800" cy="1083480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 bwMode="auto">
            <a:xfrm>
              <a:off x="5509405" y="1366406"/>
              <a:ext cx="69011" cy="3692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5652905" y="1375032"/>
              <a:ext cx="69011" cy="369226"/>
            </a:xfrm>
            <a:prstGeom prst="rect">
              <a:avLst/>
            </a:prstGeom>
            <a:solidFill>
              <a:srgbClr val="CC6600"/>
            </a:solidFill>
            <a:ln w="952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444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True"/>
  <p:tag name="USEBOLDAMS" val="False"/>
  <p:tag name="DEFAULTDISPLAYSOURCE" val="\documentclass[slidesonly]{seminar}&#10;\usepackage{fancybox}&#10;\usepackage{mymacro}&#10;\usepackage{amssymb}&#10;\noxcomment&#10;\slidesmag{1}&#10;\begin{document}&#10;\pagestyle{empty}&#10;\slideframe{none}&#10;\begin{slide}[6in,4in]&#10;&#10;&#10;&#10;\end{slide}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600"/>
  <p:tag name="DEFAULTMAGNIFICATION" val="1.5"/>
  <p:tag name="DEFAULTFONTSIZE" val="10"/>
  <p:tag name="DEFAULTWIDTH" val="376"/>
  <p:tag name="DEFAULTHEIGHT" val="363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MS Reference Sans Serif"/>
        <a:ea typeface="HY견고딕"/>
        <a:cs typeface=""/>
      </a:majorFont>
      <a:minorFont>
        <a:latin typeface="MS Reference Sans Serif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800" dirty="0" smtClean="0">
            <a:latin typeface="+mj-lt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16857</TotalTime>
  <Words>1511</Words>
  <Application>Microsoft Office PowerPoint</Application>
  <PresentationFormat>화면 슬라이드 쇼(4:3)</PresentationFormat>
  <Paragraphs>269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굴림</vt:lpstr>
      <vt:lpstr>맑은 고딕</vt:lpstr>
      <vt:lpstr>Arial</vt:lpstr>
      <vt:lpstr>Calibri</vt:lpstr>
      <vt:lpstr>Consolas</vt:lpstr>
      <vt:lpstr>MS Reference Sans Serif</vt:lpstr>
      <vt:lpstr>Wingdings</vt:lpstr>
      <vt:lpstr>기본 디자인</vt:lpstr>
      <vt:lpstr>GPIO (General Purpose I/O)</vt:lpstr>
      <vt:lpstr>Raspberry Pi GPIO</vt:lpstr>
      <vt:lpstr>Raspberry Pi GPIO</vt:lpstr>
      <vt:lpstr>Raspberry Pi Pin Map</vt:lpstr>
      <vt:lpstr>Raspberry Pi Pin Map</vt:lpstr>
      <vt:lpstr>GPIO Control Programming</vt:lpstr>
      <vt:lpstr>GPIO Control Programming: LED</vt:lpstr>
      <vt:lpstr>GPIO Control Programming: LED</vt:lpstr>
      <vt:lpstr>GPIO Control Programming: LED</vt:lpstr>
      <vt:lpstr>GPIO Control Programming: LED</vt:lpstr>
      <vt:lpstr>GPIO Programming: LED</vt:lpstr>
      <vt:lpstr>GPIO Programming: LED</vt:lpstr>
      <vt:lpstr>GPIO Programming: LED</vt:lpstr>
      <vt:lpstr>GPIO Programming: LED</vt:lpstr>
      <vt:lpstr>거리측정센서</vt:lpstr>
      <vt:lpstr>Measuring Distance</vt:lpstr>
      <vt:lpstr>Ultrasonic Sensor</vt:lpstr>
      <vt:lpstr>Ultrasonic Sensor</vt:lpstr>
      <vt:lpstr>Ultrasonic Sensor</vt:lpstr>
      <vt:lpstr>Ultrasonic Sensor</vt:lpstr>
      <vt:lpstr>Ranging Project – Source Code</vt:lpstr>
      <vt:lpstr>Ranging Project – Source Code</vt:lpstr>
      <vt:lpstr>Ranging Program – RPi.GPIO</vt:lpstr>
      <vt:lpstr>Ranging Program – RPi.GPIO</vt:lpstr>
      <vt:lpstr>PIR Motion Sensor Module</vt:lpstr>
      <vt:lpstr>PIR Motion Sensor Module</vt:lpstr>
      <vt:lpstr>PIR Motion Sensor Module</vt:lpstr>
      <vt:lpstr>PIR Motion Sensor Module</vt:lpstr>
      <vt:lpstr>Ranging Program – RPi.GPIO</vt:lpstr>
      <vt:lpstr>Ranging Program – RPi.GPIO</vt:lpstr>
      <vt:lpstr>Ranging Program – RPi.GPIO</vt:lpstr>
      <vt:lpstr>프로그래밍 실습</vt:lpstr>
    </vt:vector>
  </TitlesOfParts>
  <Company>virtual_shop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controller</dc:creator>
  <cp:lastModifiedBy>김명균</cp:lastModifiedBy>
  <cp:revision>821</cp:revision>
  <dcterms:created xsi:type="dcterms:W3CDTF">2001-03-09T01:56:12Z</dcterms:created>
  <dcterms:modified xsi:type="dcterms:W3CDTF">2021-11-12T05:34:31Z</dcterms:modified>
</cp:coreProperties>
</file>