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952" r:id="rId2"/>
    <p:sldId id="1318" r:id="rId3"/>
    <p:sldId id="1317" r:id="rId4"/>
    <p:sldId id="1303" r:id="rId5"/>
    <p:sldId id="1078" r:id="rId6"/>
    <p:sldId id="1319" r:id="rId7"/>
    <p:sldId id="1170" r:id="rId8"/>
    <p:sldId id="1179" r:id="rId9"/>
    <p:sldId id="1171" r:id="rId10"/>
    <p:sldId id="1173" r:id="rId11"/>
    <p:sldId id="1174" r:id="rId12"/>
    <p:sldId id="1175" r:id="rId13"/>
    <p:sldId id="1320" r:id="rId14"/>
    <p:sldId id="1176" r:id="rId15"/>
    <p:sldId id="1177" r:id="rId16"/>
    <p:sldId id="1178" r:id="rId17"/>
    <p:sldId id="1313" r:id="rId18"/>
    <p:sldId id="1124" r:id="rId19"/>
    <p:sldId id="1321" r:id="rId20"/>
    <p:sldId id="1125" r:id="rId21"/>
    <p:sldId id="1130" r:id="rId22"/>
    <p:sldId id="1131" r:id="rId23"/>
    <p:sldId id="1132" r:id="rId24"/>
    <p:sldId id="1134" r:id="rId25"/>
    <p:sldId id="1138" r:id="rId26"/>
    <p:sldId id="1322" r:id="rId27"/>
    <p:sldId id="1323" r:id="rId28"/>
  </p:sldIdLst>
  <p:sldSz cx="9144000" cy="6858000" type="screen4x3"/>
  <p:notesSz cx="9926638" cy="6797675"/>
  <p:custDataLst>
    <p:tags r:id="rId31"/>
  </p:custData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739">
          <p15:clr>
            <a:srgbClr val="A4A3A4"/>
          </p15:clr>
        </p15:guide>
        <p15:guide id="2" pos="5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49"/>
    <a:srgbClr val="EEC100"/>
    <a:srgbClr val="FFCC66"/>
    <a:srgbClr val="435A9B"/>
    <a:srgbClr val="164732"/>
    <a:srgbClr val="436491"/>
    <a:srgbClr val="CCCC00"/>
    <a:srgbClr val="F6C700"/>
    <a:srgbClr val="FFCC00"/>
    <a:srgbClr val="435E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61" autoAdjust="0"/>
    <p:restoredTop sz="91655" autoAdjust="0"/>
  </p:normalViewPr>
  <p:slideViewPr>
    <p:cSldViewPr snapToGrid="0">
      <p:cViewPr varScale="1">
        <p:scale>
          <a:sx n="73" d="100"/>
          <a:sy n="73" d="100"/>
        </p:scale>
        <p:origin x="-1062" y="-90"/>
      </p:cViewPr>
      <p:guideLst>
        <p:guide orient="horz" pos="2739"/>
        <p:guide pos="5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0" y="0"/>
            <a:ext cx="43005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9538"/>
            <a:ext cx="43005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0" y="6459538"/>
            <a:ext cx="43005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22891886-5F78-4300-9AB7-A5264EFB016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5755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t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 altLang="ko-K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2138" y="0"/>
            <a:ext cx="4308475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US" altLang="ko-KR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95650" y="531813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0488" y="3240088"/>
            <a:ext cx="7258050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8588"/>
            <a:ext cx="4310063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b" anchorCtr="0" compatLnSpc="1">
            <a:prstTxWarp prst="textNoShape">
              <a:avLst/>
            </a:prstTxWarp>
          </a:bodyPr>
          <a:lstStyle>
            <a:lvl1pPr algn="l" defTabSz="928688">
              <a:defRPr sz="1200"/>
            </a:lvl1pPr>
          </a:lstStyle>
          <a:p>
            <a:endParaRPr lang="en-US" altLang="ko-KR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2138" y="6478588"/>
            <a:ext cx="4308475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99" tIns="46348" rIns="92699" bIns="4634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8980B72E-846B-408E-9D05-C65803A018D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597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71790" y="6361113"/>
            <a:ext cx="922959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63D3A1-FEA0-4868-A2A4-1BCFFB354D10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74676" y="6354763"/>
            <a:ext cx="1721264" cy="346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71790" y="6361113"/>
            <a:ext cx="922959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D9B575-9B15-4136-A4B7-7BFDDF2F65C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74676" y="6354763"/>
            <a:ext cx="1721264" cy="346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36563" y="1322388"/>
            <a:ext cx="4162425" cy="47736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51388" y="1322388"/>
            <a:ext cx="4164012" cy="23098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51388" y="3784600"/>
            <a:ext cx="4164012" cy="2311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889750" y="6361113"/>
            <a:ext cx="1905000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561504A-ECCD-4B18-AAD6-79BD6C12DCE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574675" y="6354763"/>
            <a:ext cx="2543175" cy="346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>
            <a:lvl1pPr>
              <a:defRPr sz="40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97565" y="1302026"/>
            <a:ext cx="8517836" cy="4793973"/>
          </a:xfrm>
        </p:spPr>
        <p:txBody>
          <a:bodyPr/>
          <a:lstStyle>
            <a:lvl1pPr>
              <a:buClr>
                <a:srgbClr val="FFC000"/>
              </a:buClr>
              <a:buSzPct val="90000"/>
              <a:buFont typeface="Wingdings" pitchFamily="2" charset="2"/>
              <a:buChar char=""/>
              <a:defRPr sz="28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Clr>
                <a:schemeClr val="accent3">
                  <a:lumMod val="50000"/>
                </a:schemeClr>
              </a:buClr>
              <a:buSzPct val="110000"/>
              <a:buFont typeface="Wingdings" pitchFamily="2" charset="2"/>
              <a:buChar char="§"/>
              <a:defRPr sz="240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buClr>
                <a:srgbClr val="EEC100"/>
              </a:buClr>
              <a:buFont typeface="MS Reference Sans Serif" pitchFamily="34" charset="0"/>
              <a:buChar char="–"/>
              <a:defRPr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  <a:defRPr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6563" y="1322388"/>
            <a:ext cx="4162425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1388" y="1322388"/>
            <a:ext cx="4164012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871790" y="6361113"/>
            <a:ext cx="922959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C860E6B-4B03-4874-A9E7-3D9030C0B8F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574676" y="6354763"/>
            <a:ext cx="1721264" cy="346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871790" y="6361113"/>
            <a:ext cx="922959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E67AFD-BB9F-4A7F-81EE-F2804691160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574676" y="6354763"/>
            <a:ext cx="1721264" cy="346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871790" y="6361113"/>
            <a:ext cx="922959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26EF61A-204F-4255-A273-7C30FF9A3DFE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74676" y="6354763"/>
            <a:ext cx="1721264" cy="346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871790" y="6361113"/>
            <a:ext cx="922959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C9FE6F7-2A42-49AF-9E03-FE595315033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74676" y="6354763"/>
            <a:ext cx="1721264" cy="346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CNLab, UOU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1322388"/>
            <a:ext cx="8478837" cy="477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 flipV="1">
            <a:off x="-2" y="-2"/>
            <a:ext cx="9144001" cy="105355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3200" b="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4D4D4D"/>
          </a:solidFill>
          <a:latin typeface="MS Reference Sans Serif" pitchFamily="34" charset="0"/>
          <a:ea typeface="HY견고딕" pitchFamily="18" charset="-127"/>
        </a:defRPr>
      </a:lvl9pPr>
    </p:titleStyle>
    <p:bodyStyle>
      <a:lvl1pPr marL="342900" indent="-3429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o"/>
        <a:defRPr kumimoji="1" sz="24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kumimoji="1" sz="2000">
          <a:solidFill>
            <a:schemeClr val="bg2">
              <a:lumMod val="50000"/>
            </a:schemeClr>
          </a:solidFill>
          <a:latin typeface="+mn-lt"/>
          <a:ea typeface="+mn-ea"/>
        </a:defRPr>
      </a:lvl2pPr>
      <a:lvl3pPr marL="1143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-"/>
        <a:defRPr kumimoji="1" sz="2000">
          <a:solidFill>
            <a:schemeClr val="bg2">
              <a:lumMod val="50000"/>
            </a:schemeClr>
          </a:solidFill>
          <a:latin typeface="+mn-lt"/>
          <a:ea typeface="+mn-ea"/>
        </a:defRPr>
      </a:lvl3pPr>
      <a:lvl4pPr marL="1600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–"/>
        <a:defRPr kumimoji="1" sz="2000">
          <a:solidFill>
            <a:schemeClr val="bg2">
              <a:lumMod val="50000"/>
            </a:schemeClr>
          </a:solidFill>
          <a:latin typeface="+mn-lt"/>
          <a:ea typeface="+mn-ea"/>
        </a:defRPr>
      </a:lvl4pPr>
      <a:lvl5pPr marL="20574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>
          <a:solidFill>
            <a:schemeClr val="bg2">
              <a:lumMod val="50000"/>
            </a:schemeClr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>
          <a:solidFill>
            <a:srgbClr val="40458C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>
          <a:solidFill>
            <a:srgbClr val="40458C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>
          <a:solidFill>
            <a:srgbClr val="40458C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har char="»"/>
        <a:defRPr kumimoji="1" sz="1400">
          <a:solidFill>
            <a:srgbClr val="40458C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277456"/>
          </a:xfrm>
        </p:spPr>
        <p:txBody>
          <a:bodyPr/>
          <a:lstStyle/>
          <a:p>
            <a:r>
              <a:rPr lang="en-US" altLang="ko-KR" sz="5400" dirty="0">
                <a:latin typeface="맑은 고딕" pitchFamily="50" charset="-127"/>
                <a:ea typeface="맑은 고딕" pitchFamily="50" charset="-127"/>
              </a:rPr>
              <a:t>Python Network Programming</a:t>
            </a:r>
            <a:endParaRPr lang="ko-KR" altLang="en-US" sz="5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2185852" y="3580545"/>
            <a:ext cx="6411608" cy="2936387"/>
          </a:xfrm>
        </p:spPr>
        <p:txBody>
          <a:bodyPr/>
          <a:lstStyle/>
          <a:p>
            <a:r>
              <a:rPr lang="en-US" altLang="ko-KR" sz="2800" dirty="0"/>
              <a:t>Socket programming</a:t>
            </a:r>
          </a:p>
          <a:p>
            <a:r>
              <a:rPr lang="en-US" altLang="ko-KR" sz="2800" dirty="0"/>
              <a:t>TCP Socket programming</a:t>
            </a:r>
          </a:p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Service: HTTP Protocol</a:t>
            </a:r>
            <a:endParaRPr lang="en-US" altLang="ko-K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66AAD5-75BA-4110-90D6-D8A2C5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24730C-028F-4DBC-A9CB-59391803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Client example : web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EBD7F2FC-B736-4F6A-B5D6-6E68732B8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" y="2037884"/>
            <a:ext cx="8522036" cy="45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6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66AAD5-75BA-4110-90D6-D8A2C5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24730C-028F-4DBC-A9CB-59391803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Client example : web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32506479-E6CA-445C-973E-76F555DCF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79" y="1961457"/>
            <a:ext cx="6389638" cy="474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09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66AAD5-75BA-4110-90D6-D8A2C5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24730C-028F-4DBC-A9CB-59391803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302026"/>
            <a:ext cx="8517836" cy="992939"/>
          </a:xfrm>
        </p:spPr>
        <p:txBody>
          <a:bodyPr/>
          <a:lstStyle/>
          <a:p>
            <a:r>
              <a:rPr lang="en-US" altLang="ko-KR" dirty="0"/>
              <a:t>Daytime </a:t>
            </a:r>
            <a:r>
              <a:rPr lang="ko-KR" altLang="en-US" dirty="0"/>
              <a:t>서비스</a:t>
            </a:r>
            <a:endParaRPr lang="en-US" altLang="ko-KR" dirty="0"/>
          </a:p>
        </p:txBody>
      </p: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C690FC81-A168-4A2A-AB5D-0D743506DFD0}"/>
              </a:ext>
            </a:extLst>
          </p:cNvPr>
          <p:cNvGrpSpPr/>
          <p:nvPr/>
        </p:nvGrpSpPr>
        <p:grpSpPr>
          <a:xfrm>
            <a:off x="1219198" y="2294965"/>
            <a:ext cx="5611908" cy="3191433"/>
            <a:chOff x="1470210" y="2364540"/>
            <a:chExt cx="5611908" cy="3191433"/>
          </a:xfrm>
        </p:grpSpPr>
        <p:sp>
          <p:nvSpPr>
            <p:cNvPr id="4" name="타원 3">
              <a:extLst>
                <a:ext uri="{FF2B5EF4-FFF2-40B4-BE49-F238E27FC236}">
                  <a16:creationId xmlns="" xmlns:a16="http://schemas.microsoft.com/office/drawing/2014/main" id="{E8280705-9000-4FD6-B94E-DC43F65D48AC}"/>
                </a:ext>
              </a:extLst>
            </p:cNvPr>
            <p:cNvSpPr/>
            <p:nvPr/>
          </p:nvSpPr>
          <p:spPr bwMode="auto">
            <a:xfrm>
              <a:off x="1470210" y="2364540"/>
              <a:ext cx="1586751" cy="3191433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Client</a:t>
              </a:r>
              <a:r>
                <a:rPr kumimoji="1" lang="ko-KR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5BAD8DD8-51B3-44A8-9A5E-C33784CDED4A}"/>
                </a:ext>
              </a:extLst>
            </p:cNvPr>
            <p:cNvSpPr/>
            <p:nvPr/>
          </p:nvSpPr>
          <p:spPr bwMode="auto">
            <a:xfrm>
              <a:off x="5495367" y="2364540"/>
              <a:ext cx="1586751" cy="319142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r>
                <a:rPr kumimoji="1" lang="ko-KR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D0050A72-3872-43D1-90AA-9C4869C51F0A}"/>
                </a:ext>
              </a:extLst>
            </p:cNvPr>
            <p:cNvSpPr txBox="1"/>
            <p:nvPr/>
          </p:nvSpPr>
          <p:spPr>
            <a:xfrm>
              <a:off x="3933911" y="2432849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time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="" xmlns:a16="http://schemas.microsoft.com/office/drawing/2014/main" id="{F26A32B4-6C4A-407F-893C-BCDCE47875C8}"/>
                </a:ext>
              </a:extLst>
            </p:cNvPr>
            <p:cNvCxnSpPr/>
            <p:nvPr/>
          </p:nvCxnSpPr>
          <p:spPr bwMode="auto">
            <a:xfrm>
              <a:off x="3155576" y="2861011"/>
              <a:ext cx="22591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7F8FCFAA-E42F-4B8C-A40C-0B00B56837A9}"/>
                </a:ext>
              </a:extLst>
            </p:cNvPr>
            <p:cNvSpPr txBox="1"/>
            <p:nvPr/>
          </p:nvSpPr>
          <p:spPr>
            <a:xfrm>
              <a:off x="3645275" y="3092312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 </a:t>
              </a:r>
              <a:r>
                <a:rPr lang="ko-KR" altLang="en-US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시간값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="" xmlns:a16="http://schemas.microsoft.com/office/drawing/2014/main" id="{6778221D-6E9A-4F7C-BE63-6107D17EB3E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55576" y="3053749"/>
              <a:ext cx="22591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D250D26B-1463-481E-A4EA-643C1D8FDB5F}"/>
                </a:ext>
              </a:extLst>
            </p:cNvPr>
            <p:cNvSpPr txBox="1"/>
            <p:nvPr/>
          </p:nvSpPr>
          <p:spPr>
            <a:xfrm>
              <a:off x="3933911" y="3641778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time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="" xmlns:a16="http://schemas.microsoft.com/office/drawing/2014/main" id="{106667A4-D919-447A-9B7B-293025090524}"/>
                </a:ext>
              </a:extLst>
            </p:cNvPr>
            <p:cNvCxnSpPr/>
            <p:nvPr/>
          </p:nvCxnSpPr>
          <p:spPr bwMode="auto">
            <a:xfrm>
              <a:off x="3155576" y="4069940"/>
              <a:ext cx="22591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EBF74A45-E353-4037-9523-F3965F217DCF}"/>
                </a:ext>
              </a:extLst>
            </p:cNvPr>
            <p:cNvSpPr txBox="1"/>
            <p:nvPr/>
          </p:nvSpPr>
          <p:spPr>
            <a:xfrm>
              <a:off x="3645275" y="4301241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현재 </a:t>
              </a:r>
              <a:r>
                <a:rPr lang="ko-KR" altLang="en-US" sz="20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시간값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="" xmlns:a16="http://schemas.microsoft.com/office/drawing/2014/main" id="{B1AB730C-B43A-49BD-B97D-E6482AC3251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55576" y="4262678"/>
              <a:ext cx="22591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81355A56-2D91-43FF-BFC3-B1C78B219439}"/>
                </a:ext>
              </a:extLst>
            </p:cNvPr>
            <p:cNvSpPr txBox="1"/>
            <p:nvPr/>
          </p:nvSpPr>
          <p:spPr>
            <a:xfrm>
              <a:off x="3907008" y="4739913"/>
              <a:ext cx="6383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quit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="" xmlns:a16="http://schemas.microsoft.com/office/drawing/2014/main" id="{3FBF1C38-A1EC-4244-B7A0-1E5922812916}"/>
                </a:ext>
              </a:extLst>
            </p:cNvPr>
            <p:cNvCxnSpPr/>
            <p:nvPr/>
          </p:nvCxnSpPr>
          <p:spPr bwMode="auto">
            <a:xfrm>
              <a:off x="3128673" y="5168075"/>
              <a:ext cx="22591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8754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66AAD5-75BA-4110-90D6-D8A2C5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24730C-028F-4DBC-A9CB-59391803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Server – time server (1)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429BDA3-659D-4CE8-B5AF-A92BA933F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" b="61109"/>
          <a:stretch/>
        </p:blipFill>
        <p:spPr>
          <a:xfrm>
            <a:off x="228598" y="2086353"/>
            <a:ext cx="8861283" cy="30773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7F81814-2DE9-497F-B00E-379FAE0B9244}"/>
              </a:ext>
            </a:extLst>
          </p:cNvPr>
          <p:cNvSpPr/>
          <p:nvPr/>
        </p:nvSpPr>
        <p:spPr bwMode="auto">
          <a:xfrm>
            <a:off x="1039906" y="2989730"/>
            <a:ext cx="905435" cy="2375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굴림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81FA0BD3-9FE1-4814-9D96-A3A8BA8ABD51}"/>
              </a:ext>
            </a:extLst>
          </p:cNvPr>
          <p:cNvCxnSpPr>
            <a:cxnSpLocks/>
          </p:cNvCxnSpPr>
          <p:nvPr/>
        </p:nvCxnSpPr>
        <p:spPr bwMode="auto">
          <a:xfrm>
            <a:off x="2734235" y="4329953"/>
            <a:ext cx="60122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BB7E44FF-AC82-4ADE-B60D-B50693EB810D}"/>
              </a:ext>
            </a:extLst>
          </p:cNvPr>
          <p:cNvCxnSpPr>
            <a:cxnSpLocks/>
          </p:cNvCxnSpPr>
          <p:nvPr/>
        </p:nvCxnSpPr>
        <p:spPr bwMode="auto">
          <a:xfrm>
            <a:off x="797858" y="4572000"/>
            <a:ext cx="295835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BEFA4200-4E09-4EFD-9772-C173B9DCEB19}"/>
              </a:ext>
            </a:extLst>
          </p:cNvPr>
          <p:cNvCxnSpPr>
            <a:cxnSpLocks/>
          </p:cNvCxnSpPr>
          <p:nvPr/>
        </p:nvCxnSpPr>
        <p:spPr bwMode="auto">
          <a:xfrm>
            <a:off x="797858" y="4795574"/>
            <a:ext cx="295835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30515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66AAD5-75BA-4110-90D6-D8A2C5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24730C-028F-4DBC-A9CB-59391803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Server – time server (2)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429BDA3-659D-4CE8-B5AF-A92BA933F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2" r="2149"/>
          <a:stretch/>
        </p:blipFill>
        <p:spPr>
          <a:xfrm>
            <a:off x="-2268414" y="2238090"/>
            <a:ext cx="7334581" cy="4601795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37298CC-B6B7-4A8F-A933-F39BD42F845F}"/>
              </a:ext>
            </a:extLst>
          </p:cNvPr>
          <p:cNvCxnSpPr>
            <a:cxnSpLocks/>
          </p:cNvCxnSpPr>
          <p:nvPr/>
        </p:nvCxnSpPr>
        <p:spPr bwMode="auto">
          <a:xfrm>
            <a:off x="3397623" y="2715762"/>
            <a:ext cx="277905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7CF60C4E-EA29-4E2C-A35A-EECF32D45F47}"/>
              </a:ext>
            </a:extLst>
          </p:cNvPr>
          <p:cNvCxnSpPr>
            <a:cxnSpLocks/>
          </p:cNvCxnSpPr>
          <p:nvPr/>
        </p:nvCxnSpPr>
        <p:spPr bwMode="auto">
          <a:xfrm>
            <a:off x="3021105" y="3352256"/>
            <a:ext cx="277905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CABC268F-E0D9-4849-9D7E-07FF613F4477}"/>
              </a:ext>
            </a:extLst>
          </p:cNvPr>
          <p:cNvCxnSpPr>
            <a:cxnSpLocks/>
          </p:cNvCxnSpPr>
          <p:nvPr/>
        </p:nvCxnSpPr>
        <p:spPr bwMode="auto">
          <a:xfrm>
            <a:off x="2312892" y="5521714"/>
            <a:ext cx="478715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AC456F72-77F1-4A54-A3C5-485C45225C64}"/>
              </a:ext>
            </a:extLst>
          </p:cNvPr>
          <p:cNvCxnSpPr>
            <a:cxnSpLocks/>
          </p:cNvCxnSpPr>
          <p:nvPr/>
        </p:nvCxnSpPr>
        <p:spPr bwMode="auto">
          <a:xfrm>
            <a:off x="1371599" y="6382326"/>
            <a:ext cx="202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429BDA3-659D-4CE8-B5AF-A92BA933F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" b="61109"/>
          <a:stretch/>
        </p:blipFill>
        <p:spPr>
          <a:xfrm>
            <a:off x="-2268414" y="-212143"/>
            <a:ext cx="7055566" cy="245023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9EAB022-8DD1-4F20-897F-8F55A8BAF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266" y="2119493"/>
            <a:ext cx="6896942" cy="42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0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66AAD5-75BA-4110-90D6-D8A2C5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24730C-028F-4DBC-A9CB-59391803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Client – time client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9EAB022-8DD1-4F20-897F-8F55A8BAF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1" y="1856896"/>
            <a:ext cx="7959060" cy="491930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D0E94E8-9C34-4F18-BC92-45509A9240C0}"/>
              </a:ext>
            </a:extLst>
          </p:cNvPr>
          <p:cNvCxnSpPr>
            <a:cxnSpLocks/>
          </p:cNvCxnSpPr>
          <p:nvPr/>
        </p:nvCxnSpPr>
        <p:spPr bwMode="auto">
          <a:xfrm>
            <a:off x="2689411" y="4033573"/>
            <a:ext cx="56298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CE9DC447-5DCC-4D80-BAE0-0E412E118BB5}"/>
              </a:ext>
            </a:extLst>
          </p:cNvPr>
          <p:cNvCxnSpPr>
            <a:cxnSpLocks/>
          </p:cNvCxnSpPr>
          <p:nvPr/>
        </p:nvCxnSpPr>
        <p:spPr bwMode="auto">
          <a:xfrm>
            <a:off x="1111623" y="4275619"/>
            <a:ext cx="28866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578F5BA5-9EC4-47FF-B093-46C3A4A18FB7}"/>
              </a:ext>
            </a:extLst>
          </p:cNvPr>
          <p:cNvCxnSpPr>
            <a:cxnSpLocks/>
          </p:cNvCxnSpPr>
          <p:nvPr/>
        </p:nvCxnSpPr>
        <p:spPr bwMode="auto">
          <a:xfrm>
            <a:off x="1541929" y="5136231"/>
            <a:ext cx="47692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8D2CDC3C-8FAA-4854-9590-F3A1C21E380B}"/>
              </a:ext>
            </a:extLst>
          </p:cNvPr>
          <p:cNvCxnSpPr>
            <a:cxnSpLocks/>
          </p:cNvCxnSpPr>
          <p:nvPr/>
        </p:nvCxnSpPr>
        <p:spPr bwMode="auto">
          <a:xfrm>
            <a:off x="2832847" y="5512748"/>
            <a:ext cx="279698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10712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66AAD5-75BA-4110-90D6-D8A2C5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24730C-028F-4DBC-A9CB-59391803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285" y="1150190"/>
            <a:ext cx="2588023" cy="5029199"/>
          </a:xfrm>
        </p:spPr>
        <p:txBody>
          <a:bodyPr/>
          <a:lstStyle/>
          <a:p>
            <a:r>
              <a:rPr lang="en-US" altLang="ko-KR" dirty="0"/>
              <a:t>Server-client: run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404B0292-DA18-4CC1-9937-2BD7FFB52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" r="5226"/>
          <a:stretch/>
        </p:blipFill>
        <p:spPr>
          <a:xfrm>
            <a:off x="154123" y="1150190"/>
            <a:ext cx="6168463" cy="3718559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="" xmlns:a16="http://schemas.microsoft.com/office/drawing/2014/main" id="{2EEAA0FE-12BA-4A78-8079-44613FACDF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1"/>
          <a:stretch/>
        </p:blipFill>
        <p:spPr>
          <a:xfrm>
            <a:off x="3468871" y="4715317"/>
            <a:ext cx="5113330" cy="2071246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3F20A5B7-7699-4DC2-B89F-7B850A9A2473}"/>
              </a:ext>
            </a:extLst>
          </p:cNvPr>
          <p:cNvCxnSpPr>
            <a:cxnSpLocks/>
          </p:cNvCxnSpPr>
          <p:nvPr/>
        </p:nvCxnSpPr>
        <p:spPr bwMode="auto">
          <a:xfrm>
            <a:off x="3711388" y="2088231"/>
            <a:ext cx="261119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F58376FD-5933-484F-AF11-DCB527A9EA2E}"/>
              </a:ext>
            </a:extLst>
          </p:cNvPr>
          <p:cNvCxnSpPr>
            <a:cxnSpLocks/>
          </p:cNvCxnSpPr>
          <p:nvPr/>
        </p:nvCxnSpPr>
        <p:spPr bwMode="auto">
          <a:xfrm>
            <a:off x="4572000" y="5270702"/>
            <a:ext cx="255494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4325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66AAD5-75BA-4110-90D6-D8A2C5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Programming Exercise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24730C-028F-4DBC-A9CB-59391803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Echo </a:t>
            </a:r>
            <a:r>
              <a:rPr lang="ko-KR" altLang="en-US" dirty="0"/>
              <a:t>서비스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3573A8B5-20B0-4CAC-83F7-D5C04036C5B2}"/>
              </a:ext>
            </a:extLst>
          </p:cNvPr>
          <p:cNvGrpSpPr/>
          <p:nvPr/>
        </p:nvGrpSpPr>
        <p:grpSpPr>
          <a:xfrm>
            <a:off x="1264021" y="2179400"/>
            <a:ext cx="5611908" cy="1277238"/>
            <a:chOff x="1470210" y="2364541"/>
            <a:chExt cx="5611908" cy="1277238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8FDFA717-43C1-47E1-AB86-8346DB049C65}"/>
                </a:ext>
              </a:extLst>
            </p:cNvPr>
            <p:cNvSpPr/>
            <p:nvPr/>
          </p:nvSpPr>
          <p:spPr bwMode="auto">
            <a:xfrm>
              <a:off x="1470210" y="2364541"/>
              <a:ext cx="1586751" cy="127723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Client</a:t>
              </a:r>
              <a:r>
                <a:rPr kumimoji="1" lang="ko-KR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4E3DEEB2-2810-4E11-AEB3-23357BDF4474}"/>
                </a:ext>
              </a:extLst>
            </p:cNvPr>
            <p:cNvSpPr/>
            <p:nvPr/>
          </p:nvSpPr>
          <p:spPr bwMode="auto">
            <a:xfrm>
              <a:off x="5495367" y="2364541"/>
              <a:ext cx="1586751" cy="127723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r>
                <a:rPr kumimoji="1" lang="ko-KR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18AB1BC4-5338-412D-9FCC-50DCB867ED17}"/>
                </a:ext>
              </a:extLst>
            </p:cNvPr>
            <p:cNvSpPr txBox="1"/>
            <p:nvPr/>
          </p:nvSpPr>
          <p:spPr>
            <a:xfrm>
              <a:off x="3756476" y="2418932"/>
              <a:ext cx="10615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student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="" xmlns:a16="http://schemas.microsoft.com/office/drawing/2014/main" id="{4314B30D-1E70-458B-8C0E-97B04CC1BB66}"/>
                </a:ext>
              </a:extLst>
            </p:cNvPr>
            <p:cNvCxnSpPr/>
            <p:nvPr/>
          </p:nvCxnSpPr>
          <p:spPr bwMode="auto">
            <a:xfrm>
              <a:off x="3155576" y="2861011"/>
              <a:ext cx="22591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1C9BD05-E652-49BE-BBE9-938CE1C33B2F}"/>
                </a:ext>
              </a:extLst>
            </p:cNvPr>
            <p:cNvSpPr txBox="1"/>
            <p:nvPr/>
          </p:nvSpPr>
          <p:spPr>
            <a:xfrm>
              <a:off x="3645275" y="3092312"/>
              <a:ext cx="12891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STUDENT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="" xmlns:a16="http://schemas.microsoft.com/office/drawing/2014/main" id="{2911005A-35FD-4C24-B39B-B9C044D3D35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55576" y="3053749"/>
              <a:ext cx="22591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F1152A18-1C05-4234-871F-2ADB9567A51D}"/>
              </a:ext>
            </a:extLst>
          </p:cNvPr>
          <p:cNvGrpSpPr/>
          <p:nvPr/>
        </p:nvGrpSpPr>
        <p:grpSpPr>
          <a:xfrm>
            <a:off x="1264021" y="4062327"/>
            <a:ext cx="5611908" cy="1277238"/>
            <a:chOff x="1470210" y="2364541"/>
            <a:chExt cx="5611908" cy="1277238"/>
          </a:xfrm>
        </p:grpSpPr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2707B4D4-972E-4313-B185-27D931AA132C}"/>
                </a:ext>
              </a:extLst>
            </p:cNvPr>
            <p:cNvSpPr/>
            <p:nvPr/>
          </p:nvSpPr>
          <p:spPr bwMode="auto">
            <a:xfrm>
              <a:off x="1470210" y="2364541"/>
              <a:ext cx="1586751" cy="127723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Client</a:t>
              </a:r>
              <a:r>
                <a:rPr kumimoji="1" lang="ko-KR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DE87BF48-C717-44EA-B7D4-AC00C9A177B7}"/>
                </a:ext>
              </a:extLst>
            </p:cNvPr>
            <p:cNvSpPr/>
            <p:nvPr/>
          </p:nvSpPr>
          <p:spPr bwMode="auto">
            <a:xfrm>
              <a:off x="5495367" y="2364541"/>
              <a:ext cx="1586751" cy="127723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Server</a:t>
              </a:r>
              <a:r>
                <a:rPr kumimoji="1" lang="ko-KR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0B211261-EE7F-479A-8DE7-F3DFE473832E}"/>
                </a:ext>
              </a:extLst>
            </p:cNvPr>
            <p:cNvSpPr txBox="1"/>
            <p:nvPr/>
          </p:nvSpPr>
          <p:spPr>
            <a:xfrm>
              <a:off x="3455895" y="2407538"/>
              <a:ext cx="18918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 am a student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="" xmlns:a16="http://schemas.microsoft.com/office/drawing/2014/main" id="{6E1A62EB-62D3-4123-936B-2FA4D9E1998D}"/>
                </a:ext>
              </a:extLst>
            </p:cNvPr>
            <p:cNvCxnSpPr/>
            <p:nvPr/>
          </p:nvCxnSpPr>
          <p:spPr bwMode="auto">
            <a:xfrm>
              <a:off x="3155576" y="2861011"/>
              <a:ext cx="22591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03FE3FE1-AF0C-4C88-B704-511D911998CB}"/>
                </a:ext>
              </a:extLst>
            </p:cNvPr>
            <p:cNvSpPr txBox="1"/>
            <p:nvPr/>
          </p:nvSpPr>
          <p:spPr>
            <a:xfrm>
              <a:off x="3302006" y="3137983"/>
              <a:ext cx="2199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 AM A STUDENT</a:t>
              </a:r>
              <a:endPara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="" xmlns:a16="http://schemas.microsoft.com/office/drawing/2014/main" id="{72534969-A96E-4975-82BB-32799427A8A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155576" y="3053749"/>
              <a:ext cx="225910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927826C-84E9-4349-BE1B-362D659E4FE0}"/>
              </a:ext>
            </a:extLst>
          </p:cNvPr>
          <p:cNvSpPr txBox="1"/>
          <p:nvPr/>
        </p:nvSpPr>
        <p:spPr>
          <a:xfrm>
            <a:off x="1362635" y="5773013"/>
            <a:ext cx="606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위와</a:t>
            </a:r>
            <a:r>
              <a:rPr lang="en-US" altLang="ko-KR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같이 동작하는 클라이언트와 서버 프로그램을 작성 </a:t>
            </a:r>
          </a:p>
        </p:txBody>
      </p:sp>
    </p:spTree>
    <p:extLst>
      <p:ext uri="{BB962C8B-B14F-4D97-AF65-F5344CB8AC3E}">
        <p14:creationId xmlns:p14="http://schemas.microsoft.com/office/powerpoint/2010/main" val="3066861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Web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4FEE8163-AA29-42DD-95D6-9AFA0E8E755C}"/>
              </a:ext>
            </a:extLst>
          </p:cNvPr>
          <p:cNvGrpSpPr/>
          <p:nvPr/>
        </p:nvGrpSpPr>
        <p:grpSpPr>
          <a:xfrm>
            <a:off x="837204" y="1207968"/>
            <a:ext cx="7652372" cy="5551420"/>
            <a:chOff x="1016498" y="1333474"/>
            <a:chExt cx="7320678" cy="5352619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A47AE293-2D4F-465C-B4FF-E07AB8518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98" y="1333474"/>
              <a:ext cx="7320678" cy="5352619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504E63EA-21D4-4921-881A-89DF1E6C2E34}"/>
                </a:ext>
              </a:extLst>
            </p:cNvPr>
            <p:cNvSpPr/>
            <p:nvPr/>
          </p:nvSpPr>
          <p:spPr bwMode="auto">
            <a:xfrm>
              <a:off x="1855692" y="1333474"/>
              <a:ext cx="995083" cy="208455"/>
            </a:xfrm>
            <a:prstGeom prst="rect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146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2223" y="1266093"/>
            <a:ext cx="8713178" cy="2083690"/>
          </a:xfrm>
        </p:spPr>
        <p:txBody>
          <a:bodyPr/>
          <a:lstStyle/>
          <a:p>
            <a:r>
              <a:rPr lang="en-US" altLang="ko-KR" sz="2200" dirty="0">
                <a:solidFill>
                  <a:srgbClr val="FF0000"/>
                </a:solidFill>
                <a:ea typeface="굴림" charset="-127"/>
              </a:rPr>
              <a:t>Web page</a:t>
            </a:r>
            <a:r>
              <a:rPr lang="en-US" altLang="ko-KR" sz="2200" dirty="0">
                <a:ea typeface="굴림" charset="-127"/>
              </a:rPr>
              <a:t> consists of </a:t>
            </a:r>
            <a:r>
              <a:rPr lang="en-US" altLang="ko-KR" sz="2200" dirty="0">
                <a:solidFill>
                  <a:srgbClr val="FF0000"/>
                </a:solidFill>
                <a:ea typeface="굴림" charset="-127"/>
              </a:rPr>
              <a:t>objects</a:t>
            </a:r>
            <a:endParaRPr lang="en-US" altLang="ko-KR" sz="2200" dirty="0">
              <a:ea typeface="굴림" charset="-127"/>
            </a:endParaRPr>
          </a:p>
          <a:p>
            <a:r>
              <a:rPr lang="en-US" altLang="ko-KR" sz="2200" dirty="0">
                <a:ea typeface="굴림" charset="-127"/>
              </a:rPr>
              <a:t>Object can be HTML file, JPEG image, Java applet, audio file, …</a:t>
            </a:r>
          </a:p>
          <a:p>
            <a:r>
              <a:rPr lang="en-US" altLang="ko-KR" sz="2200" dirty="0">
                <a:ea typeface="굴림" charset="-127"/>
              </a:rPr>
              <a:t>Web page consists of </a:t>
            </a:r>
            <a:r>
              <a:rPr lang="en-US" altLang="ko-KR" sz="2200" dirty="0">
                <a:solidFill>
                  <a:srgbClr val="FF0000"/>
                </a:solidFill>
                <a:ea typeface="굴림" charset="-127"/>
              </a:rPr>
              <a:t>base HTML-file</a:t>
            </a:r>
            <a:r>
              <a:rPr lang="en-US" altLang="ko-KR" sz="2200" dirty="0">
                <a:ea typeface="굴림" charset="-127"/>
              </a:rPr>
              <a:t> which includes several referenced objects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47AE293-2D4F-465C-B4FF-E07AB85183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51" y="3162277"/>
            <a:ext cx="4776427" cy="349235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내용 개체 틀 2">
            <a:extLst>
              <a:ext uri="{FF2B5EF4-FFF2-40B4-BE49-F238E27FC236}">
                <a16:creationId xmlns="" xmlns:a16="http://schemas.microsoft.com/office/drawing/2014/main" id="{00A63BF1-BDD3-43A2-9F91-FB58F16B83A5}"/>
              </a:ext>
            </a:extLst>
          </p:cNvPr>
          <p:cNvSpPr txBox="1">
            <a:spLocks/>
          </p:cNvSpPr>
          <p:nvPr/>
        </p:nvSpPr>
        <p:spPr bwMode="auto">
          <a:xfrm>
            <a:off x="202223" y="3162277"/>
            <a:ext cx="4077428" cy="2772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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0000"/>
              <a:buFont typeface="Wingdings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EC100"/>
              </a:buClr>
              <a:buFont typeface="MS Reference Sans Serif" pitchFamily="34" charset="0"/>
              <a:buChar char="–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40458C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40458C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40458C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40458C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sz="2200" kern="0" dirty="0">
                <a:ea typeface="굴림" charset="-127"/>
              </a:rPr>
              <a:t>Each object is addressable by a </a:t>
            </a:r>
            <a:r>
              <a:rPr lang="en-US" altLang="ko-KR" sz="2200" kern="0" dirty="0">
                <a:solidFill>
                  <a:srgbClr val="FF0000"/>
                </a:solidFill>
                <a:ea typeface="굴림" charset="-127"/>
              </a:rPr>
              <a:t>URL</a:t>
            </a:r>
          </a:p>
          <a:p>
            <a:r>
              <a:rPr lang="en-US" altLang="ko-KR" sz="2200" kern="0" dirty="0">
                <a:solidFill>
                  <a:schemeClr val="tx2"/>
                </a:solidFill>
                <a:ea typeface="굴림" charset="-127"/>
              </a:rPr>
              <a:t>Example URL:</a:t>
            </a:r>
          </a:p>
          <a:p>
            <a:pPr>
              <a:buFont typeface="Wingdings" pitchFamily="2" charset="2"/>
              <a:buNone/>
            </a:pPr>
            <a:r>
              <a:rPr lang="en-US" altLang="ko-KR" sz="2200" kern="0" dirty="0">
                <a:solidFill>
                  <a:schemeClr val="tx2"/>
                </a:solidFill>
                <a:ea typeface="굴림" charset="-127"/>
              </a:rPr>
              <a:t>	</a:t>
            </a:r>
            <a:r>
              <a:rPr lang="en-US" altLang="ko-KR" sz="2200" kern="0" dirty="0">
                <a:solidFill>
                  <a:schemeClr val="accent2">
                    <a:lumMod val="60000"/>
                    <a:lumOff val="40000"/>
                  </a:schemeClr>
                </a:solidFill>
                <a:ea typeface="굴림" charset="-127"/>
              </a:rPr>
              <a:t>http://www.naver.com/index.html</a:t>
            </a:r>
            <a:endParaRPr lang="ko-KR" altLang="en-US" sz="2200" kern="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4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3C9077-265C-422D-976A-8C7F0DC6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Internet TCP/IP Protocols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0AA9478-9227-42BC-B244-E3F633A5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Internet Protocol stack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3E4626D5-F99A-4E40-8BFE-B62196DCE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143" y="1930028"/>
            <a:ext cx="2820048" cy="4602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4E05593-6B73-428F-A10D-4D2290828FCC}"/>
              </a:ext>
            </a:extLst>
          </p:cNvPr>
          <p:cNvSpPr txBox="1"/>
          <p:nvPr/>
        </p:nvSpPr>
        <p:spPr>
          <a:xfrm>
            <a:off x="4432365" y="2357719"/>
            <a:ext cx="406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HTTP, SMTP, FTP, TELNET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CF8A899-FFBD-432A-8B3D-F93A9802626E}"/>
              </a:ext>
            </a:extLst>
          </p:cNvPr>
          <p:cNvSpPr txBox="1"/>
          <p:nvPr/>
        </p:nvSpPr>
        <p:spPr>
          <a:xfrm>
            <a:off x="4572000" y="3198167"/>
            <a:ext cx="159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TCP, UDP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7ABEA18-8D10-44B0-8A31-2235FED26073}"/>
              </a:ext>
            </a:extLst>
          </p:cNvPr>
          <p:cNvSpPr txBox="1"/>
          <p:nvPr/>
        </p:nvSpPr>
        <p:spPr>
          <a:xfrm>
            <a:off x="4656483" y="4127162"/>
            <a:ext cx="500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IP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2F9A985-09A9-49E0-8E3C-B4019FB435FA}"/>
              </a:ext>
            </a:extLst>
          </p:cNvPr>
          <p:cNvSpPr txBox="1"/>
          <p:nvPr/>
        </p:nvSpPr>
        <p:spPr>
          <a:xfrm>
            <a:off x="4656483" y="4880747"/>
            <a:ext cx="3690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Ethernet, </a:t>
            </a:r>
            <a:r>
              <a:rPr lang="en-US" altLang="ko-K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WiFi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, LTE, …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59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565" y="1302026"/>
            <a:ext cx="4273826" cy="4793973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HTTP: hypertext transfer protocol</a:t>
            </a:r>
            <a:endParaRPr lang="en-US" altLang="ko-KR" dirty="0">
              <a:ea typeface="굴림" charset="-127"/>
            </a:endParaRPr>
          </a:p>
          <a:p>
            <a:r>
              <a:rPr lang="en-US" altLang="ko-KR" sz="2200" dirty="0">
                <a:ea typeface="굴림" charset="-127"/>
              </a:rPr>
              <a:t>Web’s application layer protocol</a:t>
            </a:r>
          </a:p>
          <a:p>
            <a:r>
              <a:rPr lang="en-US" altLang="ko-KR" sz="2200" dirty="0">
                <a:solidFill>
                  <a:srgbClr val="00B0F0"/>
                </a:solidFill>
                <a:ea typeface="굴림" charset="-127"/>
              </a:rPr>
              <a:t>client/server </a:t>
            </a:r>
            <a:r>
              <a:rPr lang="en-US" altLang="ko-KR" sz="2200" dirty="0">
                <a:ea typeface="굴림" charset="-127"/>
              </a:rPr>
              <a:t>model</a:t>
            </a:r>
          </a:p>
          <a:p>
            <a:pPr lvl="1"/>
            <a:r>
              <a:rPr lang="en-US" altLang="ko-KR" i="1" dirty="0">
                <a:solidFill>
                  <a:srgbClr val="00B0F0"/>
                </a:solidFill>
                <a:ea typeface="굴림" charset="-127"/>
              </a:rPr>
              <a:t>client:</a:t>
            </a:r>
            <a:r>
              <a:rPr lang="en-US" altLang="ko-KR" dirty="0">
                <a:solidFill>
                  <a:srgbClr val="00B0F0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browser that requests, receives, “displays” Web objects</a:t>
            </a:r>
          </a:p>
          <a:p>
            <a:pPr lvl="1"/>
            <a:r>
              <a:rPr lang="en-US" altLang="ko-KR" i="1" dirty="0">
                <a:solidFill>
                  <a:srgbClr val="00B0F0"/>
                </a:solidFill>
                <a:ea typeface="굴림" charset="-127"/>
              </a:rPr>
              <a:t>server:</a:t>
            </a:r>
            <a:r>
              <a:rPr lang="en-US" altLang="ko-KR" dirty="0">
                <a:solidFill>
                  <a:srgbClr val="00B0F0"/>
                </a:solidFill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Web server sends objects in response to requests</a:t>
            </a:r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2660" y="1744527"/>
            <a:ext cx="41719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1253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HTTP 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two types of HTTP messages: </a:t>
            </a:r>
            <a:r>
              <a:rPr lang="en-US" altLang="ko-KR" i="1" dirty="0">
                <a:solidFill>
                  <a:srgbClr val="FF0000"/>
                </a:solidFill>
                <a:ea typeface="굴림" charset="-127"/>
              </a:rPr>
              <a:t>request</a:t>
            </a:r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, </a:t>
            </a:r>
            <a:r>
              <a:rPr lang="en-US" altLang="ko-KR" i="1" dirty="0">
                <a:solidFill>
                  <a:srgbClr val="FF0000"/>
                </a:solidFill>
                <a:ea typeface="굴림" charset="-127"/>
              </a:rPr>
              <a:t>response</a:t>
            </a:r>
            <a:endParaRPr lang="en-US" altLang="ko-KR" i="1" dirty="0">
              <a:solidFill>
                <a:schemeClr val="accent2"/>
              </a:solidFill>
              <a:ea typeface="굴림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ea typeface="굴림" charset="-127"/>
              </a:rPr>
              <a:t>HTTP request message:</a:t>
            </a:r>
            <a:endParaRPr lang="en-US" altLang="ko-KR" dirty="0">
              <a:ea typeface="굴림" charset="-127"/>
            </a:endParaRPr>
          </a:p>
          <a:p>
            <a:pPr lvl="1"/>
            <a:r>
              <a:rPr lang="en-US" altLang="ko-KR" dirty="0">
                <a:ea typeface="굴림" charset="-127"/>
              </a:rPr>
              <a:t>ASCII (human-readable format)</a:t>
            </a:r>
            <a:endParaRPr lang="en-US" altLang="ko-KR" dirty="0">
              <a:solidFill>
                <a:schemeClr val="accent2"/>
              </a:solidFill>
              <a:ea typeface="굴림" charset="-127"/>
            </a:endParaRPr>
          </a:p>
          <a:p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7E521285-F28D-4784-8597-963F0C2C96D7}"/>
              </a:ext>
            </a:extLst>
          </p:cNvPr>
          <p:cNvGrpSpPr/>
          <p:nvPr/>
        </p:nvGrpSpPr>
        <p:grpSpPr>
          <a:xfrm>
            <a:off x="765886" y="3150344"/>
            <a:ext cx="7612227" cy="3210870"/>
            <a:chOff x="907487" y="2885129"/>
            <a:chExt cx="7612227" cy="3210870"/>
          </a:xfrm>
        </p:grpSpPr>
        <p:pic>
          <p:nvPicPr>
            <p:cNvPr id="1812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7487" y="2885129"/>
              <a:ext cx="7102305" cy="32108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F1F9520B-CD58-4C5C-A6BE-E4790D746C7D}"/>
                </a:ext>
              </a:extLst>
            </p:cNvPr>
            <p:cNvSpPr/>
            <p:nvPr/>
          </p:nvSpPr>
          <p:spPr bwMode="auto">
            <a:xfrm>
              <a:off x="3358662" y="5091128"/>
              <a:ext cx="5161052" cy="1004871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65F01931-B87D-4193-A0D7-CC367B2C0309}"/>
                </a:ext>
              </a:extLst>
            </p:cNvPr>
            <p:cNvSpPr txBox="1"/>
            <p:nvPr/>
          </p:nvSpPr>
          <p:spPr>
            <a:xfrm>
              <a:off x="7194216" y="4305898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 dirty="0">
                  <a:solidFill>
                    <a:srgbClr val="FF0000"/>
                  </a:solidFill>
                  <a:latin typeface="+mj-lt"/>
                </a:rPr>
                <a:t>Header</a:t>
              </a:r>
              <a:endParaRPr lang="ko-KR" altLang="en-US" sz="18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583FD195-A846-4A8F-A5BA-FA8A41230CF1}"/>
                </a:ext>
              </a:extLst>
            </p:cNvPr>
            <p:cNvSpPr txBox="1"/>
            <p:nvPr/>
          </p:nvSpPr>
          <p:spPr>
            <a:xfrm>
              <a:off x="7194215" y="5265887"/>
              <a:ext cx="1076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800" dirty="0">
                  <a:solidFill>
                    <a:srgbClr val="FF0000"/>
                  </a:solidFill>
                  <a:latin typeface="+mj-lt"/>
                </a:rPr>
                <a:t>Payload</a:t>
              </a:r>
              <a:endParaRPr lang="ko-KR" altLang="en-US" sz="18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E0DC9027-4C2B-4D1D-B4E6-B36CA02BD596}"/>
                </a:ext>
              </a:extLst>
            </p:cNvPr>
            <p:cNvSpPr txBox="1"/>
            <p:nvPr/>
          </p:nvSpPr>
          <p:spPr>
            <a:xfrm>
              <a:off x="3524347" y="3522040"/>
              <a:ext cx="3669867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ko-KR" sz="1700" dirty="0">
                  <a:latin typeface="Arial Nova" panose="020B0504020202020204" pitchFamily="34" charset="0"/>
                </a:rPr>
                <a:t>Host: www.naver.com</a:t>
              </a:r>
              <a:endParaRPr lang="ko-KR" altLang="en-US" sz="1700" dirty="0">
                <a:latin typeface="Arial Nova" panose="020B05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8B2F2C1B-4A71-4E3D-9A83-50424FFB876F}"/>
                </a:ext>
              </a:extLst>
            </p:cNvPr>
            <p:cNvSpPr txBox="1"/>
            <p:nvPr/>
          </p:nvSpPr>
          <p:spPr>
            <a:xfrm>
              <a:off x="4230663" y="3242941"/>
              <a:ext cx="2532760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ko-KR" sz="1700" dirty="0">
                  <a:latin typeface="Arial Nova" panose="020B0504020202020204" pitchFamily="34" charset="0"/>
                </a:rPr>
                <a:t>index.html</a:t>
              </a:r>
              <a:endParaRPr lang="ko-KR" altLang="en-US" sz="1700" dirty="0">
                <a:latin typeface="Arial Nova" panose="020B0504020202020204" pitchFamily="34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C6407A56-0073-419D-8A12-5ABE4F851AF6}"/>
                </a:ext>
              </a:extLst>
            </p:cNvPr>
            <p:cNvSpPr/>
            <p:nvPr/>
          </p:nvSpPr>
          <p:spPr bwMode="auto">
            <a:xfrm>
              <a:off x="3358662" y="3242941"/>
              <a:ext cx="5161052" cy="155765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31E0B313-400A-494E-A8B5-28A5688B7E3B}"/>
                </a:ext>
              </a:extLst>
            </p:cNvPr>
            <p:cNvSpPr txBox="1"/>
            <p:nvPr/>
          </p:nvSpPr>
          <p:spPr>
            <a:xfrm>
              <a:off x="3535898" y="4383972"/>
              <a:ext cx="3669867" cy="3539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rtlCol="0">
              <a:spAutoFit/>
            </a:bodyPr>
            <a:lstStyle/>
            <a:p>
              <a:pPr algn="l"/>
              <a:r>
                <a:rPr lang="en-US" altLang="ko-KR" sz="1700" dirty="0">
                  <a:latin typeface="Arial Nova" panose="020B0504020202020204" pitchFamily="34" charset="0"/>
                </a:rPr>
                <a:t>Accept: text/html</a:t>
              </a:r>
              <a:endParaRPr lang="ko-KR" altLang="en-US" sz="1700" dirty="0">
                <a:latin typeface="Arial Nova" panose="020B05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79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HTTP 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565" y="1302026"/>
            <a:ext cx="8517836" cy="5238111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ko-KR" sz="2400" u="sng" dirty="0">
                <a:solidFill>
                  <a:srgbClr val="FF0000"/>
                </a:solidFill>
                <a:ea typeface="굴림" charset="-127"/>
              </a:rPr>
              <a:t>HTTP/1.0</a:t>
            </a:r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GET</a:t>
            </a:r>
          </a:p>
          <a:p>
            <a:r>
              <a:rPr lang="en-US" altLang="ko-KR" sz="2400" dirty="0">
                <a:ea typeface="굴림" charset="-127"/>
              </a:rPr>
              <a:t>POST</a:t>
            </a:r>
          </a:p>
          <a:p>
            <a:pPr>
              <a:buFont typeface="ZapfDingbats" pitchFamily="82" charset="2"/>
              <a:buNone/>
            </a:pPr>
            <a:endParaRPr lang="en-US" altLang="ko-KR" sz="2400" u="sng" dirty="0">
              <a:solidFill>
                <a:srgbClr val="FF0000"/>
              </a:solidFill>
              <a:ea typeface="굴림" charset="-127"/>
            </a:endParaRPr>
          </a:p>
          <a:p>
            <a:pPr>
              <a:buFont typeface="ZapfDingbats" pitchFamily="82" charset="2"/>
              <a:buNone/>
            </a:pPr>
            <a:r>
              <a:rPr lang="en-US" altLang="ko-KR" sz="2400" u="sng" dirty="0">
                <a:solidFill>
                  <a:srgbClr val="FF0000"/>
                </a:solidFill>
                <a:ea typeface="굴림" charset="-127"/>
              </a:rPr>
              <a:t>HTTP/1.1</a:t>
            </a:r>
            <a:endParaRPr lang="en-US" altLang="ko-KR" sz="2400" dirty="0">
              <a:ea typeface="굴림" charset="-127"/>
            </a:endParaRPr>
          </a:p>
          <a:p>
            <a:r>
              <a:rPr lang="en-US" altLang="ko-KR" sz="2400" dirty="0">
                <a:ea typeface="굴림" charset="-127"/>
              </a:rPr>
              <a:t>GET, POST</a:t>
            </a:r>
          </a:p>
          <a:p>
            <a:r>
              <a:rPr lang="en-US" altLang="ko-KR" sz="2400" dirty="0">
                <a:ea typeface="굴림" charset="-127"/>
              </a:rPr>
              <a:t>PUT</a:t>
            </a:r>
          </a:p>
          <a:p>
            <a:pPr lvl="1"/>
            <a:r>
              <a:rPr lang="en-US" altLang="ko-KR" dirty="0">
                <a:ea typeface="굴림" charset="-127"/>
              </a:rPr>
              <a:t>uploads file in entity body to path specified in URL field</a:t>
            </a:r>
          </a:p>
          <a:p>
            <a:r>
              <a:rPr lang="en-US" altLang="ko-KR" sz="2400" dirty="0">
                <a:ea typeface="굴림" charset="-127"/>
              </a:rPr>
              <a:t>DELETE</a:t>
            </a:r>
          </a:p>
          <a:p>
            <a:pPr lvl="1"/>
            <a:r>
              <a:rPr lang="en-US" altLang="ko-KR" dirty="0">
                <a:ea typeface="굴림" charset="-127"/>
              </a:rPr>
              <a:t>deletes file specified in the URL field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279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HTTP Message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8818220F-ECAB-4B56-B043-E0583D332DA5}"/>
              </a:ext>
            </a:extLst>
          </p:cNvPr>
          <p:cNvGrpSpPr/>
          <p:nvPr/>
        </p:nvGrpSpPr>
        <p:grpSpPr>
          <a:xfrm>
            <a:off x="652578" y="1750074"/>
            <a:ext cx="7550394" cy="4045890"/>
            <a:chOff x="626452" y="1462691"/>
            <a:chExt cx="7550394" cy="4045890"/>
          </a:xfrm>
        </p:grpSpPr>
        <p:grpSp>
          <p:nvGrpSpPr>
            <p:cNvPr id="7" name="그룹 6"/>
            <p:cNvGrpSpPr/>
            <p:nvPr/>
          </p:nvGrpSpPr>
          <p:grpSpPr>
            <a:xfrm>
              <a:off x="626452" y="1462691"/>
              <a:ext cx="7427302" cy="3496172"/>
              <a:chOff x="485775" y="1559405"/>
              <a:chExt cx="8172450" cy="4086225"/>
            </a:xfrm>
          </p:grpSpPr>
          <p:pic>
            <p:nvPicPr>
              <p:cNvPr id="182274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5775" y="1559405"/>
                <a:ext cx="8172450" cy="408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2952749" y="4743450"/>
                <a:ext cx="479107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ko-KR" sz="1800">
                    <a:latin typeface="+mj-lt"/>
                  </a:rPr>
                  <a:t>&lt;HTML message … &gt; </a:t>
                </a:r>
                <a:endParaRPr lang="ko-KR" altLang="en-US" sz="1800" dirty="0">
                  <a:latin typeface="+mj-lt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891123E2-A12E-45D5-A163-3DF86183348F}"/>
                </a:ext>
              </a:extLst>
            </p:cNvPr>
            <p:cNvSpPr/>
            <p:nvPr/>
          </p:nvSpPr>
          <p:spPr bwMode="auto">
            <a:xfrm>
              <a:off x="2868492" y="2012409"/>
              <a:ext cx="5308354" cy="196171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7A50E3E8-5DBC-41F0-9D1F-30B96B96018B}"/>
                </a:ext>
              </a:extLst>
            </p:cNvPr>
            <p:cNvSpPr/>
            <p:nvPr/>
          </p:nvSpPr>
          <p:spPr bwMode="auto">
            <a:xfrm>
              <a:off x="2868492" y="4186958"/>
              <a:ext cx="5308354" cy="132162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67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HTTP Message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Status code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807086" y="1975998"/>
            <a:ext cx="7529827" cy="401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90000"/>
              <a:buFont typeface="Wingdings" pitchFamily="2" charset="2"/>
              <a:buChar char="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42950" indent="-28575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Pct val="110000"/>
              <a:buFont typeface="Wingdings" pitchFamily="2" charset="2"/>
              <a:buChar char="§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EEC100"/>
              </a:buClr>
              <a:buFont typeface="MS Reference Sans Serif" pitchFamily="34" charset="0"/>
              <a:buChar char="–"/>
              <a:defRPr kumimoji="1" sz="2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40458C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40458C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40458C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40458C"/>
                </a:solidFill>
                <a:latin typeface="+mn-lt"/>
                <a:ea typeface="+mn-ea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ko-KR" sz="2000" b="1" kern="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200 OK</a:t>
            </a:r>
            <a:endParaRPr lang="en-US" altLang="ko-KR" sz="2000" kern="0" dirty="0">
              <a:ea typeface="굴림" charset="-127"/>
            </a:endParaRPr>
          </a:p>
          <a:p>
            <a:pPr lvl="1"/>
            <a:r>
              <a:rPr lang="en-US" altLang="ko-KR" sz="2000" kern="0" dirty="0">
                <a:ea typeface="굴림" charset="-127"/>
              </a:rPr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 b="1" kern="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301 Moved Permanently</a:t>
            </a:r>
            <a:endParaRPr lang="en-US" altLang="ko-KR" sz="2000" kern="0" dirty="0">
              <a:ea typeface="굴림" charset="-127"/>
            </a:endParaRPr>
          </a:p>
          <a:p>
            <a:pPr lvl="1"/>
            <a:r>
              <a:rPr lang="en-US" altLang="ko-KR" sz="2000" kern="0" dirty="0">
                <a:ea typeface="굴림" charset="-127"/>
              </a:rPr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 b="1" kern="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400 Bad Request</a:t>
            </a:r>
            <a:endParaRPr lang="en-US" altLang="ko-KR" sz="2000" kern="0" dirty="0">
              <a:ea typeface="굴림" charset="-127"/>
            </a:endParaRPr>
          </a:p>
          <a:p>
            <a:pPr lvl="1"/>
            <a:r>
              <a:rPr lang="en-US" altLang="ko-KR" sz="2000" kern="0" dirty="0">
                <a:ea typeface="굴림" charset="-127"/>
              </a:rPr>
              <a:t>request message not understood by server</a:t>
            </a:r>
          </a:p>
          <a:p>
            <a:pPr>
              <a:buFont typeface="ZapfDingbats" pitchFamily="82" charset="2"/>
              <a:buNone/>
            </a:pPr>
            <a:r>
              <a:rPr lang="en-US" altLang="ko-KR" sz="2000" b="1" kern="0" dirty="0">
                <a:solidFill>
                  <a:srgbClr val="FF0000"/>
                </a:solidFill>
                <a:latin typeface="Courier New" pitchFamily="49" charset="0"/>
                <a:ea typeface="굴림" charset="-127"/>
              </a:rPr>
              <a:t>404 Not Found</a:t>
            </a:r>
            <a:endParaRPr lang="en-US" altLang="ko-KR" sz="2000" kern="0" dirty="0">
              <a:ea typeface="굴림" charset="-127"/>
            </a:endParaRPr>
          </a:p>
          <a:p>
            <a:pPr lvl="1"/>
            <a:r>
              <a:rPr lang="en-US" altLang="ko-KR" sz="2000" kern="0" dirty="0">
                <a:ea typeface="굴림" charset="-127"/>
              </a:rPr>
              <a:t>requested document not found on this server</a:t>
            </a:r>
          </a:p>
        </p:txBody>
      </p:sp>
    </p:spTree>
    <p:extLst>
      <p:ext uri="{BB962C8B-B14F-4D97-AF65-F5344CB8AC3E}">
        <p14:creationId xmlns:p14="http://schemas.microsoft.com/office/powerpoint/2010/main" val="1693215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HTML Message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085" y="1302026"/>
            <a:ext cx="3912123" cy="4793973"/>
          </a:xfrm>
        </p:spPr>
        <p:txBody>
          <a:bodyPr/>
          <a:lstStyle/>
          <a:p>
            <a:r>
              <a:rPr lang="en-US" altLang="ko-KR" dirty="0"/>
              <a:t>HTML message</a:t>
            </a:r>
          </a:p>
          <a:p>
            <a:pPr lvl="1"/>
            <a:r>
              <a:rPr lang="en-US" altLang="ko-KR" dirty="0"/>
              <a:t>enclosed in &lt;html&gt; and &lt;/html&gt;</a:t>
            </a:r>
          </a:p>
          <a:p>
            <a:pPr lvl="1"/>
            <a:r>
              <a:rPr lang="en-US" altLang="ko-KR" dirty="0"/>
              <a:t>consists of HEAD and BODY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14483" y="1415888"/>
            <a:ext cx="4501553" cy="255454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j-lt"/>
              </a:rPr>
              <a:t>&lt;html&gt;</a:t>
            </a:r>
          </a:p>
          <a:p>
            <a:pPr algn="l"/>
            <a:r>
              <a:rPr lang="en-US" altLang="ko-KR" sz="1600" dirty="0">
                <a:latin typeface="+mj-lt"/>
              </a:rPr>
              <a:t>&lt;head&gt;</a:t>
            </a:r>
          </a:p>
          <a:p>
            <a:pPr algn="l"/>
            <a:r>
              <a:rPr lang="en-US" altLang="ko-KR" sz="1600" dirty="0">
                <a:latin typeface="+mj-lt"/>
              </a:rPr>
              <a:t>&lt;title&gt;Hello World Example&lt;/title&gt;</a:t>
            </a:r>
          </a:p>
          <a:p>
            <a:pPr algn="l"/>
            <a:r>
              <a:rPr lang="en-US" altLang="ko-KR" sz="1600" dirty="0">
                <a:latin typeface="+mj-lt"/>
              </a:rPr>
              <a:t>&lt;/head&gt;</a:t>
            </a:r>
          </a:p>
          <a:p>
            <a:pPr algn="l"/>
            <a:endParaRPr lang="en-US" altLang="ko-KR" sz="1600" dirty="0">
              <a:latin typeface="+mj-lt"/>
            </a:endParaRPr>
          </a:p>
          <a:p>
            <a:pPr algn="l"/>
            <a:r>
              <a:rPr lang="en-US" altLang="ko-KR" sz="1600" dirty="0">
                <a:latin typeface="+mj-lt"/>
              </a:rPr>
              <a:t>&lt;body&gt;</a:t>
            </a:r>
          </a:p>
          <a:p>
            <a:pPr algn="l"/>
            <a:r>
              <a:rPr lang="en-US" altLang="ko-KR" sz="1600" dirty="0">
                <a:latin typeface="+mj-lt"/>
              </a:rPr>
              <a:t>&lt;H1&gt;Hello world Example !!&lt;/H1</a:t>
            </a:r>
            <a:r>
              <a:rPr lang="en-US" altLang="ko-KR" sz="1600" dirty="0" smtClean="0">
                <a:latin typeface="+mj-lt"/>
              </a:rPr>
              <a:t>&gt;&lt;/</a:t>
            </a:r>
            <a:r>
              <a:rPr lang="en-US" altLang="ko-KR" sz="1600" dirty="0" err="1" smtClean="0">
                <a:latin typeface="+mj-lt"/>
              </a:rPr>
              <a:t>br</a:t>
            </a:r>
            <a:r>
              <a:rPr lang="en-US" altLang="ko-KR" sz="1600" dirty="0" smtClean="0">
                <a:latin typeface="+mj-lt"/>
              </a:rPr>
              <a:t>&gt;</a:t>
            </a:r>
            <a:endParaRPr lang="en-US" altLang="ko-KR" sz="1600" dirty="0">
              <a:latin typeface="+mj-lt"/>
            </a:endParaRPr>
          </a:p>
          <a:p>
            <a:pPr algn="l"/>
            <a:r>
              <a:rPr lang="en-US" altLang="ko-KR" sz="1600" dirty="0">
                <a:latin typeface="+mj-lt"/>
              </a:rPr>
              <a:t>Hello world !!!!</a:t>
            </a:r>
          </a:p>
          <a:p>
            <a:pPr algn="l"/>
            <a:r>
              <a:rPr lang="en-US" altLang="ko-KR" sz="1600" dirty="0">
                <a:latin typeface="+mj-lt"/>
              </a:rPr>
              <a:t>&lt;/body&gt;</a:t>
            </a:r>
          </a:p>
          <a:p>
            <a:pPr algn="l"/>
            <a:r>
              <a:rPr lang="en-US" altLang="ko-KR" sz="1600" dirty="0">
                <a:latin typeface="+mj-lt"/>
              </a:rPr>
              <a:t>&lt;/html&gt;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82" y="4065440"/>
            <a:ext cx="5880402" cy="260998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15455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HTML Message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085" y="1302026"/>
            <a:ext cx="3912123" cy="4793973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en-US" altLang="ko-KR" dirty="0" smtClean="0"/>
              <a:t>install</a:t>
            </a:r>
          </a:p>
          <a:p>
            <a:pPr marL="0" indent="0">
              <a:buNone/>
            </a:pPr>
            <a:r>
              <a:rPr lang="en-US" altLang="ko-KR" dirty="0" err="1" smtClean="0"/>
              <a:t>Sudo</a:t>
            </a:r>
            <a:r>
              <a:rPr lang="en-US" altLang="ko-KR" dirty="0" smtClean="0"/>
              <a:t> apt-get install 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Service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start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6" y="2709999"/>
            <a:ext cx="607853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6" y="5546544"/>
            <a:ext cx="6097587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852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charset="-127"/>
              </a:rPr>
              <a:t>HTML Message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11085" y="1302026"/>
            <a:ext cx="3912123" cy="4793973"/>
          </a:xfrm>
        </p:spPr>
        <p:txBody>
          <a:bodyPr/>
          <a:lstStyle/>
          <a:p>
            <a:r>
              <a:rPr lang="en-US" altLang="ko-KR" dirty="0"/>
              <a:t>HTML </a:t>
            </a:r>
            <a:r>
              <a:rPr lang="en-US" altLang="ko-KR" dirty="0" smtClean="0"/>
              <a:t>setting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1" y="2073766"/>
            <a:ext cx="7990885" cy="81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1" y="3114674"/>
            <a:ext cx="7990885" cy="964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81" y="4399033"/>
            <a:ext cx="799088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094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TCP/IP Protocols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C6606B7-F085-4149-BE12-BF8F687B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9" y="1216421"/>
            <a:ext cx="7985188" cy="557261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0646F5F9-BBB7-4739-8FC5-7AE5C0C7FCD9}"/>
              </a:ext>
            </a:extLst>
          </p:cNvPr>
          <p:cNvSpPr/>
          <p:nvPr/>
        </p:nvSpPr>
        <p:spPr bwMode="auto">
          <a:xfrm>
            <a:off x="4114800" y="2680447"/>
            <a:ext cx="690282" cy="537882"/>
          </a:xfrm>
          <a:prstGeom prst="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36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and UDP Sockets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509" y="1363286"/>
            <a:ext cx="8582891" cy="4732713"/>
          </a:xfrm>
        </p:spPr>
        <p:txBody>
          <a:bodyPr/>
          <a:lstStyle/>
          <a:p>
            <a:r>
              <a:rPr lang="en-US" altLang="ko-KR" dirty="0"/>
              <a:t>TCP</a:t>
            </a:r>
          </a:p>
          <a:p>
            <a:pPr lvl="1"/>
            <a:r>
              <a:rPr lang="en-US" altLang="ko-KR" dirty="0"/>
              <a:t>connection oriented service: point-to-point connection</a:t>
            </a:r>
          </a:p>
          <a:p>
            <a:pPr lvl="1"/>
            <a:r>
              <a:rPr lang="en-US" altLang="ko-KR" dirty="0"/>
              <a:t>data exchange after making a connection</a:t>
            </a:r>
          </a:p>
          <a:p>
            <a:pPr lvl="1"/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연결설정 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데이터전송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연결해제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  <a:p>
            <a:pPr lvl="1"/>
            <a:r>
              <a:rPr lang="en-US" altLang="ko-KR" dirty="0"/>
              <a:t>TCP</a:t>
            </a:r>
            <a:r>
              <a:rPr lang="ko-KR" altLang="en-US" dirty="0"/>
              <a:t> </a:t>
            </a:r>
            <a:r>
              <a:rPr lang="en-US" altLang="ko-KR" dirty="0"/>
              <a:t>socket:</a:t>
            </a:r>
          </a:p>
          <a:p>
            <a:pPr lvl="2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종단점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가짐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/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local_endpoint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remote_endpoint</a:t>
            </a: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2"/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종단점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(IP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포트번호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포트번호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16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비트 정수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10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charset="-127"/>
              </a:rPr>
              <a:t>Client-server Message Exchange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565" y="1144934"/>
            <a:ext cx="4502426" cy="53813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server</a:t>
            </a:r>
            <a:r>
              <a:rPr lang="en-US" altLang="ko-KR" dirty="0"/>
              <a:t>: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Provide a service to clients; always-on host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서비스 준비를 하고 클라이언트로부터 연결요청을 기다림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client</a:t>
            </a:r>
            <a:r>
              <a:rPr lang="en-US" altLang="ko-KR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Receive a service from a server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필요할 때 서버에 연결요청을 보내고</a:t>
            </a:r>
            <a:r>
              <a:rPr lang="en-US" altLang="ko-KR" dirty="0"/>
              <a:t>,</a:t>
            </a:r>
            <a:r>
              <a:rPr lang="ko-KR" altLang="en-US" dirty="0"/>
              <a:t> 연결이 되면 서비스 요청 메시지 전송</a:t>
            </a:r>
            <a:endParaRPr lang="en-US" altLang="ko-KR" dirty="0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7761" y="1461052"/>
            <a:ext cx="4168188" cy="4706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462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and UDP Sockets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509" y="1363286"/>
            <a:ext cx="8582891" cy="4732713"/>
          </a:xfrm>
        </p:spPr>
        <p:txBody>
          <a:bodyPr/>
          <a:lstStyle/>
          <a:p>
            <a:r>
              <a:rPr lang="en-US" altLang="ko-KR" dirty="0"/>
              <a:t>Message</a:t>
            </a:r>
            <a:r>
              <a:rPr lang="ko-KR" altLang="en-US" dirty="0"/>
              <a:t> </a:t>
            </a:r>
            <a:r>
              <a:rPr lang="en-US" altLang="ko-KR" dirty="0"/>
              <a:t>exchange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Internet</a:t>
            </a:r>
          </a:p>
          <a:p>
            <a:pPr lvl="1"/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893C8249-A11A-474F-A0E2-A66BB119F39C}"/>
              </a:ext>
            </a:extLst>
          </p:cNvPr>
          <p:cNvGrpSpPr/>
          <p:nvPr/>
        </p:nvGrpSpPr>
        <p:grpSpPr>
          <a:xfrm>
            <a:off x="668984" y="2218693"/>
            <a:ext cx="7806032" cy="3877306"/>
            <a:chOff x="644282" y="2335230"/>
            <a:chExt cx="7806032" cy="3877306"/>
          </a:xfrm>
        </p:grpSpPr>
        <p:pic>
          <p:nvPicPr>
            <p:cNvPr id="2" name="그림 1">
              <a:extLst>
                <a:ext uri="{FF2B5EF4-FFF2-40B4-BE49-F238E27FC236}">
                  <a16:creationId xmlns="" xmlns:a16="http://schemas.microsoft.com/office/drawing/2014/main" id="{7CBD5799-882B-43E1-BD61-A57F7DB3F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1700"/>
            <a:stretch/>
          </p:blipFill>
          <p:spPr>
            <a:xfrm>
              <a:off x="1735799" y="2459219"/>
              <a:ext cx="1942299" cy="375331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1C9C0DE-29D6-40E0-BDA4-805E5D12CAE4}"/>
                </a:ext>
              </a:extLst>
            </p:cNvPr>
            <p:cNvSpPr txBox="1"/>
            <p:nvPr/>
          </p:nvSpPr>
          <p:spPr>
            <a:xfrm>
              <a:off x="766559" y="3420035"/>
              <a:ext cx="9692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HTTP</a:t>
              </a:r>
              <a:endPara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0046BE4F-A091-40F1-8671-E2CB704AC14D}"/>
                </a:ext>
              </a:extLst>
            </p:cNvPr>
            <p:cNvSpPr txBox="1"/>
            <p:nvPr/>
          </p:nvSpPr>
          <p:spPr>
            <a:xfrm>
              <a:off x="834195" y="3947353"/>
              <a:ext cx="768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TCP</a:t>
              </a:r>
              <a:endPara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6D4545F9-1DEB-49F7-A09F-11049A9E87E3}"/>
                </a:ext>
              </a:extLst>
            </p:cNvPr>
            <p:cNvSpPr txBox="1"/>
            <p:nvPr/>
          </p:nvSpPr>
          <p:spPr>
            <a:xfrm>
              <a:off x="968238" y="4454971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IP</a:t>
              </a:r>
              <a:endPara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89707520-6242-4EF1-B29E-C419B8229E7B}"/>
                </a:ext>
              </a:extLst>
            </p:cNvPr>
            <p:cNvSpPr txBox="1"/>
            <p:nvPr/>
          </p:nvSpPr>
          <p:spPr>
            <a:xfrm>
              <a:off x="644282" y="2335230"/>
              <a:ext cx="121379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www</a:t>
              </a:r>
            </a:p>
            <a:p>
              <a:r>
                <a:rPr lang="en-US" altLang="ko-KR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browser</a:t>
              </a:r>
              <a:endPara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DDC2DFC6-B891-40DB-BA74-D9A78BADF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1700"/>
            <a:stretch/>
          </p:blipFill>
          <p:spPr>
            <a:xfrm>
              <a:off x="5457286" y="2459219"/>
              <a:ext cx="1942299" cy="375331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2797E764-DC6C-4991-AA54-026E58ACDAFC}"/>
                </a:ext>
              </a:extLst>
            </p:cNvPr>
            <p:cNvSpPr txBox="1"/>
            <p:nvPr/>
          </p:nvSpPr>
          <p:spPr>
            <a:xfrm>
              <a:off x="7342341" y="2417924"/>
              <a:ext cx="9903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www</a:t>
              </a:r>
            </a:p>
            <a:p>
              <a:r>
                <a:rPr lang="en-US" altLang="ko-KR" sz="20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server</a:t>
              </a:r>
              <a:endParaRPr lang="ko-KR" alt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8BA9EB7-80FD-434B-800A-2C0165760C26}"/>
                </a:ext>
              </a:extLst>
            </p:cNvPr>
            <p:cNvSpPr txBox="1"/>
            <p:nvPr/>
          </p:nvSpPr>
          <p:spPr>
            <a:xfrm>
              <a:off x="7481074" y="3442133"/>
              <a:ext cx="9692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HTTP</a:t>
              </a:r>
              <a:endPara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DD669CE-4326-44F4-B079-7759F62EF6D1}"/>
                </a:ext>
              </a:extLst>
            </p:cNvPr>
            <p:cNvSpPr txBox="1"/>
            <p:nvPr/>
          </p:nvSpPr>
          <p:spPr>
            <a:xfrm>
              <a:off x="7548710" y="3969451"/>
              <a:ext cx="768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TCP</a:t>
              </a:r>
              <a:endPara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F546B24-26B6-4C95-B632-70398FC776CB}"/>
                </a:ext>
              </a:extLst>
            </p:cNvPr>
            <p:cNvSpPr txBox="1"/>
            <p:nvPr/>
          </p:nvSpPr>
          <p:spPr>
            <a:xfrm>
              <a:off x="7682753" y="4477069"/>
              <a:ext cx="500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j-lt"/>
                </a:rPr>
                <a:t>IP</a:t>
              </a:r>
              <a:endPara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="" xmlns:a16="http://schemas.microsoft.com/office/drawing/2014/main" id="{A85F58C0-FDFA-4212-B9B6-503708E76A7C}"/>
                </a:ext>
              </a:extLst>
            </p:cNvPr>
            <p:cNvCxnSpPr/>
            <p:nvPr/>
          </p:nvCxnSpPr>
          <p:spPr bwMode="auto">
            <a:xfrm>
              <a:off x="3593841" y="2850776"/>
              <a:ext cx="1906914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triangle" w="lg" len="lg"/>
              <a:tailEnd type="triangle" w="lg" len="lg"/>
            </a:ln>
            <a:effectLst/>
          </p:spPr>
        </p:cxnSp>
      </p:grp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248843A-2650-462B-B1C9-736CA699FECD}"/>
              </a:ext>
            </a:extLst>
          </p:cNvPr>
          <p:cNvSpPr/>
          <p:nvPr/>
        </p:nvSpPr>
        <p:spPr bwMode="auto">
          <a:xfrm>
            <a:off x="2381805" y="2939629"/>
            <a:ext cx="510988" cy="22003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굴림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B520A3B-D9C8-46B8-B07A-FE64026B4426}"/>
              </a:ext>
            </a:extLst>
          </p:cNvPr>
          <p:cNvSpPr/>
          <p:nvPr/>
        </p:nvSpPr>
        <p:spPr bwMode="auto">
          <a:xfrm>
            <a:off x="6197643" y="2932310"/>
            <a:ext cx="510988" cy="22003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4917BB12-4D36-493A-ABC4-2B6D1FB89BE6}"/>
              </a:ext>
            </a:extLst>
          </p:cNvPr>
          <p:cNvSpPr/>
          <p:nvPr/>
        </p:nvSpPr>
        <p:spPr bwMode="auto">
          <a:xfrm>
            <a:off x="3702800" y="6160751"/>
            <a:ext cx="510988" cy="22003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굴림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E0436A0-F2D0-4DB3-A3E9-255835FE39B5}"/>
              </a:ext>
            </a:extLst>
          </p:cNvPr>
          <p:cNvSpPr txBox="1"/>
          <p:nvPr/>
        </p:nvSpPr>
        <p:spPr>
          <a:xfrm>
            <a:off x="4340885" y="6025891"/>
            <a:ext cx="1177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socket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765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Socket Programming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1233576"/>
            <a:ext cx="2519083" cy="5370423"/>
          </a:xfrm>
        </p:spPr>
        <p:txBody>
          <a:bodyPr/>
          <a:lstStyle/>
          <a:p>
            <a:r>
              <a:rPr lang="en-US" altLang="ko-KR" dirty="0">
                <a:ea typeface="HY수평선M" pitchFamily="18" charset="-127"/>
              </a:rPr>
              <a:t>TCP Client-server interaction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C7A26C3A-E636-4518-9697-960C4305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999" y="1165339"/>
            <a:ext cx="4954320" cy="5596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69358D2-B05E-46CE-B851-C8B1F75B7F94}"/>
              </a:ext>
            </a:extLst>
          </p:cNvPr>
          <p:cNvSpPr txBox="1"/>
          <p:nvPr/>
        </p:nvSpPr>
        <p:spPr>
          <a:xfrm>
            <a:off x="2541934" y="1873623"/>
            <a:ext cx="1069524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Client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EC7779A-1BD2-4F82-AFCF-1040A64DC26B}"/>
              </a:ext>
            </a:extLst>
          </p:cNvPr>
          <p:cNvSpPr txBox="1"/>
          <p:nvPr/>
        </p:nvSpPr>
        <p:spPr>
          <a:xfrm>
            <a:off x="7543348" y="1674167"/>
            <a:ext cx="120308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Server</a:t>
            </a:r>
            <a:endParaRPr lang="ko-KR" altLang="en-US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640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66AAD5-75BA-4110-90D6-D8A2C5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Socket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24730C-028F-4DBC-A9CB-59391803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302026"/>
            <a:ext cx="8517836" cy="5071880"/>
          </a:xfrm>
        </p:spPr>
        <p:txBody>
          <a:bodyPr/>
          <a:lstStyle/>
          <a:p>
            <a:r>
              <a:rPr lang="en-US" altLang="ko-KR" dirty="0"/>
              <a:t>Socket module: socket</a:t>
            </a:r>
          </a:p>
          <a:p>
            <a:pPr lvl="1"/>
            <a:r>
              <a:rPr lang="en-US" altLang="ko-KR" dirty="0"/>
              <a:t>contains a low-level API for BSD socket</a:t>
            </a:r>
          </a:p>
          <a:p>
            <a:pPr lvl="1"/>
            <a:r>
              <a:rPr lang="en-US" altLang="ko-KR" dirty="0"/>
              <a:t>server socket methods:</a:t>
            </a:r>
          </a:p>
          <a:p>
            <a:pPr lvl="2"/>
            <a:r>
              <a:rPr lang="en-US" altLang="ko-KR" sz="2400" dirty="0" err="1"/>
              <a:t>socket.socket</a:t>
            </a:r>
            <a:r>
              <a:rPr lang="en-US" altLang="ko-KR" sz="2400" dirty="0"/>
              <a:t>() – create a socket</a:t>
            </a:r>
          </a:p>
          <a:p>
            <a:pPr lvl="2"/>
            <a:r>
              <a:rPr lang="en-US" altLang="ko-KR" sz="2400" dirty="0" err="1"/>
              <a:t>socket.bind</a:t>
            </a:r>
            <a:r>
              <a:rPr lang="en-US" altLang="ko-KR" sz="2400" dirty="0"/>
              <a:t>() – bind a local end-point of a socket</a:t>
            </a:r>
          </a:p>
          <a:p>
            <a:pPr lvl="2"/>
            <a:r>
              <a:rPr lang="en-US" altLang="ko-KR" sz="2400" dirty="0" err="1"/>
              <a:t>socket.listen</a:t>
            </a:r>
            <a:r>
              <a:rPr lang="en-US" altLang="ko-KR" sz="2400" dirty="0"/>
              <a:t>() – change the socket to LISTEN state</a:t>
            </a:r>
          </a:p>
          <a:p>
            <a:pPr lvl="2"/>
            <a:r>
              <a:rPr lang="en-US" altLang="ko-KR" sz="2400" dirty="0" err="1"/>
              <a:t>socket.accept</a:t>
            </a:r>
            <a:r>
              <a:rPr lang="en-US" altLang="ko-KR" sz="2400" dirty="0"/>
              <a:t>() – accept a connection request from a client</a:t>
            </a:r>
          </a:p>
          <a:p>
            <a:pPr lvl="2"/>
            <a:r>
              <a:rPr lang="en-US" altLang="ko-KR" sz="2400" dirty="0" err="1"/>
              <a:t>socket.send</a:t>
            </a:r>
            <a:r>
              <a:rPr lang="en-US" altLang="ko-KR" sz="2400" dirty="0"/>
              <a:t>() – send data through the connected socket</a:t>
            </a:r>
          </a:p>
          <a:p>
            <a:pPr lvl="2"/>
            <a:r>
              <a:rPr lang="en-US" altLang="ko-KR" sz="2400" dirty="0" err="1"/>
              <a:t>socket.recv</a:t>
            </a:r>
            <a:r>
              <a:rPr lang="en-US" altLang="ko-KR" sz="2400" dirty="0"/>
              <a:t>() – receive data from the connected socket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70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66AAD5-75BA-4110-90D6-D8A2C515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Socket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24730C-028F-4DBC-A9CB-59391803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Socket module: socket</a:t>
            </a:r>
          </a:p>
          <a:p>
            <a:pPr lvl="1"/>
            <a:r>
              <a:rPr lang="en-US" altLang="ko-KR" dirty="0"/>
              <a:t>client socket methods</a:t>
            </a:r>
          </a:p>
          <a:p>
            <a:pPr lvl="2"/>
            <a:r>
              <a:rPr lang="en-US" altLang="ko-KR" sz="2400" dirty="0" err="1"/>
              <a:t>socket.socket</a:t>
            </a:r>
            <a:r>
              <a:rPr lang="en-US" altLang="ko-KR" sz="2400" dirty="0"/>
              <a:t>() – create a socket</a:t>
            </a:r>
          </a:p>
          <a:p>
            <a:pPr lvl="2"/>
            <a:r>
              <a:rPr lang="en-US" altLang="ko-KR" sz="2400" dirty="0" err="1"/>
              <a:t>socket.connect</a:t>
            </a:r>
            <a:r>
              <a:rPr lang="en-US" altLang="ko-KR" sz="2400" dirty="0"/>
              <a:t>() – connect to a server socket</a:t>
            </a:r>
          </a:p>
          <a:p>
            <a:pPr lvl="2"/>
            <a:r>
              <a:rPr lang="en-US" altLang="ko-KR" sz="2400" dirty="0" err="1"/>
              <a:t>socket.send</a:t>
            </a:r>
            <a:r>
              <a:rPr lang="en-US" altLang="ko-KR" sz="2400" dirty="0"/>
              <a:t>() – send data through the connected socket</a:t>
            </a:r>
          </a:p>
          <a:p>
            <a:pPr lvl="2"/>
            <a:r>
              <a:rPr lang="en-US" altLang="ko-KR" sz="2400" dirty="0" err="1"/>
              <a:t>socket.recv</a:t>
            </a:r>
            <a:r>
              <a:rPr lang="en-US" altLang="ko-KR" sz="2400" dirty="0"/>
              <a:t>() – receive data from the connected socket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85777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True"/>
  <p:tag name="USEBOLDAMS" val="False"/>
  <p:tag name="DEFAULTDISPLAYSOURCE" val="\documentclass[slidesonly]{seminar}&#10;\usepackage{fancybox}&#10;\usepackage{mymacro}&#10;\usepackage{amssymb}&#10;\noxcomment&#10;\slidesmag{1}&#10;\begin{document}&#10;\pagestyle{empty}&#10;\slideframe{none}&#10;\begin{slide}[6in,4in]&#10;&#10;&#10;&#10;\end{slide}&#10;\end{document}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600"/>
  <p:tag name="DEFAULTMAGNIFICATION" val="1.5"/>
  <p:tag name="DEFAULTFONTSIZE" val="10"/>
  <p:tag name="DEFAULTWIDTH" val="376"/>
  <p:tag name="DEFAULTHEIGHT" val="363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MS Reference Sans Serif"/>
        <a:ea typeface="HY견고딕"/>
        <a:cs typeface=""/>
      </a:majorFont>
      <a:minorFont>
        <a:latin typeface="MS Reference Sans Serif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+mn-lt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800" dirty="0" smtClean="0">
            <a:latin typeface="+mj-lt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18921</TotalTime>
  <Words>613</Words>
  <Application>Microsoft Office PowerPoint</Application>
  <PresentationFormat>화면 슬라이드 쇼(4:3)</PresentationFormat>
  <Paragraphs>164</Paragraphs>
  <Slides>27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기본 디자인</vt:lpstr>
      <vt:lpstr>Python Network Programming</vt:lpstr>
      <vt:lpstr>Internet TCP/IP Protocols</vt:lpstr>
      <vt:lpstr>TCP/IP Protocols</vt:lpstr>
      <vt:lpstr>TCP and UDP Sockets</vt:lpstr>
      <vt:lpstr>Client-server Message Exchange</vt:lpstr>
      <vt:lpstr>TCP and UDP Sockets</vt:lpstr>
      <vt:lpstr>TCP Socket Programming</vt:lpstr>
      <vt:lpstr>Python Socket Programming</vt:lpstr>
      <vt:lpstr>Socket Programming</vt:lpstr>
      <vt:lpstr>Socket Programming</vt:lpstr>
      <vt:lpstr>Socket Programming</vt:lpstr>
      <vt:lpstr>Socket Programming</vt:lpstr>
      <vt:lpstr>Socket Programming</vt:lpstr>
      <vt:lpstr>Socket Programming</vt:lpstr>
      <vt:lpstr>Socket Programming</vt:lpstr>
      <vt:lpstr>Socket Programming</vt:lpstr>
      <vt:lpstr>Python Programming Exercise</vt:lpstr>
      <vt:lpstr>Web</vt:lpstr>
      <vt:lpstr>Web</vt:lpstr>
      <vt:lpstr>Web</vt:lpstr>
      <vt:lpstr>HTTP Message</vt:lpstr>
      <vt:lpstr>HTTP Message</vt:lpstr>
      <vt:lpstr>HTTP Message</vt:lpstr>
      <vt:lpstr>HTTP Message</vt:lpstr>
      <vt:lpstr>HTML Message</vt:lpstr>
      <vt:lpstr>HTML Message</vt:lpstr>
      <vt:lpstr>HTML Message</vt:lpstr>
    </vt:vector>
  </TitlesOfParts>
  <Company>virtual_shop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controller</dc:creator>
  <cp:lastModifiedBy>JW-LEE</cp:lastModifiedBy>
  <cp:revision>871</cp:revision>
  <dcterms:created xsi:type="dcterms:W3CDTF">2001-03-09T01:56:12Z</dcterms:created>
  <dcterms:modified xsi:type="dcterms:W3CDTF">2022-04-09T02:25:04Z</dcterms:modified>
</cp:coreProperties>
</file>