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7" r:id="rId3"/>
    <p:sldId id="259" r:id="rId4"/>
  </p:sldIdLst>
  <p:sldSz cx="28803600" cy="432054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Bahnschrift" panose="020B0502040204020203" pitchFamily="34" charset="0"/>
      <p:regular r:id="rId7"/>
      <p:bold r:id="rId8"/>
    </p:embeddedFont>
    <p:embeddedFont>
      <p:font typeface="함초롬돋움" panose="02030504000101010101" pitchFamily="18" charset="-127"/>
      <p:regular r:id="rId9"/>
      <p:bold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ko-KR"/>
    </a:defPPr>
    <a:lvl1pPr marL="0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4272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08540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62805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17079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71350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25620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379890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34162" algn="l" defTabSz="4108540" rtl="0" eaLnBrk="1" latinLnBrk="1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8" y="744"/>
      </p:cViewPr>
      <p:guideLst>
        <p:guide orient="horz" pos="13609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81" y="7070887"/>
            <a:ext cx="24483060" cy="150418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61" y="22692850"/>
            <a:ext cx="21602700" cy="10431301"/>
          </a:xfrm>
        </p:spPr>
        <p:txBody>
          <a:bodyPr/>
          <a:lstStyle>
            <a:lvl1pPr marL="0" indent="0" algn="ctr">
              <a:buNone/>
              <a:defRPr sz="7600"/>
            </a:lvl1pPr>
            <a:lvl2pPr marL="1438139" indent="0" algn="ctr">
              <a:buNone/>
              <a:defRPr sz="6300"/>
            </a:lvl2pPr>
            <a:lvl3pPr marL="2876282" indent="0" algn="ctr">
              <a:buNone/>
              <a:defRPr sz="5800"/>
            </a:lvl3pPr>
            <a:lvl4pPr marL="4314421" indent="0" algn="ctr">
              <a:buNone/>
              <a:defRPr sz="4900"/>
            </a:lvl4pPr>
            <a:lvl5pPr marL="5752558" indent="0" algn="ctr">
              <a:buNone/>
              <a:defRPr sz="4900"/>
            </a:lvl5pPr>
            <a:lvl6pPr marL="7190699" indent="0" algn="ctr">
              <a:buNone/>
              <a:defRPr sz="4900"/>
            </a:lvl6pPr>
            <a:lvl7pPr marL="8628839" indent="0" algn="ctr">
              <a:buNone/>
              <a:defRPr sz="4900"/>
            </a:lvl7pPr>
            <a:lvl8pPr marL="10066979" indent="0" algn="ctr">
              <a:buNone/>
              <a:defRPr sz="4900"/>
            </a:lvl8pPr>
            <a:lvl9pPr marL="11505119" indent="0" algn="ctr">
              <a:buNone/>
              <a:defRPr sz="4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1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3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94" y="2300287"/>
            <a:ext cx="6210777" cy="366145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55" y="2300287"/>
            <a:ext cx="18272284" cy="366145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6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1" y="7070887"/>
            <a:ext cx="24483060" cy="150418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1" y="22692840"/>
            <a:ext cx="21602700" cy="10431301"/>
          </a:xfrm>
        </p:spPr>
        <p:txBody>
          <a:bodyPr/>
          <a:lstStyle>
            <a:lvl1pPr marL="0" indent="0" algn="ctr">
              <a:buNone/>
              <a:defRPr sz="7600"/>
            </a:lvl1pPr>
            <a:lvl2pPr marL="1439579" indent="0" algn="ctr">
              <a:buNone/>
              <a:defRPr sz="6300"/>
            </a:lvl2pPr>
            <a:lvl3pPr marL="2879158" indent="0" algn="ctr">
              <a:buNone/>
              <a:defRPr sz="5800"/>
            </a:lvl3pPr>
            <a:lvl4pPr marL="4318737" indent="0" algn="ctr">
              <a:buNone/>
              <a:defRPr sz="4900"/>
            </a:lvl4pPr>
            <a:lvl5pPr marL="5758316" indent="0" algn="ctr">
              <a:buNone/>
              <a:defRPr sz="4900"/>
            </a:lvl5pPr>
            <a:lvl6pPr marL="7197895" indent="0" algn="ctr">
              <a:buNone/>
              <a:defRPr sz="4900"/>
            </a:lvl6pPr>
            <a:lvl7pPr marL="8637474" indent="0" algn="ctr">
              <a:buNone/>
              <a:defRPr sz="4900"/>
            </a:lvl7pPr>
            <a:lvl8pPr marL="10077053" indent="0" algn="ctr">
              <a:buNone/>
              <a:defRPr sz="4900"/>
            </a:lvl8pPr>
            <a:lvl9pPr marL="11516632" indent="0" algn="ctr">
              <a:buNone/>
              <a:defRPr sz="4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6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5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0771365"/>
            <a:ext cx="24843105" cy="17972243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8913633"/>
            <a:ext cx="24843105" cy="9451178"/>
          </a:xfrm>
        </p:spPr>
        <p:txBody>
          <a:bodyPr/>
          <a:lstStyle>
            <a:lvl1pPr marL="0" indent="0">
              <a:buNone/>
              <a:defRPr sz="7600">
                <a:solidFill>
                  <a:schemeClr val="tx1"/>
                </a:solidFill>
              </a:defRPr>
            </a:lvl1pPr>
            <a:lvl2pPr marL="143957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7915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318737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4pPr>
            <a:lvl5pPr marL="5758316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5pPr>
            <a:lvl6pPr marL="7197895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6pPr>
            <a:lvl7pPr marL="863747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7pPr>
            <a:lvl8pPr marL="10077053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8pPr>
            <a:lvl9pPr marL="11516632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501438"/>
            <a:ext cx="12241530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501438"/>
            <a:ext cx="12241530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1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00310"/>
            <a:ext cx="24843105" cy="83510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3" y="10591328"/>
            <a:ext cx="12185271" cy="519064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9579" indent="0">
              <a:buNone/>
              <a:defRPr sz="6300" b="1"/>
            </a:lvl2pPr>
            <a:lvl3pPr marL="2879158" indent="0">
              <a:buNone/>
              <a:defRPr sz="5800" b="1"/>
            </a:lvl3pPr>
            <a:lvl4pPr marL="4318737" indent="0">
              <a:buNone/>
              <a:defRPr sz="4900" b="1"/>
            </a:lvl4pPr>
            <a:lvl5pPr marL="5758316" indent="0">
              <a:buNone/>
              <a:defRPr sz="4900" b="1"/>
            </a:lvl5pPr>
            <a:lvl6pPr marL="7197895" indent="0">
              <a:buNone/>
              <a:defRPr sz="4900" b="1"/>
            </a:lvl6pPr>
            <a:lvl7pPr marL="8637474" indent="0">
              <a:buNone/>
              <a:defRPr sz="4900" b="1"/>
            </a:lvl7pPr>
            <a:lvl8pPr marL="10077053" indent="0">
              <a:buNone/>
              <a:defRPr sz="4900" b="1"/>
            </a:lvl8pPr>
            <a:lvl9pPr marL="11516632" indent="0">
              <a:buNone/>
              <a:defRPr sz="4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3" y="15781973"/>
            <a:ext cx="12185271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30" y="10591328"/>
            <a:ext cx="12245282" cy="519064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9579" indent="0">
              <a:buNone/>
              <a:defRPr sz="6300" b="1"/>
            </a:lvl2pPr>
            <a:lvl3pPr marL="2879158" indent="0">
              <a:buNone/>
              <a:defRPr sz="5800" b="1"/>
            </a:lvl3pPr>
            <a:lvl4pPr marL="4318737" indent="0">
              <a:buNone/>
              <a:defRPr sz="4900" b="1"/>
            </a:lvl4pPr>
            <a:lvl5pPr marL="5758316" indent="0">
              <a:buNone/>
              <a:defRPr sz="4900" b="1"/>
            </a:lvl5pPr>
            <a:lvl6pPr marL="7197895" indent="0">
              <a:buNone/>
              <a:defRPr sz="4900" b="1"/>
            </a:lvl6pPr>
            <a:lvl7pPr marL="8637474" indent="0">
              <a:buNone/>
              <a:defRPr sz="4900" b="1"/>
            </a:lvl7pPr>
            <a:lvl8pPr marL="10077053" indent="0">
              <a:buNone/>
              <a:defRPr sz="4900" b="1"/>
            </a:lvl8pPr>
            <a:lvl9pPr marL="11516632" indent="0">
              <a:buNone/>
              <a:defRPr sz="4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30" y="15781973"/>
            <a:ext cx="12245282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71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6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880360"/>
            <a:ext cx="9289911" cy="10081260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2" y="6220800"/>
            <a:ext cx="14581822" cy="30703837"/>
          </a:xfrm>
        </p:spPr>
        <p:txBody>
          <a:bodyPr/>
          <a:lstStyle>
            <a:lvl1pPr>
              <a:defRPr sz="9900"/>
            </a:lvl1pPr>
            <a:lvl2pPr>
              <a:defRPr sz="90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2961619"/>
            <a:ext cx="9289911" cy="24013005"/>
          </a:xfrm>
        </p:spPr>
        <p:txBody>
          <a:bodyPr/>
          <a:lstStyle>
            <a:lvl1pPr marL="0" indent="0">
              <a:buNone/>
              <a:defRPr sz="4900"/>
            </a:lvl1pPr>
            <a:lvl2pPr marL="1439579" indent="0">
              <a:buNone/>
              <a:defRPr sz="4500"/>
            </a:lvl2pPr>
            <a:lvl3pPr marL="2879158" indent="0">
              <a:buNone/>
              <a:defRPr sz="3600"/>
            </a:lvl3pPr>
            <a:lvl4pPr marL="4318737" indent="0">
              <a:buNone/>
              <a:defRPr sz="3100"/>
            </a:lvl4pPr>
            <a:lvl5pPr marL="5758316" indent="0">
              <a:buNone/>
              <a:defRPr sz="3100"/>
            </a:lvl5pPr>
            <a:lvl6pPr marL="7197895" indent="0">
              <a:buNone/>
              <a:defRPr sz="3100"/>
            </a:lvl6pPr>
            <a:lvl7pPr marL="8637474" indent="0">
              <a:buNone/>
              <a:defRPr sz="3100"/>
            </a:lvl7pPr>
            <a:lvl8pPr marL="10077053" indent="0">
              <a:buNone/>
              <a:defRPr sz="3100"/>
            </a:lvl8pPr>
            <a:lvl9pPr marL="11516632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1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5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880360"/>
            <a:ext cx="9289911" cy="10081260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2" y="6220800"/>
            <a:ext cx="14581822" cy="30703837"/>
          </a:xfrm>
        </p:spPr>
        <p:txBody>
          <a:bodyPr anchor="t"/>
          <a:lstStyle>
            <a:lvl1pPr marL="0" indent="0">
              <a:buNone/>
              <a:defRPr sz="9900"/>
            </a:lvl1pPr>
            <a:lvl2pPr marL="1439579" indent="0">
              <a:buNone/>
              <a:defRPr sz="9000"/>
            </a:lvl2pPr>
            <a:lvl3pPr marL="2879158" indent="0">
              <a:buNone/>
              <a:defRPr sz="7600"/>
            </a:lvl3pPr>
            <a:lvl4pPr marL="4318737" indent="0">
              <a:buNone/>
              <a:defRPr sz="6300"/>
            </a:lvl4pPr>
            <a:lvl5pPr marL="5758316" indent="0">
              <a:buNone/>
              <a:defRPr sz="6300"/>
            </a:lvl5pPr>
            <a:lvl6pPr marL="7197895" indent="0">
              <a:buNone/>
              <a:defRPr sz="6300"/>
            </a:lvl6pPr>
            <a:lvl7pPr marL="8637474" indent="0">
              <a:buNone/>
              <a:defRPr sz="6300"/>
            </a:lvl7pPr>
            <a:lvl8pPr marL="10077053" indent="0">
              <a:buNone/>
              <a:defRPr sz="6300"/>
            </a:lvl8pPr>
            <a:lvl9pPr marL="11516632" indent="0">
              <a:buNone/>
              <a:defRPr sz="63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2961619"/>
            <a:ext cx="9289911" cy="24013005"/>
          </a:xfrm>
        </p:spPr>
        <p:txBody>
          <a:bodyPr/>
          <a:lstStyle>
            <a:lvl1pPr marL="0" indent="0">
              <a:buNone/>
              <a:defRPr sz="4900"/>
            </a:lvl1pPr>
            <a:lvl2pPr marL="1439579" indent="0">
              <a:buNone/>
              <a:defRPr sz="4500"/>
            </a:lvl2pPr>
            <a:lvl3pPr marL="2879158" indent="0">
              <a:buNone/>
              <a:defRPr sz="3600"/>
            </a:lvl3pPr>
            <a:lvl4pPr marL="4318737" indent="0">
              <a:buNone/>
              <a:defRPr sz="3100"/>
            </a:lvl4pPr>
            <a:lvl5pPr marL="5758316" indent="0">
              <a:buNone/>
              <a:defRPr sz="3100"/>
            </a:lvl5pPr>
            <a:lvl6pPr marL="7197895" indent="0">
              <a:buNone/>
              <a:defRPr sz="3100"/>
            </a:lvl6pPr>
            <a:lvl7pPr marL="8637474" indent="0">
              <a:buNone/>
              <a:defRPr sz="3100"/>
            </a:lvl7pPr>
            <a:lvl8pPr marL="10077053" indent="0">
              <a:buNone/>
              <a:defRPr sz="3100"/>
            </a:lvl8pPr>
            <a:lvl9pPr marL="11516632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76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82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84" y="2300287"/>
            <a:ext cx="6210777" cy="366145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55" y="2300287"/>
            <a:ext cx="18272284" cy="366145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57" y="10771365"/>
            <a:ext cx="24843105" cy="17972243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57" y="28913633"/>
            <a:ext cx="24843105" cy="9451178"/>
          </a:xfrm>
        </p:spPr>
        <p:txBody>
          <a:bodyPr/>
          <a:lstStyle>
            <a:lvl1pPr marL="0" indent="0">
              <a:buNone/>
              <a:defRPr sz="7600">
                <a:solidFill>
                  <a:schemeClr val="tx1"/>
                </a:solidFill>
              </a:defRPr>
            </a:lvl1pPr>
            <a:lvl2pPr marL="14381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7628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31442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4pPr>
            <a:lvl5pPr marL="575255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5pPr>
            <a:lvl6pPr marL="719069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6pPr>
            <a:lvl7pPr marL="862883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7pPr>
            <a:lvl8pPr marL="1006697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8pPr>
            <a:lvl9pPr marL="1150511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58" y="11501448"/>
            <a:ext cx="12241530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501448"/>
            <a:ext cx="12241530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09" y="2300310"/>
            <a:ext cx="24843105" cy="83510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13" y="10591338"/>
            <a:ext cx="12185271" cy="519064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8139" indent="0">
              <a:buNone/>
              <a:defRPr sz="6300" b="1"/>
            </a:lvl2pPr>
            <a:lvl3pPr marL="2876282" indent="0">
              <a:buNone/>
              <a:defRPr sz="5800" b="1"/>
            </a:lvl3pPr>
            <a:lvl4pPr marL="4314421" indent="0">
              <a:buNone/>
              <a:defRPr sz="4900" b="1"/>
            </a:lvl4pPr>
            <a:lvl5pPr marL="5752558" indent="0">
              <a:buNone/>
              <a:defRPr sz="4900" b="1"/>
            </a:lvl5pPr>
            <a:lvl6pPr marL="7190699" indent="0">
              <a:buNone/>
              <a:defRPr sz="4900" b="1"/>
            </a:lvl6pPr>
            <a:lvl7pPr marL="8628839" indent="0">
              <a:buNone/>
              <a:defRPr sz="4900" b="1"/>
            </a:lvl7pPr>
            <a:lvl8pPr marL="10066979" indent="0">
              <a:buNone/>
              <a:defRPr sz="4900" b="1"/>
            </a:lvl8pPr>
            <a:lvl9pPr marL="11505119" indent="0">
              <a:buNone/>
              <a:defRPr sz="4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13" y="15781973"/>
            <a:ext cx="12185271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30" y="10591338"/>
            <a:ext cx="12245282" cy="519064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38139" indent="0">
              <a:buNone/>
              <a:defRPr sz="6300" b="1"/>
            </a:lvl2pPr>
            <a:lvl3pPr marL="2876282" indent="0">
              <a:buNone/>
              <a:defRPr sz="5800" b="1"/>
            </a:lvl3pPr>
            <a:lvl4pPr marL="4314421" indent="0">
              <a:buNone/>
              <a:defRPr sz="4900" b="1"/>
            </a:lvl4pPr>
            <a:lvl5pPr marL="5752558" indent="0">
              <a:buNone/>
              <a:defRPr sz="4900" b="1"/>
            </a:lvl5pPr>
            <a:lvl6pPr marL="7190699" indent="0">
              <a:buNone/>
              <a:defRPr sz="4900" b="1"/>
            </a:lvl6pPr>
            <a:lvl7pPr marL="8628839" indent="0">
              <a:buNone/>
              <a:defRPr sz="4900" b="1"/>
            </a:lvl7pPr>
            <a:lvl8pPr marL="10066979" indent="0">
              <a:buNone/>
              <a:defRPr sz="4900" b="1"/>
            </a:lvl8pPr>
            <a:lvl9pPr marL="11505119" indent="0">
              <a:buNone/>
              <a:defRPr sz="4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30" y="15781973"/>
            <a:ext cx="12245282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2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09" y="2880360"/>
            <a:ext cx="9289911" cy="10081260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2" y="6220810"/>
            <a:ext cx="14581822" cy="30703837"/>
          </a:xfrm>
        </p:spPr>
        <p:txBody>
          <a:bodyPr/>
          <a:lstStyle>
            <a:lvl1pPr>
              <a:defRPr sz="9900"/>
            </a:lvl1pPr>
            <a:lvl2pPr>
              <a:defRPr sz="90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4009" y="12961619"/>
            <a:ext cx="9289911" cy="24013005"/>
          </a:xfrm>
        </p:spPr>
        <p:txBody>
          <a:bodyPr/>
          <a:lstStyle>
            <a:lvl1pPr marL="0" indent="0">
              <a:buNone/>
              <a:defRPr sz="4900"/>
            </a:lvl1pPr>
            <a:lvl2pPr marL="1438139" indent="0">
              <a:buNone/>
              <a:defRPr sz="4500"/>
            </a:lvl2pPr>
            <a:lvl3pPr marL="2876282" indent="0">
              <a:buNone/>
              <a:defRPr sz="3600"/>
            </a:lvl3pPr>
            <a:lvl4pPr marL="4314421" indent="0">
              <a:buNone/>
              <a:defRPr sz="3100"/>
            </a:lvl4pPr>
            <a:lvl5pPr marL="5752558" indent="0">
              <a:buNone/>
              <a:defRPr sz="3100"/>
            </a:lvl5pPr>
            <a:lvl6pPr marL="7190699" indent="0">
              <a:buNone/>
              <a:defRPr sz="3100"/>
            </a:lvl6pPr>
            <a:lvl7pPr marL="8628839" indent="0">
              <a:buNone/>
              <a:defRPr sz="3100"/>
            </a:lvl7pPr>
            <a:lvl8pPr marL="10066979" indent="0">
              <a:buNone/>
              <a:defRPr sz="3100"/>
            </a:lvl8pPr>
            <a:lvl9pPr marL="115051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1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09" y="2880360"/>
            <a:ext cx="9289911" cy="10081260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2" y="6220810"/>
            <a:ext cx="14581822" cy="30703837"/>
          </a:xfrm>
        </p:spPr>
        <p:txBody>
          <a:bodyPr anchor="t"/>
          <a:lstStyle>
            <a:lvl1pPr marL="0" indent="0">
              <a:buNone/>
              <a:defRPr sz="9900"/>
            </a:lvl1pPr>
            <a:lvl2pPr marL="1438139" indent="0">
              <a:buNone/>
              <a:defRPr sz="9000"/>
            </a:lvl2pPr>
            <a:lvl3pPr marL="2876282" indent="0">
              <a:buNone/>
              <a:defRPr sz="7600"/>
            </a:lvl3pPr>
            <a:lvl4pPr marL="4314421" indent="0">
              <a:buNone/>
              <a:defRPr sz="6300"/>
            </a:lvl4pPr>
            <a:lvl5pPr marL="5752558" indent="0">
              <a:buNone/>
              <a:defRPr sz="6300"/>
            </a:lvl5pPr>
            <a:lvl6pPr marL="7190699" indent="0">
              <a:buNone/>
              <a:defRPr sz="6300"/>
            </a:lvl6pPr>
            <a:lvl7pPr marL="8628839" indent="0">
              <a:buNone/>
              <a:defRPr sz="6300"/>
            </a:lvl7pPr>
            <a:lvl8pPr marL="10066979" indent="0">
              <a:buNone/>
              <a:defRPr sz="6300"/>
            </a:lvl8pPr>
            <a:lvl9pPr marL="11505119" indent="0">
              <a:buNone/>
              <a:defRPr sz="63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4009" y="12961619"/>
            <a:ext cx="9289911" cy="24013005"/>
          </a:xfrm>
        </p:spPr>
        <p:txBody>
          <a:bodyPr/>
          <a:lstStyle>
            <a:lvl1pPr marL="0" indent="0">
              <a:buNone/>
              <a:defRPr sz="4900"/>
            </a:lvl1pPr>
            <a:lvl2pPr marL="1438139" indent="0">
              <a:buNone/>
              <a:defRPr sz="4500"/>
            </a:lvl2pPr>
            <a:lvl3pPr marL="2876282" indent="0">
              <a:buNone/>
              <a:defRPr sz="3600"/>
            </a:lvl3pPr>
            <a:lvl4pPr marL="4314421" indent="0">
              <a:buNone/>
              <a:defRPr sz="3100"/>
            </a:lvl4pPr>
            <a:lvl5pPr marL="5752558" indent="0">
              <a:buNone/>
              <a:defRPr sz="3100"/>
            </a:lvl5pPr>
            <a:lvl6pPr marL="7190699" indent="0">
              <a:buNone/>
              <a:defRPr sz="3100"/>
            </a:lvl6pPr>
            <a:lvl7pPr marL="8628839" indent="0">
              <a:buNone/>
              <a:defRPr sz="3100"/>
            </a:lvl7pPr>
            <a:lvl8pPr marL="10066979" indent="0">
              <a:buNone/>
              <a:defRPr sz="3100"/>
            </a:lvl8pPr>
            <a:lvl9pPr marL="115051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58" y="2300310"/>
            <a:ext cx="24843105" cy="8351046"/>
          </a:xfrm>
          <a:prstGeom prst="rect">
            <a:avLst/>
          </a:prstGeom>
        </p:spPr>
        <p:txBody>
          <a:bodyPr vert="horz" lIns="91322" tIns="45666" rIns="91322" bIns="45666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58" y="11501448"/>
            <a:ext cx="24843105" cy="27413429"/>
          </a:xfrm>
          <a:prstGeom prst="rect">
            <a:avLst/>
          </a:prstGeom>
        </p:spPr>
        <p:txBody>
          <a:bodyPr vert="horz" lIns="91322" tIns="45666" rIns="91322" bIns="45666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7" y="40045020"/>
            <a:ext cx="6480810" cy="2300288"/>
          </a:xfrm>
          <a:prstGeom prst="rect">
            <a:avLst/>
          </a:prstGeom>
        </p:spPr>
        <p:txBody>
          <a:bodyPr vert="horz" lIns="91322" tIns="45666" rIns="91322" bIns="45666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06" latinLnBrk="0"/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6606" latinLnBrk="0"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203" y="40045020"/>
            <a:ext cx="9721215" cy="2300288"/>
          </a:xfrm>
          <a:prstGeom prst="rect">
            <a:avLst/>
          </a:prstGeom>
        </p:spPr>
        <p:txBody>
          <a:bodyPr vert="horz" lIns="91322" tIns="45666" rIns="91322" bIns="45666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06" latinLnBrk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0045020"/>
            <a:ext cx="6480810" cy="2300288"/>
          </a:xfrm>
          <a:prstGeom prst="rect">
            <a:avLst/>
          </a:prstGeom>
        </p:spPr>
        <p:txBody>
          <a:bodyPr vert="horz" lIns="91322" tIns="45666" rIns="91322" bIns="45666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06" latinLnBrk="0"/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6606" latinLnBrk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6282" rtl="0" eaLnBrk="1" latinLnBrk="1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070" indent="-719070" algn="l" defTabSz="2876282" rtl="0" eaLnBrk="1" latinLnBrk="1" hangingPunct="1">
        <a:lnSpc>
          <a:spcPct val="90000"/>
        </a:lnSpc>
        <a:spcBef>
          <a:spcPts val="314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157210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595352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33490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471629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909764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347909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6043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224188" indent="-719070" algn="l" defTabSz="2876282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38139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876282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14421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752558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190699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628839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6979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5119" algn="l" defTabSz="2876282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00310"/>
            <a:ext cx="24843105" cy="8351046"/>
          </a:xfrm>
          <a:prstGeom prst="rect">
            <a:avLst/>
          </a:prstGeom>
        </p:spPr>
        <p:txBody>
          <a:bodyPr vert="horz" lIns="91412" tIns="45706" rIns="91412" bIns="45706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501438"/>
            <a:ext cx="24843105" cy="27413429"/>
          </a:xfrm>
          <a:prstGeom prst="rect">
            <a:avLst/>
          </a:prstGeom>
        </p:spPr>
        <p:txBody>
          <a:bodyPr vert="horz" lIns="91412" tIns="45706" rIns="91412" bIns="45706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7" y="40045020"/>
            <a:ext cx="6480810" cy="2300288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56" latinLnBrk="0"/>
            <a:fld id="{39BE2BBA-F9A4-4C23-B3E8-53DF317FFC2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056" latinLnBrk="0"/>
              <a:t>2022-07-19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0045020"/>
            <a:ext cx="9721215" cy="2300288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56" latinLnBrk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0045020"/>
            <a:ext cx="6480810" cy="2300288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56" latinLnBrk="0"/>
            <a:fld id="{9B3E4C66-710D-49B3-BC06-CF3BD4F5E0A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056" latinLnBrk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158" rtl="0" eaLnBrk="1" latinLnBrk="1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790" indent="-719790" algn="l" defTabSz="2879158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369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598948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38527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478106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917680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357264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6838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6422" indent="-719790" algn="l" defTabSz="2879158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579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158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18737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758316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197895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637474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7053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6632" algn="l" defTabSz="2879158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gif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AB4733C-221D-4D5B-8D9D-79F72936B596}"/>
              </a:ext>
            </a:extLst>
          </p:cNvPr>
          <p:cNvSpPr/>
          <p:nvPr/>
        </p:nvSpPr>
        <p:spPr>
          <a:xfrm>
            <a:off x="208867" y="9650977"/>
            <a:ext cx="13847122" cy="3139668"/>
          </a:xfrm>
          <a:prstGeom prst="rect">
            <a:avLst/>
          </a:prstGeom>
        </p:spPr>
        <p:txBody>
          <a:bodyPr wrap="square" lIns="91349" tIns="45678" rIns="91349" bIns="45678">
            <a:spAutoFit/>
          </a:bodyPr>
          <a:lstStyle/>
          <a:p>
            <a:pPr defTabSz="456741" latinLnBrk="0"/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본 과제에서는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라즈베리파이와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앱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인벤터를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활용하여 홈 도난 예방 시스템을 개발하고자 한다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라즈베리파이의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PI Camera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와 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PIR Sensor 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를 활용하여 집 내부의 동작이 있는지 감지하고 카메라를 통해 집 내부를 확인할 수 있게 만들었다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앱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인벤터를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사용하여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모바일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애플리케이션을 만들어 외부에서도 확인할 수 있게 만들었고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Socket API 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기술을 사용하여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라즈베리파이와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안드로이드가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서로 통신하여 신호 및 제어를 할 수 있게 만들었다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본 작품을 통해 </a:t>
            </a:r>
            <a:r>
              <a:rPr lang="en-US" altLang="ko-KR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IoT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를 접하고 이를 토대로 다양한 응용분야에 활용할 수 있을 것이다</a:t>
            </a:r>
            <a:r>
              <a:rPr lang="en-US" altLang="ko-KR" sz="31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52EAAF81-BA76-4D58-9048-18878083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1" y="41558996"/>
            <a:ext cx="12606918" cy="1182132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99269660-569F-4460-BE03-576B43895A57}"/>
              </a:ext>
            </a:extLst>
          </p:cNvPr>
          <p:cNvSpPr/>
          <p:nvPr/>
        </p:nvSpPr>
        <p:spPr>
          <a:xfrm>
            <a:off x="14916823" y="15704092"/>
            <a:ext cx="13264836" cy="3208886"/>
          </a:xfrm>
          <a:prstGeom prst="rect">
            <a:avLst/>
          </a:prstGeom>
        </p:spPr>
        <p:txBody>
          <a:bodyPr wrap="square" lIns="91349" tIns="45678" rIns="91349" bIns="45678">
            <a:spAutoFit/>
          </a:bodyPr>
          <a:lstStyle/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PIR 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센서에서 물체를 감지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라즈베리파이에서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데이터 수신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수신된 데이터를 네트워크를 통해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모바일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앱에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푸시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알림 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사용자가 집 내부의 동작이 감지됨을 확인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카메라 확인 버튼으로 집 내부를 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Pi Camera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로 관찰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A34E01-BE68-400B-B53D-E44EEA17D656}"/>
              </a:ext>
            </a:extLst>
          </p:cNvPr>
          <p:cNvSpPr txBox="1"/>
          <p:nvPr/>
        </p:nvSpPr>
        <p:spPr>
          <a:xfrm>
            <a:off x="351399" y="5135966"/>
            <a:ext cx="20391223" cy="846440"/>
          </a:xfrm>
          <a:prstGeom prst="rect">
            <a:avLst/>
          </a:prstGeom>
          <a:noFill/>
        </p:spPr>
        <p:txBody>
          <a:bodyPr wrap="square" lIns="91349" tIns="45678" rIns="91349" bIns="45678" rtlCol="0">
            <a:spAutoFit/>
          </a:bodyPr>
          <a:lstStyle/>
          <a:p>
            <a:pPr marL="685105" indent="-685105" defTabSz="456741" latinLnBrk="0">
              <a:buClr>
                <a:srgbClr val="0B54A5"/>
              </a:buClr>
              <a:buSzPct val="150000"/>
              <a:buFont typeface="Wingdings" panose="05000000000000000000" pitchFamily="2" charset="2"/>
              <a:buChar char="Ø"/>
            </a:pPr>
            <a:r>
              <a:rPr lang="ko-KR" altLang="en-US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 참여학생      성현준</a:t>
            </a:r>
            <a:r>
              <a:rPr lang="en-US" altLang="ko-KR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전성원</a:t>
            </a:r>
            <a:r>
              <a:rPr lang="en-US" altLang="ko-KR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정현우</a:t>
            </a:r>
            <a:r>
              <a:rPr lang="en-US" altLang="ko-KR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최준혁</a:t>
            </a:r>
            <a:endParaRPr lang="en-US" altLang="ko-KR" sz="49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74B39BAE-8AFC-4415-8C1C-97731A9B8695}"/>
              </a:ext>
            </a:extLst>
          </p:cNvPr>
          <p:cNvSpPr/>
          <p:nvPr/>
        </p:nvSpPr>
        <p:spPr>
          <a:xfrm>
            <a:off x="365811" y="6342177"/>
            <a:ext cx="6695668" cy="846440"/>
          </a:xfrm>
          <a:prstGeom prst="rect">
            <a:avLst/>
          </a:prstGeom>
        </p:spPr>
        <p:txBody>
          <a:bodyPr wrap="square" lIns="91349" tIns="45678" rIns="91349" bIns="45678">
            <a:spAutoFit/>
          </a:bodyPr>
          <a:lstStyle/>
          <a:p>
            <a:pPr marL="685105" indent="-685105" defTabSz="456741" latinLnBrk="0">
              <a:buClr>
                <a:srgbClr val="0B54A5"/>
              </a:buClr>
              <a:buSzPct val="150000"/>
              <a:buFont typeface="Wingdings" panose="05000000000000000000" pitchFamily="2" charset="2"/>
              <a:buChar char="Ø"/>
            </a:pPr>
            <a:r>
              <a:rPr lang="ko-KR" altLang="en-US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조교      이주원</a:t>
            </a:r>
            <a:endParaRPr lang="ko-KR" altLang="en-US" sz="49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92" name="_x585501352">
            <a:extLst>
              <a:ext uri="{FF2B5EF4-FFF2-40B4-BE49-F238E27FC236}">
                <a16:creationId xmlns="" xmlns:a16="http://schemas.microsoft.com/office/drawing/2014/main" id="{851E5727-57F8-41D2-AE71-DBC2F344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0685" y="36239155"/>
            <a:ext cx="13484472" cy="408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9" tIns="45678" rIns="91349" bIns="45678" numCol="1" anchor="t" anchorCtr="0" compatLnSpc="1">
            <a:prstTxWarp prst="textNoShape">
              <a:avLst/>
            </a:prstTxWarp>
          </a:bodyPr>
          <a:lstStyle/>
          <a:p>
            <a:pPr defTabSz="91346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700" b="1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en-US" altLang="ko-KR" sz="2700" b="1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IoT</a:t>
            </a:r>
            <a:r>
              <a:rPr lang="en-US" altLang="ko-KR" sz="2700" b="1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b="1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분야의 활성화</a:t>
            </a:r>
            <a:endParaRPr lang="en-US" altLang="ko-KR" sz="2700" b="1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defTabSz="91346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비전공자도 사용할 수 있는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라즈베리파이와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앱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인벤터만으로도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en-US" altLang="ko-KR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IoT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기기를 개발하였다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NAT 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기법과 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TCP/IP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통신 등을 활용하여 복잡한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라즈베리파이와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안드로이드의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연결을 구현해 편리성과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접근성을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높혔다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라즈베리파이의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다양한 디바이스와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안드로이드의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확장성을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고려한다면 좀 더 다양한 프로젝트를 진행 할 수 있을 것이다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3C5A902-9759-4354-A7DE-223D88C64D98}"/>
              </a:ext>
            </a:extLst>
          </p:cNvPr>
          <p:cNvSpPr txBox="1"/>
          <p:nvPr/>
        </p:nvSpPr>
        <p:spPr>
          <a:xfrm>
            <a:off x="14802540" y="21629375"/>
            <a:ext cx="3431051" cy="569411"/>
          </a:xfrm>
          <a:prstGeom prst="rect">
            <a:avLst/>
          </a:prstGeom>
          <a:noFill/>
        </p:spPr>
        <p:txBody>
          <a:bodyPr wrap="none" lIns="91349" tIns="45678" rIns="91349" bIns="45678" rtlCol="0">
            <a:spAutoFit/>
          </a:bodyPr>
          <a:lstStyle/>
          <a:p>
            <a:pPr algn="ctr" defTabSz="456741" latinLnBrk="0"/>
            <a:r>
              <a:rPr lang="ko-KR" altLang="en-US" sz="3100" b="1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애플리케이션 화면</a:t>
            </a:r>
            <a:endParaRPr lang="en-US" altLang="ko-KR" sz="3100" b="1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89F8AF3B-1B4E-4E77-959F-08415190DA5F}"/>
              </a:ext>
            </a:extLst>
          </p:cNvPr>
          <p:cNvGrpSpPr/>
          <p:nvPr/>
        </p:nvGrpSpPr>
        <p:grpSpPr>
          <a:xfrm>
            <a:off x="222643" y="21781414"/>
            <a:ext cx="11901903" cy="1962292"/>
            <a:chOff x="341545" y="26776077"/>
            <a:chExt cx="11179150" cy="1962075"/>
          </a:xfrm>
        </p:grpSpPr>
        <p:sp>
          <p:nvSpPr>
            <p:cNvPr id="46" name="오른쪽 화살표 45">
              <a:extLst>
                <a:ext uri="{FF2B5EF4-FFF2-40B4-BE49-F238E27FC236}">
                  <a16:creationId xmlns="" xmlns:a16="http://schemas.microsoft.com/office/drawing/2014/main" id="{F107DD20-F62C-4CFF-93C2-EA56A36068E1}"/>
                </a:ext>
              </a:extLst>
            </p:cNvPr>
            <p:cNvSpPr/>
            <p:nvPr/>
          </p:nvSpPr>
          <p:spPr>
            <a:xfrm>
              <a:off x="341545" y="26923227"/>
              <a:ext cx="711660" cy="640470"/>
            </a:xfrm>
            <a:prstGeom prst="rightArrow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3100" dirty="0">
                <a:solidFill>
                  <a:srgbClr val="FF9999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0707C645-C6C7-4448-A48D-AF38FB2D0249}"/>
                </a:ext>
              </a:extLst>
            </p:cNvPr>
            <p:cNvSpPr/>
            <p:nvPr/>
          </p:nvSpPr>
          <p:spPr>
            <a:xfrm>
              <a:off x="1167366" y="26776077"/>
              <a:ext cx="10353329" cy="1962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Raspberry Pi</a:t>
              </a: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교육 목적으로 제작된 초소형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/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초저가 </a:t>
              </a: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싱글보드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컴퓨터 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다양한 추가 디바이스들을 활용 가능하여 </a:t>
              </a: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확장성이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높다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.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F1D1597-2FE1-4244-937E-CEEC9EED42D4}"/>
              </a:ext>
            </a:extLst>
          </p:cNvPr>
          <p:cNvSpPr/>
          <p:nvPr/>
        </p:nvSpPr>
        <p:spPr>
          <a:xfrm>
            <a:off x="6885354" y="6342177"/>
            <a:ext cx="6695668" cy="846440"/>
          </a:xfrm>
          <a:prstGeom prst="rect">
            <a:avLst/>
          </a:prstGeom>
        </p:spPr>
        <p:txBody>
          <a:bodyPr wrap="square" lIns="91349" tIns="45678" rIns="91349" bIns="45678">
            <a:spAutoFit/>
          </a:bodyPr>
          <a:lstStyle/>
          <a:p>
            <a:pPr marL="685105" indent="-685105" defTabSz="456741" latinLnBrk="0">
              <a:buClr>
                <a:srgbClr val="0B54A5"/>
              </a:buClr>
              <a:buSzPct val="150000"/>
              <a:buFont typeface="Wingdings" panose="05000000000000000000" pitchFamily="2" charset="2"/>
              <a:buChar char="Ø"/>
            </a:pPr>
            <a:r>
              <a:rPr lang="ko-KR" altLang="en-US" sz="49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지도교수      김명균</a:t>
            </a:r>
            <a:endParaRPr lang="ko-KR" altLang="en-US" sz="49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-69840" y="18"/>
            <a:ext cx="28889727" cy="5135955"/>
            <a:chOff x="-69840" y="0"/>
            <a:chExt cx="28886542" cy="4815078"/>
          </a:xfrm>
        </p:grpSpPr>
        <p:sp>
          <p:nvSpPr>
            <p:cNvPr id="13" name="순서도: 문서 12"/>
            <p:cNvSpPr/>
            <p:nvPr/>
          </p:nvSpPr>
          <p:spPr>
            <a:xfrm>
              <a:off x="-23527" y="0"/>
              <a:ext cx="28800425" cy="394274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819"/>
                <a:gd name="connsiteX1" fmla="*/ 21600 w 21600"/>
                <a:gd name="connsiteY1" fmla="*/ 0 h 20819"/>
                <a:gd name="connsiteX2" fmla="*/ 21600 w 21600"/>
                <a:gd name="connsiteY2" fmla="*/ 17322 h 20819"/>
                <a:gd name="connsiteX3" fmla="*/ 3850 w 21600"/>
                <a:gd name="connsiteY3" fmla="*/ 12082 h 20819"/>
                <a:gd name="connsiteX4" fmla="*/ 0 w 21600"/>
                <a:gd name="connsiteY4" fmla="*/ 20172 h 20819"/>
                <a:gd name="connsiteX5" fmla="*/ 0 w 21600"/>
                <a:gd name="connsiteY5" fmla="*/ 0 h 20819"/>
                <a:gd name="connsiteX0" fmla="*/ 0 w 21600"/>
                <a:gd name="connsiteY0" fmla="*/ 0 h 22269"/>
                <a:gd name="connsiteX1" fmla="*/ 21600 w 21600"/>
                <a:gd name="connsiteY1" fmla="*/ 0 h 22269"/>
                <a:gd name="connsiteX2" fmla="*/ 21600 w 21600"/>
                <a:gd name="connsiteY2" fmla="*/ 17322 h 22269"/>
                <a:gd name="connsiteX3" fmla="*/ 16073 w 21600"/>
                <a:gd name="connsiteY3" fmla="*/ 22101 h 22269"/>
                <a:gd name="connsiteX4" fmla="*/ 3850 w 21600"/>
                <a:gd name="connsiteY4" fmla="*/ 12082 h 22269"/>
                <a:gd name="connsiteX5" fmla="*/ 0 w 21600"/>
                <a:gd name="connsiteY5" fmla="*/ 20172 h 22269"/>
                <a:gd name="connsiteX6" fmla="*/ 0 w 21600"/>
                <a:gd name="connsiteY6" fmla="*/ 0 h 22269"/>
                <a:gd name="connsiteX0" fmla="*/ 0 w 21600"/>
                <a:gd name="connsiteY0" fmla="*/ 0 h 22269"/>
                <a:gd name="connsiteX1" fmla="*/ 21600 w 21600"/>
                <a:gd name="connsiteY1" fmla="*/ 0 h 22269"/>
                <a:gd name="connsiteX2" fmla="*/ 21600 w 21600"/>
                <a:gd name="connsiteY2" fmla="*/ 17322 h 22269"/>
                <a:gd name="connsiteX3" fmla="*/ 16073 w 21600"/>
                <a:gd name="connsiteY3" fmla="*/ 22101 h 22269"/>
                <a:gd name="connsiteX4" fmla="*/ 3769 w 21600"/>
                <a:gd name="connsiteY4" fmla="*/ 14439 h 22269"/>
                <a:gd name="connsiteX5" fmla="*/ 0 w 21600"/>
                <a:gd name="connsiteY5" fmla="*/ 20172 h 22269"/>
                <a:gd name="connsiteX6" fmla="*/ 0 w 21600"/>
                <a:gd name="connsiteY6" fmla="*/ 0 h 22269"/>
                <a:gd name="connsiteX0" fmla="*/ 0 w 21600"/>
                <a:gd name="connsiteY0" fmla="*/ 0 h 22269"/>
                <a:gd name="connsiteX1" fmla="*/ 21600 w 21600"/>
                <a:gd name="connsiteY1" fmla="*/ 0 h 22269"/>
                <a:gd name="connsiteX2" fmla="*/ 21600 w 21600"/>
                <a:gd name="connsiteY2" fmla="*/ 17322 h 22269"/>
                <a:gd name="connsiteX3" fmla="*/ 16073 w 21600"/>
                <a:gd name="connsiteY3" fmla="*/ 22101 h 22269"/>
                <a:gd name="connsiteX4" fmla="*/ 3769 w 21600"/>
                <a:gd name="connsiteY4" fmla="*/ 16566 h 22269"/>
                <a:gd name="connsiteX5" fmla="*/ 0 w 21600"/>
                <a:gd name="connsiteY5" fmla="*/ 20172 h 22269"/>
                <a:gd name="connsiteX6" fmla="*/ 0 w 21600"/>
                <a:gd name="connsiteY6" fmla="*/ 0 h 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2269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20760" y="20318"/>
                    <a:pt x="19031" y="22974"/>
                    <a:pt x="16073" y="22101"/>
                  </a:cubicBezTo>
                  <a:cubicBezTo>
                    <a:pt x="13115" y="21228"/>
                    <a:pt x="6528" y="16200"/>
                    <a:pt x="3769" y="16566"/>
                  </a:cubicBezTo>
                  <a:cubicBezTo>
                    <a:pt x="1010" y="16932"/>
                    <a:pt x="23" y="23561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B86F2"/>
            </a:solidFill>
            <a:ln>
              <a:solidFill>
                <a:srgbClr val="3B86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5" name="순서도: 문서 12"/>
            <p:cNvSpPr/>
            <p:nvPr/>
          </p:nvSpPr>
          <p:spPr>
            <a:xfrm>
              <a:off x="-69840" y="161364"/>
              <a:ext cx="28827141" cy="465371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819"/>
                <a:gd name="connsiteX1" fmla="*/ 21600 w 21600"/>
                <a:gd name="connsiteY1" fmla="*/ 0 h 20819"/>
                <a:gd name="connsiteX2" fmla="*/ 21600 w 21600"/>
                <a:gd name="connsiteY2" fmla="*/ 17322 h 20819"/>
                <a:gd name="connsiteX3" fmla="*/ 3850 w 21600"/>
                <a:gd name="connsiteY3" fmla="*/ 12082 h 20819"/>
                <a:gd name="connsiteX4" fmla="*/ 0 w 21600"/>
                <a:gd name="connsiteY4" fmla="*/ 20172 h 20819"/>
                <a:gd name="connsiteX5" fmla="*/ 0 w 21600"/>
                <a:gd name="connsiteY5" fmla="*/ 0 h 20819"/>
                <a:gd name="connsiteX0" fmla="*/ 0 w 21600"/>
                <a:gd name="connsiteY0" fmla="*/ 0 h 22269"/>
                <a:gd name="connsiteX1" fmla="*/ 21600 w 21600"/>
                <a:gd name="connsiteY1" fmla="*/ 0 h 22269"/>
                <a:gd name="connsiteX2" fmla="*/ 21600 w 21600"/>
                <a:gd name="connsiteY2" fmla="*/ 17322 h 22269"/>
                <a:gd name="connsiteX3" fmla="*/ 16073 w 21600"/>
                <a:gd name="connsiteY3" fmla="*/ 22101 h 22269"/>
                <a:gd name="connsiteX4" fmla="*/ 3850 w 21600"/>
                <a:gd name="connsiteY4" fmla="*/ 12082 h 22269"/>
                <a:gd name="connsiteX5" fmla="*/ 0 w 21600"/>
                <a:gd name="connsiteY5" fmla="*/ 20172 h 22269"/>
                <a:gd name="connsiteX6" fmla="*/ 0 w 21600"/>
                <a:gd name="connsiteY6" fmla="*/ 0 h 22269"/>
                <a:gd name="connsiteX0" fmla="*/ 0 w 21600"/>
                <a:gd name="connsiteY0" fmla="*/ 0 h 22269"/>
                <a:gd name="connsiteX1" fmla="*/ 21600 w 21600"/>
                <a:gd name="connsiteY1" fmla="*/ 0 h 22269"/>
                <a:gd name="connsiteX2" fmla="*/ 21600 w 21600"/>
                <a:gd name="connsiteY2" fmla="*/ 17322 h 22269"/>
                <a:gd name="connsiteX3" fmla="*/ 16073 w 21600"/>
                <a:gd name="connsiteY3" fmla="*/ 22101 h 22269"/>
                <a:gd name="connsiteX4" fmla="*/ 3769 w 21600"/>
                <a:gd name="connsiteY4" fmla="*/ 14439 h 22269"/>
                <a:gd name="connsiteX5" fmla="*/ 0 w 21600"/>
                <a:gd name="connsiteY5" fmla="*/ 20172 h 22269"/>
                <a:gd name="connsiteX6" fmla="*/ 0 w 21600"/>
                <a:gd name="connsiteY6" fmla="*/ 0 h 22269"/>
                <a:gd name="connsiteX0" fmla="*/ 0 w 21600"/>
                <a:gd name="connsiteY0" fmla="*/ 0 h 22269"/>
                <a:gd name="connsiteX1" fmla="*/ 21600 w 21600"/>
                <a:gd name="connsiteY1" fmla="*/ 0 h 22269"/>
                <a:gd name="connsiteX2" fmla="*/ 21600 w 21600"/>
                <a:gd name="connsiteY2" fmla="*/ 17322 h 22269"/>
                <a:gd name="connsiteX3" fmla="*/ 16073 w 21600"/>
                <a:gd name="connsiteY3" fmla="*/ 22101 h 22269"/>
                <a:gd name="connsiteX4" fmla="*/ 3769 w 21600"/>
                <a:gd name="connsiteY4" fmla="*/ 15726 h 22269"/>
                <a:gd name="connsiteX5" fmla="*/ 0 w 21600"/>
                <a:gd name="connsiteY5" fmla="*/ 20172 h 22269"/>
                <a:gd name="connsiteX6" fmla="*/ 0 w 21600"/>
                <a:gd name="connsiteY6" fmla="*/ 0 h 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2269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20760" y="20318"/>
                    <a:pt x="19031" y="22974"/>
                    <a:pt x="16073" y="22101"/>
                  </a:cubicBezTo>
                  <a:cubicBezTo>
                    <a:pt x="13115" y="21228"/>
                    <a:pt x="6528" y="15360"/>
                    <a:pt x="3769" y="15726"/>
                  </a:cubicBezTo>
                  <a:cubicBezTo>
                    <a:pt x="1010" y="16092"/>
                    <a:pt x="23" y="23561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B86F2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7CFA4F5-3C5F-4F97-95A0-CB7A6672850E}"/>
                </a:ext>
              </a:extLst>
            </p:cNvPr>
            <p:cNvSpPr txBox="1"/>
            <p:nvPr/>
          </p:nvSpPr>
          <p:spPr>
            <a:xfrm>
              <a:off x="-69840" y="801008"/>
              <a:ext cx="28886542" cy="144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741" latinLnBrk="0"/>
              <a:r>
                <a:rPr lang="ko-KR" altLang="en-US" sz="94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30504000101010101" pitchFamily="18" charset="-127"/>
                </a:rPr>
                <a:t>사물인터넷 기술을 이용한 홈 도난  예방 시스템 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" y="7973697"/>
            <a:ext cx="14112445" cy="1277779"/>
            <a:chOff x="0" y="7165988"/>
            <a:chExt cx="14110889" cy="1277637"/>
          </a:xfrm>
        </p:grpSpPr>
        <p:sp>
          <p:nvSpPr>
            <p:cNvPr id="9" name="사각형: 잘린 대각선 방향 모서리 8">
              <a:extLst>
                <a:ext uri="{FF2B5EF4-FFF2-40B4-BE49-F238E27FC236}">
                  <a16:creationId xmlns="" xmlns:a16="http://schemas.microsoft.com/office/drawing/2014/main" id="{3D550EAC-A368-43F1-BE8E-1B92E6581E96}"/>
                </a:ext>
              </a:extLst>
            </p:cNvPr>
            <p:cNvSpPr/>
            <p:nvPr/>
          </p:nvSpPr>
          <p:spPr>
            <a:xfrm>
              <a:off x="0" y="7165988"/>
              <a:ext cx="14110889" cy="1277637"/>
            </a:xfrm>
            <a:prstGeom prst="round1Rect">
              <a:avLst/>
            </a:prstGeom>
            <a:solidFill>
              <a:srgbClr val="3B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6741" latinLnBrk="0"/>
              <a:r>
                <a:rPr lang="en-US" altLang="ko-KR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 1. </a:t>
              </a:r>
              <a:r>
                <a:rPr lang="ko-KR" altLang="en-US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서론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714831" y="7182557"/>
              <a:ext cx="10396058" cy="1261068"/>
              <a:chOff x="10202523" y="223837"/>
              <a:chExt cx="1751636" cy="721420"/>
            </a:xfrm>
          </p:grpSpPr>
          <p:sp>
            <p:nvSpPr>
              <p:cNvPr id="79" name="자유형 78"/>
              <p:cNvSpPr/>
              <p:nvPr/>
            </p:nvSpPr>
            <p:spPr>
              <a:xfrm>
                <a:off x="10758487" y="223837"/>
                <a:ext cx="1193366" cy="720436"/>
              </a:xfrm>
              <a:custGeom>
                <a:avLst/>
                <a:gdLst>
                  <a:gd name="connsiteX0" fmla="*/ 0 w 1193366"/>
                  <a:gd name="connsiteY0" fmla="*/ 0 h 720436"/>
                  <a:gd name="connsiteX1" fmla="*/ 1100999 w 1193366"/>
                  <a:gd name="connsiteY1" fmla="*/ 0 h 720436"/>
                  <a:gd name="connsiteX2" fmla="*/ 1193366 w 1193366"/>
                  <a:gd name="connsiteY2" fmla="*/ 92367 h 720436"/>
                  <a:gd name="connsiteX3" fmla="*/ 1193366 w 1193366"/>
                  <a:gd name="connsiteY3" fmla="*/ 628069 h 720436"/>
                  <a:gd name="connsiteX4" fmla="*/ 1100999 w 1193366"/>
                  <a:gd name="connsiteY4" fmla="*/ 720436 h 720436"/>
                  <a:gd name="connsiteX5" fmla="*/ 290019 w 1193366"/>
                  <a:gd name="connsiteY5" fmla="*/ 720436 h 720436"/>
                  <a:gd name="connsiteX6" fmla="*/ 178939 w 1193366"/>
                  <a:gd name="connsiteY6" fmla="*/ 585807 h 720436"/>
                  <a:gd name="connsiteX7" fmla="*/ 0 w 1193366"/>
                  <a:gd name="connsiteY7" fmla="*/ 0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66" h="720436">
                    <a:moveTo>
                      <a:pt x="0" y="0"/>
                    </a:moveTo>
                    <a:lnTo>
                      <a:pt x="1100999" y="0"/>
                    </a:lnTo>
                    <a:cubicBezTo>
                      <a:pt x="1152012" y="0"/>
                      <a:pt x="1193366" y="41354"/>
                      <a:pt x="1193366" y="92367"/>
                    </a:cubicBezTo>
                    <a:lnTo>
                      <a:pt x="1193366" y="628069"/>
                    </a:lnTo>
                    <a:cubicBezTo>
                      <a:pt x="1193366" y="679082"/>
                      <a:pt x="1152012" y="720436"/>
                      <a:pt x="1100999" y="720436"/>
                    </a:cubicBezTo>
                    <a:lnTo>
                      <a:pt x="290019" y="720436"/>
                    </a:lnTo>
                    <a:lnTo>
                      <a:pt x="178939" y="585807"/>
                    </a:lnTo>
                    <a:cubicBezTo>
                      <a:pt x="65966" y="418585"/>
                      <a:pt x="0" y="21699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10844654" y="226216"/>
                <a:ext cx="1109505" cy="715363"/>
              </a:xfrm>
              <a:custGeom>
                <a:avLst/>
                <a:gdLst>
                  <a:gd name="connsiteX0" fmla="*/ 0 w 1109505"/>
                  <a:gd name="connsiteY0" fmla="*/ 0 h 715363"/>
                  <a:gd name="connsiteX1" fmla="*/ 1017138 w 1109505"/>
                  <a:gd name="connsiteY1" fmla="*/ 0 h 715363"/>
                  <a:gd name="connsiteX2" fmla="*/ 1109505 w 1109505"/>
                  <a:gd name="connsiteY2" fmla="*/ 92367 h 715363"/>
                  <a:gd name="connsiteX3" fmla="*/ 1109505 w 1109505"/>
                  <a:gd name="connsiteY3" fmla="*/ 628069 h 715363"/>
                  <a:gd name="connsiteX4" fmla="*/ 1053091 w 1109505"/>
                  <a:gd name="connsiteY4" fmla="*/ 713177 h 715363"/>
                  <a:gd name="connsiteX5" fmla="*/ 1042269 w 1109505"/>
                  <a:gd name="connsiteY5" fmla="*/ 715363 h 715363"/>
                  <a:gd name="connsiteX6" fmla="*/ 973431 w 1109505"/>
                  <a:gd name="connsiteY6" fmla="*/ 711887 h 715363"/>
                  <a:gd name="connsiteX7" fmla="*/ 44542 w 1109505"/>
                  <a:gd name="connsiteY7" fmla="*/ 92463 h 71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505" h="715363">
                    <a:moveTo>
                      <a:pt x="0" y="0"/>
                    </a:moveTo>
                    <a:lnTo>
                      <a:pt x="1017138" y="0"/>
                    </a:lnTo>
                    <a:cubicBezTo>
                      <a:pt x="1068151" y="0"/>
                      <a:pt x="1109505" y="41354"/>
                      <a:pt x="1109505" y="92367"/>
                    </a:cubicBezTo>
                    <a:lnTo>
                      <a:pt x="1109505" y="628069"/>
                    </a:lnTo>
                    <a:cubicBezTo>
                      <a:pt x="1109505" y="666329"/>
                      <a:pt x="1086243" y="699155"/>
                      <a:pt x="1053091" y="713177"/>
                    </a:cubicBezTo>
                    <a:lnTo>
                      <a:pt x="1042269" y="715363"/>
                    </a:lnTo>
                    <a:lnTo>
                      <a:pt x="973431" y="711887"/>
                    </a:lnTo>
                    <a:cubicBezTo>
                      <a:pt x="571577" y="671076"/>
                      <a:pt x="228565" y="431220"/>
                      <a:pt x="44542" y="92463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11049137" y="224821"/>
                <a:ext cx="900866" cy="398468"/>
              </a:xfrm>
              <a:custGeom>
                <a:avLst/>
                <a:gdLst>
                  <a:gd name="connsiteX0" fmla="*/ 0 w 900866"/>
                  <a:gd name="connsiteY0" fmla="*/ 0 h 398468"/>
                  <a:gd name="connsiteX1" fmla="*/ 808499 w 900866"/>
                  <a:gd name="connsiteY1" fmla="*/ 0 h 398468"/>
                  <a:gd name="connsiteX2" fmla="*/ 900866 w 900866"/>
                  <a:gd name="connsiteY2" fmla="*/ 92367 h 398468"/>
                  <a:gd name="connsiteX3" fmla="*/ 900866 w 900866"/>
                  <a:gd name="connsiteY3" fmla="*/ 398468 h 398468"/>
                  <a:gd name="connsiteX4" fmla="*/ 732258 w 900866"/>
                  <a:gd name="connsiteY4" fmla="*/ 370578 h 398468"/>
                  <a:gd name="connsiteX5" fmla="*/ 155894 w 900866"/>
                  <a:gd name="connsiteY5" fmla="*/ 119507 h 39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866" h="398468">
                    <a:moveTo>
                      <a:pt x="0" y="0"/>
                    </a:moveTo>
                    <a:lnTo>
                      <a:pt x="808499" y="0"/>
                    </a:lnTo>
                    <a:cubicBezTo>
                      <a:pt x="859512" y="0"/>
                      <a:pt x="900866" y="41354"/>
                      <a:pt x="900866" y="92367"/>
                    </a:cubicBezTo>
                    <a:lnTo>
                      <a:pt x="900866" y="398468"/>
                    </a:lnTo>
                    <a:lnTo>
                      <a:pt x="732258" y="370578"/>
                    </a:lnTo>
                    <a:cubicBezTo>
                      <a:pt x="523072" y="322289"/>
                      <a:pt x="328404" y="236052"/>
                      <a:pt x="155894" y="119507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10592044" y="224821"/>
                <a:ext cx="1357078" cy="720436"/>
              </a:xfrm>
              <a:custGeom>
                <a:avLst/>
                <a:gdLst>
                  <a:gd name="connsiteX0" fmla="*/ 100648 w 1357078"/>
                  <a:gd name="connsiteY0" fmla="*/ 0 h 720436"/>
                  <a:gd name="connsiteX1" fmla="*/ 1264711 w 1357078"/>
                  <a:gd name="connsiteY1" fmla="*/ 0 h 720436"/>
                  <a:gd name="connsiteX2" fmla="*/ 1357078 w 1357078"/>
                  <a:gd name="connsiteY2" fmla="*/ 92367 h 720436"/>
                  <a:gd name="connsiteX3" fmla="*/ 1357078 w 1357078"/>
                  <a:gd name="connsiteY3" fmla="*/ 628069 h 720436"/>
                  <a:gd name="connsiteX4" fmla="*/ 1264711 w 1357078"/>
                  <a:gd name="connsiteY4" fmla="*/ 720436 h 720436"/>
                  <a:gd name="connsiteX5" fmla="*/ 23604 w 1357078"/>
                  <a:gd name="connsiteY5" fmla="*/ 720436 h 720436"/>
                  <a:gd name="connsiteX6" fmla="*/ 6255 w 1357078"/>
                  <a:gd name="connsiteY6" fmla="*/ 606763 h 720436"/>
                  <a:gd name="connsiteX7" fmla="*/ 0 w 1357078"/>
                  <a:gd name="connsiteY7" fmla="*/ 482886 h 720436"/>
                  <a:gd name="connsiteX8" fmla="*/ 95212 w 1357078"/>
                  <a:gd name="connsiteY8" fmla="*/ 11285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7078" h="720436">
                    <a:moveTo>
                      <a:pt x="100648" y="0"/>
                    </a:moveTo>
                    <a:lnTo>
                      <a:pt x="1264711" y="0"/>
                    </a:lnTo>
                    <a:cubicBezTo>
                      <a:pt x="1315724" y="0"/>
                      <a:pt x="1357078" y="41354"/>
                      <a:pt x="1357078" y="92367"/>
                    </a:cubicBezTo>
                    <a:lnTo>
                      <a:pt x="1357078" y="628069"/>
                    </a:lnTo>
                    <a:cubicBezTo>
                      <a:pt x="1357078" y="679082"/>
                      <a:pt x="1315724" y="720436"/>
                      <a:pt x="1264711" y="720436"/>
                    </a:cubicBezTo>
                    <a:lnTo>
                      <a:pt x="23604" y="720436"/>
                    </a:lnTo>
                    <a:lnTo>
                      <a:pt x="6255" y="606763"/>
                    </a:lnTo>
                    <a:cubicBezTo>
                      <a:pt x="2119" y="566033"/>
                      <a:pt x="0" y="524707"/>
                      <a:pt x="0" y="482886"/>
                    </a:cubicBezTo>
                    <a:cubicBezTo>
                      <a:pt x="0" y="315602"/>
                      <a:pt x="33903" y="156236"/>
                      <a:pt x="95212" y="11285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>
              <a:xfrm>
                <a:off x="10202523" y="224821"/>
                <a:ext cx="1747003" cy="720436"/>
              </a:xfrm>
              <a:custGeom>
                <a:avLst/>
                <a:gdLst>
                  <a:gd name="connsiteX0" fmla="*/ 387377 w 1747003"/>
                  <a:gd name="connsiteY0" fmla="*/ 0 h 720436"/>
                  <a:gd name="connsiteX1" fmla="*/ 1654636 w 1747003"/>
                  <a:gd name="connsiteY1" fmla="*/ 0 h 720436"/>
                  <a:gd name="connsiteX2" fmla="*/ 1747003 w 1747003"/>
                  <a:gd name="connsiteY2" fmla="*/ 92367 h 720436"/>
                  <a:gd name="connsiteX3" fmla="*/ 1747003 w 1747003"/>
                  <a:gd name="connsiteY3" fmla="*/ 628069 h 720436"/>
                  <a:gd name="connsiteX4" fmla="*/ 1654636 w 1747003"/>
                  <a:gd name="connsiteY4" fmla="*/ 720436 h 720436"/>
                  <a:gd name="connsiteX5" fmla="*/ 0 w 1747003"/>
                  <a:gd name="connsiteY5" fmla="*/ 720436 h 720436"/>
                  <a:gd name="connsiteX6" fmla="*/ 9918 w 1747003"/>
                  <a:gd name="connsiteY6" fmla="*/ 655448 h 720436"/>
                  <a:gd name="connsiteX7" fmla="*/ 340167 w 1747003"/>
                  <a:gd name="connsiteY7" fmla="*/ 42908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7003" h="720436">
                    <a:moveTo>
                      <a:pt x="387377" y="0"/>
                    </a:moveTo>
                    <a:lnTo>
                      <a:pt x="1654636" y="0"/>
                    </a:lnTo>
                    <a:cubicBezTo>
                      <a:pt x="1705649" y="0"/>
                      <a:pt x="1747003" y="41354"/>
                      <a:pt x="1747003" y="92367"/>
                    </a:cubicBezTo>
                    <a:lnTo>
                      <a:pt x="1747003" y="628069"/>
                    </a:lnTo>
                    <a:cubicBezTo>
                      <a:pt x="1747003" y="679082"/>
                      <a:pt x="1705649" y="720436"/>
                      <a:pt x="1654636" y="720436"/>
                    </a:cubicBezTo>
                    <a:lnTo>
                      <a:pt x="0" y="720436"/>
                    </a:lnTo>
                    <a:lnTo>
                      <a:pt x="9918" y="655448"/>
                    </a:lnTo>
                    <a:cubicBezTo>
                      <a:pt x="58336" y="418836"/>
                      <a:pt x="175727" y="207347"/>
                      <a:pt x="340167" y="42908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266" y="19953782"/>
            <a:ext cx="14112445" cy="1277779"/>
            <a:chOff x="0" y="7165988"/>
            <a:chExt cx="14110889" cy="1277637"/>
          </a:xfrm>
        </p:grpSpPr>
        <p:sp>
          <p:nvSpPr>
            <p:cNvPr id="86" name="사각형: 잘린 대각선 방향 모서리 8">
              <a:extLst>
                <a:ext uri="{FF2B5EF4-FFF2-40B4-BE49-F238E27FC236}">
                  <a16:creationId xmlns="" xmlns:a16="http://schemas.microsoft.com/office/drawing/2014/main" id="{3D550EAC-A368-43F1-BE8E-1B92E6581E96}"/>
                </a:ext>
              </a:extLst>
            </p:cNvPr>
            <p:cNvSpPr/>
            <p:nvPr/>
          </p:nvSpPr>
          <p:spPr>
            <a:xfrm>
              <a:off x="0" y="7165988"/>
              <a:ext cx="14110889" cy="1277637"/>
            </a:xfrm>
            <a:prstGeom prst="round1Rect">
              <a:avLst/>
            </a:prstGeom>
            <a:solidFill>
              <a:srgbClr val="3B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6741" latinLnBrk="0"/>
              <a:r>
                <a:rPr lang="en-US" altLang="ko-KR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 2. </a:t>
              </a:r>
              <a:r>
                <a:rPr lang="ko-KR" altLang="en-US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이론적 배경</a:t>
              </a: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714831" y="7182557"/>
              <a:ext cx="10396058" cy="1261068"/>
              <a:chOff x="10202523" y="223837"/>
              <a:chExt cx="1751636" cy="721420"/>
            </a:xfrm>
          </p:grpSpPr>
          <p:sp>
            <p:nvSpPr>
              <p:cNvPr id="88" name="자유형 87"/>
              <p:cNvSpPr/>
              <p:nvPr/>
            </p:nvSpPr>
            <p:spPr>
              <a:xfrm>
                <a:off x="10758487" y="223837"/>
                <a:ext cx="1193366" cy="720436"/>
              </a:xfrm>
              <a:custGeom>
                <a:avLst/>
                <a:gdLst>
                  <a:gd name="connsiteX0" fmla="*/ 0 w 1193366"/>
                  <a:gd name="connsiteY0" fmla="*/ 0 h 720436"/>
                  <a:gd name="connsiteX1" fmla="*/ 1100999 w 1193366"/>
                  <a:gd name="connsiteY1" fmla="*/ 0 h 720436"/>
                  <a:gd name="connsiteX2" fmla="*/ 1193366 w 1193366"/>
                  <a:gd name="connsiteY2" fmla="*/ 92367 h 720436"/>
                  <a:gd name="connsiteX3" fmla="*/ 1193366 w 1193366"/>
                  <a:gd name="connsiteY3" fmla="*/ 628069 h 720436"/>
                  <a:gd name="connsiteX4" fmla="*/ 1100999 w 1193366"/>
                  <a:gd name="connsiteY4" fmla="*/ 720436 h 720436"/>
                  <a:gd name="connsiteX5" fmla="*/ 290019 w 1193366"/>
                  <a:gd name="connsiteY5" fmla="*/ 720436 h 720436"/>
                  <a:gd name="connsiteX6" fmla="*/ 178939 w 1193366"/>
                  <a:gd name="connsiteY6" fmla="*/ 585807 h 720436"/>
                  <a:gd name="connsiteX7" fmla="*/ 0 w 1193366"/>
                  <a:gd name="connsiteY7" fmla="*/ 0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66" h="720436">
                    <a:moveTo>
                      <a:pt x="0" y="0"/>
                    </a:moveTo>
                    <a:lnTo>
                      <a:pt x="1100999" y="0"/>
                    </a:lnTo>
                    <a:cubicBezTo>
                      <a:pt x="1152012" y="0"/>
                      <a:pt x="1193366" y="41354"/>
                      <a:pt x="1193366" y="92367"/>
                    </a:cubicBezTo>
                    <a:lnTo>
                      <a:pt x="1193366" y="628069"/>
                    </a:lnTo>
                    <a:cubicBezTo>
                      <a:pt x="1193366" y="679082"/>
                      <a:pt x="1152012" y="720436"/>
                      <a:pt x="1100999" y="720436"/>
                    </a:cubicBezTo>
                    <a:lnTo>
                      <a:pt x="290019" y="720436"/>
                    </a:lnTo>
                    <a:lnTo>
                      <a:pt x="178939" y="585807"/>
                    </a:lnTo>
                    <a:cubicBezTo>
                      <a:pt x="65966" y="418585"/>
                      <a:pt x="0" y="21699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자유형 88"/>
              <p:cNvSpPr/>
              <p:nvPr/>
            </p:nvSpPr>
            <p:spPr>
              <a:xfrm>
                <a:off x="10844654" y="226216"/>
                <a:ext cx="1109505" cy="715363"/>
              </a:xfrm>
              <a:custGeom>
                <a:avLst/>
                <a:gdLst>
                  <a:gd name="connsiteX0" fmla="*/ 0 w 1109505"/>
                  <a:gd name="connsiteY0" fmla="*/ 0 h 715363"/>
                  <a:gd name="connsiteX1" fmla="*/ 1017138 w 1109505"/>
                  <a:gd name="connsiteY1" fmla="*/ 0 h 715363"/>
                  <a:gd name="connsiteX2" fmla="*/ 1109505 w 1109505"/>
                  <a:gd name="connsiteY2" fmla="*/ 92367 h 715363"/>
                  <a:gd name="connsiteX3" fmla="*/ 1109505 w 1109505"/>
                  <a:gd name="connsiteY3" fmla="*/ 628069 h 715363"/>
                  <a:gd name="connsiteX4" fmla="*/ 1053091 w 1109505"/>
                  <a:gd name="connsiteY4" fmla="*/ 713177 h 715363"/>
                  <a:gd name="connsiteX5" fmla="*/ 1042269 w 1109505"/>
                  <a:gd name="connsiteY5" fmla="*/ 715363 h 715363"/>
                  <a:gd name="connsiteX6" fmla="*/ 973431 w 1109505"/>
                  <a:gd name="connsiteY6" fmla="*/ 711887 h 715363"/>
                  <a:gd name="connsiteX7" fmla="*/ 44542 w 1109505"/>
                  <a:gd name="connsiteY7" fmla="*/ 92463 h 71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505" h="715363">
                    <a:moveTo>
                      <a:pt x="0" y="0"/>
                    </a:moveTo>
                    <a:lnTo>
                      <a:pt x="1017138" y="0"/>
                    </a:lnTo>
                    <a:cubicBezTo>
                      <a:pt x="1068151" y="0"/>
                      <a:pt x="1109505" y="41354"/>
                      <a:pt x="1109505" y="92367"/>
                    </a:cubicBezTo>
                    <a:lnTo>
                      <a:pt x="1109505" y="628069"/>
                    </a:lnTo>
                    <a:cubicBezTo>
                      <a:pt x="1109505" y="666329"/>
                      <a:pt x="1086243" y="699155"/>
                      <a:pt x="1053091" y="713177"/>
                    </a:cubicBezTo>
                    <a:lnTo>
                      <a:pt x="1042269" y="715363"/>
                    </a:lnTo>
                    <a:lnTo>
                      <a:pt x="973431" y="711887"/>
                    </a:lnTo>
                    <a:cubicBezTo>
                      <a:pt x="571577" y="671076"/>
                      <a:pt x="228565" y="431220"/>
                      <a:pt x="44542" y="92463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11049137" y="224821"/>
                <a:ext cx="900866" cy="398468"/>
              </a:xfrm>
              <a:custGeom>
                <a:avLst/>
                <a:gdLst>
                  <a:gd name="connsiteX0" fmla="*/ 0 w 900866"/>
                  <a:gd name="connsiteY0" fmla="*/ 0 h 398468"/>
                  <a:gd name="connsiteX1" fmla="*/ 808499 w 900866"/>
                  <a:gd name="connsiteY1" fmla="*/ 0 h 398468"/>
                  <a:gd name="connsiteX2" fmla="*/ 900866 w 900866"/>
                  <a:gd name="connsiteY2" fmla="*/ 92367 h 398468"/>
                  <a:gd name="connsiteX3" fmla="*/ 900866 w 900866"/>
                  <a:gd name="connsiteY3" fmla="*/ 398468 h 398468"/>
                  <a:gd name="connsiteX4" fmla="*/ 732258 w 900866"/>
                  <a:gd name="connsiteY4" fmla="*/ 370578 h 398468"/>
                  <a:gd name="connsiteX5" fmla="*/ 155894 w 900866"/>
                  <a:gd name="connsiteY5" fmla="*/ 119507 h 39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866" h="398468">
                    <a:moveTo>
                      <a:pt x="0" y="0"/>
                    </a:moveTo>
                    <a:lnTo>
                      <a:pt x="808499" y="0"/>
                    </a:lnTo>
                    <a:cubicBezTo>
                      <a:pt x="859512" y="0"/>
                      <a:pt x="900866" y="41354"/>
                      <a:pt x="900866" y="92367"/>
                    </a:cubicBezTo>
                    <a:lnTo>
                      <a:pt x="900866" y="398468"/>
                    </a:lnTo>
                    <a:lnTo>
                      <a:pt x="732258" y="370578"/>
                    </a:lnTo>
                    <a:cubicBezTo>
                      <a:pt x="523072" y="322289"/>
                      <a:pt x="328404" y="236052"/>
                      <a:pt x="155894" y="119507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자유형 92"/>
              <p:cNvSpPr/>
              <p:nvPr/>
            </p:nvSpPr>
            <p:spPr>
              <a:xfrm>
                <a:off x="10592044" y="224821"/>
                <a:ext cx="1357078" cy="720436"/>
              </a:xfrm>
              <a:custGeom>
                <a:avLst/>
                <a:gdLst>
                  <a:gd name="connsiteX0" fmla="*/ 100648 w 1357078"/>
                  <a:gd name="connsiteY0" fmla="*/ 0 h 720436"/>
                  <a:gd name="connsiteX1" fmla="*/ 1264711 w 1357078"/>
                  <a:gd name="connsiteY1" fmla="*/ 0 h 720436"/>
                  <a:gd name="connsiteX2" fmla="*/ 1357078 w 1357078"/>
                  <a:gd name="connsiteY2" fmla="*/ 92367 h 720436"/>
                  <a:gd name="connsiteX3" fmla="*/ 1357078 w 1357078"/>
                  <a:gd name="connsiteY3" fmla="*/ 628069 h 720436"/>
                  <a:gd name="connsiteX4" fmla="*/ 1264711 w 1357078"/>
                  <a:gd name="connsiteY4" fmla="*/ 720436 h 720436"/>
                  <a:gd name="connsiteX5" fmla="*/ 23604 w 1357078"/>
                  <a:gd name="connsiteY5" fmla="*/ 720436 h 720436"/>
                  <a:gd name="connsiteX6" fmla="*/ 6255 w 1357078"/>
                  <a:gd name="connsiteY6" fmla="*/ 606763 h 720436"/>
                  <a:gd name="connsiteX7" fmla="*/ 0 w 1357078"/>
                  <a:gd name="connsiteY7" fmla="*/ 482886 h 720436"/>
                  <a:gd name="connsiteX8" fmla="*/ 95212 w 1357078"/>
                  <a:gd name="connsiteY8" fmla="*/ 11285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7078" h="720436">
                    <a:moveTo>
                      <a:pt x="100648" y="0"/>
                    </a:moveTo>
                    <a:lnTo>
                      <a:pt x="1264711" y="0"/>
                    </a:lnTo>
                    <a:cubicBezTo>
                      <a:pt x="1315724" y="0"/>
                      <a:pt x="1357078" y="41354"/>
                      <a:pt x="1357078" y="92367"/>
                    </a:cubicBezTo>
                    <a:lnTo>
                      <a:pt x="1357078" y="628069"/>
                    </a:lnTo>
                    <a:cubicBezTo>
                      <a:pt x="1357078" y="679082"/>
                      <a:pt x="1315724" y="720436"/>
                      <a:pt x="1264711" y="720436"/>
                    </a:cubicBezTo>
                    <a:lnTo>
                      <a:pt x="23604" y="720436"/>
                    </a:lnTo>
                    <a:lnTo>
                      <a:pt x="6255" y="606763"/>
                    </a:lnTo>
                    <a:cubicBezTo>
                      <a:pt x="2119" y="566033"/>
                      <a:pt x="0" y="524707"/>
                      <a:pt x="0" y="482886"/>
                    </a:cubicBezTo>
                    <a:cubicBezTo>
                      <a:pt x="0" y="315602"/>
                      <a:pt x="33903" y="156236"/>
                      <a:pt x="95212" y="11285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자유형 93"/>
              <p:cNvSpPr/>
              <p:nvPr/>
            </p:nvSpPr>
            <p:spPr>
              <a:xfrm>
                <a:off x="10202523" y="224821"/>
                <a:ext cx="1747003" cy="720436"/>
              </a:xfrm>
              <a:custGeom>
                <a:avLst/>
                <a:gdLst>
                  <a:gd name="connsiteX0" fmla="*/ 387377 w 1747003"/>
                  <a:gd name="connsiteY0" fmla="*/ 0 h 720436"/>
                  <a:gd name="connsiteX1" fmla="*/ 1654636 w 1747003"/>
                  <a:gd name="connsiteY1" fmla="*/ 0 h 720436"/>
                  <a:gd name="connsiteX2" fmla="*/ 1747003 w 1747003"/>
                  <a:gd name="connsiteY2" fmla="*/ 92367 h 720436"/>
                  <a:gd name="connsiteX3" fmla="*/ 1747003 w 1747003"/>
                  <a:gd name="connsiteY3" fmla="*/ 628069 h 720436"/>
                  <a:gd name="connsiteX4" fmla="*/ 1654636 w 1747003"/>
                  <a:gd name="connsiteY4" fmla="*/ 720436 h 720436"/>
                  <a:gd name="connsiteX5" fmla="*/ 0 w 1747003"/>
                  <a:gd name="connsiteY5" fmla="*/ 720436 h 720436"/>
                  <a:gd name="connsiteX6" fmla="*/ 9918 w 1747003"/>
                  <a:gd name="connsiteY6" fmla="*/ 655448 h 720436"/>
                  <a:gd name="connsiteX7" fmla="*/ 340167 w 1747003"/>
                  <a:gd name="connsiteY7" fmla="*/ 42908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7003" h="720436">
                    <a:moveTo>
                      <a:pt x="387377" y="0"/>
                    </a:moveTo>
                    <a:lnTo>
                      <a:pt x="1654636" y="0"/>
                    </a:lnTo>
                    <a:cubicBezTo>
                      <a:pt x="1705649" y="0"/>
                      <a:pt x="1747003" y="41354"/>
                      <a:pt x="1747003" y="92367"/>
                    </a:cubicBezTo>
                    <a:lnTo>
                      <a:pt x="1747003" y="628069"/>
                    </a:lnTo>
                    <a:cubicBezTo>
                      <a:pt x="1747003" y="679082"/>
                      <a:pt x="1705649" y="720436"/>
                      <a:pt x="1654636" y="720436"/>
                    </a:cubicBezTo>
                    <a:lnTo>
                      <a:pt x="0" y="720436"/>
                    </a:lnTo>
                    <a:lnTo>
                      <a:pt x="9918" y="655448"/>
                    </a:lnTo>
                    <a:cubicBezTo>
                      <a:pt x="58336" y="418836"/>
                      <a:pt x="175727" y="207347"/>
                      <a:pt x="340167" y="42908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7" name="Picture 2" descr="사물인터넷 – 에이치앤컨설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20" y="12861268"/>
            <a:ext cx="9929853" cy="68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14707446" y="19948976"/>
            <a:ext cx="14112445" cy="1277779"/>
            <a:chOff x="0" y="7165988"/>
            <a:chExt cx="14110889" cy="1277637"/>
          </a:xfrm>
        </p:grpSpPr>
        <p:sp>
          <p:nvSpPr>
            <p:cNvPr id="96" name="사각형: 잘린 대각선 방향 모서리 8">
              <a:extLst>
                <a:ext uri="{FF2B5EF4-FFF2-40B4-BE49-F238E27FC236}">
                  <a16:creationId xmlns="" xmlns:a16="http://schemas.microsoft.com/office/drawing/2014/main" id="{3D550EAC-A368-43F1-BE8E-1B92E6581E96}"/>
                </a:ext>
              </a:extLst>
            </p:cNvPr>
            <p:cNvSpPr/>
            <p:nvPr/>
          </p:nvSpPr>
          <p:spPr>
            <a:xfrm>
              <a:off x="0" y="7165988"/>
              <a:ext cx="14110889" cy="1277637"/>
            </a:xfrm>
            <a:prstGeom prst="round1Rect">
              <a:avLst/>
            </a:prstGeom>
            <a:solidFill>
              <a:srgbClr val="3B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6741" latinLnBrk="0"/>
              <a:r>
                <a:rPr lang="en-US" altLang="ko-KR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 4. </a:t>
              </a:r>
              <a:r>
                <a:rPr lang="ko-KR" altLang="en-US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연구 내용 및 방법</a:t>
              </a: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3714831" y="7182557"/>
              <a:ext cx="10396058" cy="1261068"/>
              <a:chOff x="10202523" y="223837"/>
              <a:chExt cx="1751636" cy="721420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10758487" y="223837"/>
                <a:ext cx="1193366" cy="720436"/>
              </a:xfrm>
              <a:custGeom>
                <a:avLst/>
                <a:gdLst>
                  <a:gd name="connsiteX0" fmla="*/ 0 w 1193366"/>
                  <a:gd name="connsiteY0" fmla="*/ 0 h 720436"/>
                  <a:gd name="connsiteX1" fmla="*/ 1100999 w 1193366"/>
                  <a:gd name="connsiteY1" fmla="*/ 0 h 720436"/>
                  <a:gd name="connsiteX2" fmla="*/ 1193366 w 1193366"/>
                  <a:gd name="connsiteY2" fmla="*/ 92367 h 720436"/>
                  <a:gd name="connsiteX3" fmla="*/ 1193366 w 1193366"/>
                  <a:gd name="connsiteY3" fmla="*/ 628069 h 720436"/>
                  <a:gd name="connsiteX4" fmla="*/ 1100999 w 1193366"/>
                  <a:gd name="connsiteY4" fmla="*/ 720436 h 720436"/>
                  <a:gd name="connsiteX5" fmla="*/ 290019 w 1193366"/>
                  <a:gd name="connsiteY5" fmla="*/ 720436 h 720436"/>
                  <a:gd name="connsiteX6" fmla="*/ 178939 w 1193366"/>
                  <a:gd name="connsiteY6" fmla="*/ 585807 h 720436"/>
                  <a:gd name="connsiteX7" fmla="*/ 0 w 1193366"/>
                  <a:gd name="connsiteY7" fmla="*/ 0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66" h="720436">
                    <a:moveTo>
                      <a:pt x="0" y="0"/>
                    </a:moveTo>
                    <a:lnTo>
                      <a:pt x="1100999" y="0"/>
                    </a:lnTo>
                    <a:cubicBezTo>
                      <a:pt x="1152012" y="0"/>
                      <a:pt x="1193366" y="41354"/>
                      <a:pt x="1193366" y="92367"/>
                    </a:cubicBezTo>
                    <a:lnTo>
                      <a:pt x="1193366" y="628069"/>
                    </a:lnTo>
                    <a:cubicBezTo>
                      <a:pt x="1193366" y="679082"/>
                      <a:pt x="1152012" y="720436"/>
                      <a:pt x="1100999" y="720436"/>
                    </a:cubicBezTo>
                    <a:lnTo>
                      <a:pt x="290019" y="720436"/>
                    </a:lnTo>
                    <a:lnTo>
                      <a:pt x="178939" y="585807"/>
                    </a:lnTo>
                    <a:cubicBezTo>
                      <a:pt x="65966" y="418585"/>
                      <a:pt x="0" y="21699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10844654" y="226216"/>
                <a:ext cx="1109505" cy="715363"/>
              </a:xfrm>
              <a:custGeom>
                <a:avLst/>
                <a:gdLst>
                  <a:gd name="connsiteX0" fmla="*/ 0 w 1109505"/>
                  <a:gd name="connsiteY0" fmla="*/ 0 h 715363"/>
                  <a:gd name="connsiteX1" fmla="*/ 1017138 w 1109505"/>
                  <a:gd name="connsiteY1" fmla="*/ 0 h 715363"/>
                  <a:gd name="connsiteX2" fmla="*/ 1109505 w 1109505"/>
                  <a:gd name="connsiteY2" fmla="*/ 92367 h 715363"/>
                  <a:gd name="connsiteX3" fmla="*/ 1109505 w 1109505"/>
                  <a:gd name="connsiteY3" fmla="*/ 628069 h 715363"/>
                  <a:gd name="connsiteX4" fmla="*/ 1053091 w 1109505"/>
                  <a:gd name="connsiteY4" fmla="*/ 713177 h 715363"/>
                  <a:gd name="connsiteX5" fmla="*/ 1042269 w 1109505"/>
                  <a:gd name="connsiteY5" fmla="*/ 715363 h 715363"/>
                  <a:gd name="connsiteX6" fmla="*/ 973431 w 1109505"/>
                  <a:gd name="connsiteY6" fmla="*/ 711887 h 715363"/>
                  <a:gd name="connsiteX7" fmla="*/ 44542 w 1109505"/>
                  <a:gd name="connsiteY7" fmla="*/ 92463 h 71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505" h="715363">
                    <a:moveTo>
                      <a:pt x="0" y="0"/>
                    </a:moveTo>
                    <a:lnTo>
                      <a:pt x="1017138" y="0"/>
                    </a:lnTo>
                    <a:cubicBezTo>
                      <a:pt x="1068151" y="0"/>
                      <a:pt x="1109505" y="41354"/>
                      <a:pt x="1109505" y="92367"/>
                    </a:cubicBezTo>
                    <a:lnTo>
                      <a:pt x="1109505" y="628069"/>
                    </a:lnTo>
                    <a:cubicBezTo>
                      <a:pt x="1109505" y="666329"/>
                      <a:pt x="1086243" y="699155"/>
                      <a:pt x="1053091" y="713177"/>
                    </a:cubicBezTo>
                    <a:lnTo>
                      <a:pt x="1042269" y="715363"/>
                    </a:lnTo>
                    <a:lnTo>
                      <a:pt x="973431" y="711887"/>
                    </a:lnTo>
                    <a:cubicBezTo>
                      <a:pt x="571577" y="671076"/>
                      <a:pt x="228565" y="431220"/>
                      <a:pt x="44542" y="92463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11049137" y="224821"/>
                <a:ext cx="900866" cy="398468"/>
              </a:xfrm>
              <a:custGeom>
                <a:avLst/>
                <a:gdLst>
                  <a:gd name="connsiteX0" fmla="*/ 0 w 900866"/>
                  <a:gd name="connsiteY0" fmla="*/ 0 h 398468"/>
                  <a:gd name="connsiteX1" fmla="*/ 808499 w 900866"/>
                  <a:gd name="connsiteY1" fmla="*/ 0 h 398468"/>
                  <a:gd name="connsiteX2" fmla="*/ 900866 w 900866"/>
                  <a:gd name="connsiteY2" fmla="*/ 92367 h 398468"/>
                  <a:gd name="connsiteX3" fmla="*/ 900866 w 900866"/>
                  <a:gd name="connsiteY3" fmla="*/ 398468 h 398468"/>
                  <a:gd name="connsiteX4" fmla="*/ 732258 w 900866"/>
                  <a:gd name="connsiteY4" fmla="*/ 370578 h 398468"/>
                  <a:gd name="connsiteX5" fmla="*/ 155894 w 900866"/>
                  <a:gd name="connsiteY5" fmla="*/ 119507 h 39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866" h="398468">
                    <a:moveTo>
                      <a:pt x="0" y="0"/>
                    </a:moveTo>
                    <a:lnTo>
                      <a:pt x="808499" y="0"/>
                    </a:lnTo>
                    <a:cubicBezTo>
                      <a:pt x="859512" y="0"/>
                      <a:pt x="900866" y="41354"/>
                      <a:pt x="900866" y="92367"/>
                    </a:cubicBezTo>
                    <a:lnTo>
                      <a:pt x="900866" y="398468"/>
                    </a:lnTo>
                    <a:lnTo>
                      <a:pt x="732258" y="370578"/>
                    </a:lnTo>
                    <a:cubicBezTo>
                      <a:pt x="523072" y="322289"/>
                      <a:pt x="328404" y="236052"/>
                      <a:pt x="155894" y="119507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자유형 101"/>
              <p:cNvSpPr/>
              <p:nvPr/>
            </p:nvSpPr>
            <p:spPr>
              <a:xfrm>
                <a:off x="10592044" y="224821"/>
                <a:ext cx="1357078" cy="720436"/>
              </a:xfrm>
              <a:custGeom>
                <a:avLst/>
                <a:gdLst>
                  <a:gd name="connsiteX0" fmla="*/ 100648 w 1357078"/>
                  <a:gd name="connsiteY0" fmla="*/ 0 h 720436"/>
                  <a:gd name="connsiteX1" fmla="*/ 1264711 w 1357078"/>
                  <a:gd name="connsiteY1" fmla="*/ 0 h 720436"/>
                  <a:gd name="connsiteX2" fmla="*/ 1357078 w 1357078"/>
                  <a:gd name="connsiteY2" fmla="*/ 92367 h 720436"/>
                  <a:gd name="connsiteX3" fmla="*/ 1357078 w 1357078"/>
                  <a:gd name="connsiteY3" fmla="*/ 628069 h 720436"/>
                  <a:gd name="connsiteX4" fmla="*/ 1264711 w 1357078"/>
                  <a:gd name="connsiteY4" fmla="*/ 720436 h 720436"/>
                  <a:gd name="connsiteX5" fmla="*/ 23604 w 1357078"/>
                  <a:gd name="connsiteY5" fmla="*/ 720436 h 720436"/>
                  <a:gd name="connsiteX6" fmla="*/ 6255 w 1357078"/>
                  <a:gd name="connsiteY6" fmla="*/ 606763 h 720436"/>
                  <a:gd name="connsiteX7" fmla="*/ 0 w 1357078"/>
                  <a:gd name="connsiteY7" fmla="*/ 482886 h 720436"/>
                  <a:gd name="connsiteX8" fmla="*/ 95212 w 1357078"/>
                  <a:gd name="connsiteY8" fmla="*/ 11285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7078" h="720436">
                    <a:moveTo>
                      <a:pt x="100648" y="0"/>
                    </a:moveTo>
                    <a:lnTo>
                      <a:pt x="1264711" y="0"/>
                    </a:lnTo>
                    <a:cubicBezTo>
                      <a:pt x="1315724" y="0"/>
                      <a:pt x="1357078" y="41354"/>
                      <a:pt x="1357078" y="92367"/>
                    </a:cubicBezTo>
                    <a:lnTo>
                      <a:pt x="1357078" y="628069"/>
                    </a:lnTo>
                    <a:cubicBezTo>
                      <a:pt x="1357078" y="679082"/>
                      <a:pt x="1315724" y="720436"/>
                      <a:pt x="1264711" y="720436"/>
                    </a:cubicBezTo>
                    <a:lnTo>
                      <a:pt x="23604" y="720436"/>
                    </a:lnTo>
                    <a:lnTo>
                      <a:pt x="6255" y="606763"/>
                    </a:lnTo>
                    <a:cubicBezTo>
                      <a:pt x="2119" y="566033"/>
                      <a:pt x="0" y="524707"/>
                      <a:pt x="0" y="482886"/>
                    </a:cubicBezTo>
                    <a:cubicBezTo>
                      <a:pt x="0" y="315602"/>
                      <a:pt x="33903" y="156236"/>
                      <a:pt x="95212" y="11285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10202523" y="224821"/>
                <a:ext cx="1747003" cy="720436"/>
              </a:xfrm>
              <a:custGeom>
                <a:avLst/>
                <a:gdLst>
                  <a:gd name="connsiteX0" fmla="*/ 387377 w 1747003"/>
                  <a:gd name="connsiteY0" fmla="*/ 0 h 720436"/>
                  <a:gd name="connsiteX1" fmla="*/ 1654636 w 1747003"/>
                  <a:gd name="connsiteY1" fmla="*/ 0 h 720436"/>
                  <a:gd name="connsiteX2" fmla="*/ 1747003 w 1747003"/>
                  <a:gd name="connsiteY2" fmla="*/ 92367 h 720436"/>
                  <a:gd name="connsiteX3" fmla="*/ 1747003 w 1747003"/>
                  <a:gd name="connsiteY3" fmla="*/ 628069 h 720436"/>
                  <a:gd name="connsiteX4" fmla="*/ 1654636 w 1747003"/>
                  <a:gd name="connsiteY4" fmla="*/ 720436 h 720436"/>
                  <a:gd name="connsiteX5" fmla="*/ 0 w 1747003"/>
                  <a:gd name="connsiteY5" fmla="*/ 720436 h 720436"/>
                  <a:gd name="connsiteX6" fmla="*/ 9918 w 1747003"/>
                  <a:gd name="connsiteY6" fmla="*/ 655448 h 720436"/>
                  <a:gd name="connsiteX7" fmla="*/ 340167 w 1747003"/>
                  <a:gd name="connsiteY7" fmla="*/ 42908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7003" h="720436">
                    <a:moveTo>
                      <a:pt x="387377" y="0"/>
                    </a:moveTo>
                    <a:lnTo>
                      <a:pt x="1654636" y="0"/>
                    </a:lnTo>
                    <a:cubicBezTo>
                      <a:pt x="1705649" y="0"/>
                      <a:pt x="1747003" y="41354"/>
                      <a:pt x="1747003" y="92367"/>
                    </a:cubicBezTo>
                    <a:lnTo>
                      <a:pt x="1747003" y="628069"/>
                    </a:lnTo>
                    <a:cubicBezTo>
                      <a:pt x="1747003" y="679082"/>
                      <a:pt x="1705649" y="720436"/>
                      <a:pt x="1654636" y="720436"/>
                    </a:cubicBezTo>
                    <a:lnTo>
                      <a:pt x="0" y="720436"/>
                    </a:lnTo>
                    <a:lnTo>
                      <a:pt x="9918" y="655448"/>
                    </a:lnTo>
                    <a:cubicBezTo>
                      <a:pt x="58336" y="418836"/>
                      <a:pt x="175727" y="207347"/>
                      <a:pt x="340167" y="42908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14684653" y="7993189"/>
            <a:ext cx="14112445" cy="1277779"/>
            <a:chOff x="0" y="7165988"/>
            <a:chExt cx="14110889" cy="1277637"/>
          </a:xfrm>
        </p:grpSpPr>
        <p:sp>
          <p:nvSpPr>
            <p:cNvPr id="105" name="사각형: 잘린 대각선 방향 모서리 8">
              <a:extLst>
                <a:ext uri="{FF2B5EF4-FFF2-40B4-BE49-F238E27FC236}">
                  <a16:creationId xmlns="" xmlns:a16="http://schemas.microsoft.com/office/drawing/2014/main" id="{3D550EAC-A368-43F1-BE8E-1B92E6581E96}"/>
                </a:ext>
              </a:extLst>
            </p:cNvPr>
            <p:cNvSpPr/>
            <p:nvPr/>
          </p:nvSpPr>
          <p:spPr>
            <a:xfrm>
              <a:off x="0" y="7165988"/>
              <a:ext cx="14110889" cy="1277637"/>
            </a:xfrm>
            <a:prstGeom prst="round1Rect">
              <a:avLst/>
            </a:prstGeom>
            <a:solidFill>
              <a:srgbClr val="3B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6741" latinLnBrk="0"/>
              <a:r>
                <a:rPr lang="en-US" altLang="ko-KR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 3. </a:t>
              </a:r>
              <a:r>
                <a:rPr lang="ko-KR" altLang="en-US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시스템 구성도</a:t>
              </a: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3714831" y="7182557"/>
              <a:ext cx="10396058" cy="1261068"/>
              <a:chOff x="10202523" y="223837"/>
              <a:chExt cx="1751636" cy="721420"/>
            </a:xfrm>
          </p:grpSpPr>
          <p:sp>
            <p:nvSpPr>
              <p:cNvPr id="107" name="자유형 106"/>
              <p:cNvSpPr/>
              <p:nvPr/>
            </p:nvSpPr>
            <p:spPr>
              <a:xfrm>
                <a:off x="10758487" y="223837"/>
                <a:ext cx="1193366" cy="720436"/>
              </a:xfrm>
              <a:custGeom>
                <a:avLst/>
                <a:gdLst>
                  <a:gd name="connsiteX0" fmla="*/ 0 w 1193366"/>
                  <a:gd name="connsiteY0" fmla="*/ 0 h 720436"/>
                  <a:gd name="connsiteX1" fmla="*/ 1100999 w 1193366"/>
                  <a:gd name="connsiteY1" fmla="*/ 0 h 720436"/>
                  <a:gd name="connsiteX2" fmla="*/ 1193366 w 1193366"/>
                  <a:gd name="connsiteY2" fmla="*/ 92367 h 720436"/>
                  <a:gd name="connsiteX3" fmla="*/ 1193366 w 1193366"/>
                  <a:gd name="connsiteY3" fmla="*/ 628069 h 720436"/>
                  <a:gd name="connsiteX4" fmla="*/ 1100999 w 1193366"/>
                  <a:gd name="connsiteY4" fmla="*/ 720436 h 720436"/>
                  <a:gd name="connsiteX5" fmla="*/ 290019 w 1193366"/>
                  <a:gd name="connsiteY5" fmla="*/ 720436 h 720436"/>
                  <a:gd name="connsiteX6" fmla="*/ 178939 w 1193366"/>
                  <a:gd name="connsiteY6" fmla="*/ 585807 h 720436"/>
                  <a:gd name="connsiteX7" fmla="*/ 0 w 1193366"/>
                  <a:gd name="connsiteY7" fmla="*/ 0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66" h="720436">
                    <a:moveTo>
                      <a:pt x="0" y="0"/>
                    </a:moveTo>
                    <a:lnTo>
                      <a:pt x="1100999" y="0"/>
                    </a:lnTo>
                    <a:cubicBezTo>
                      <a:pt x="1152012" y="0"/>
                      <a:pt x="1193366" y="41354"/>
                      <a:pt x="1193366" y="92367"/>
                    </a:cubicBezTo>
                    <a:lnTo>
                      <a:pt x="1193366" y="628069"/>
                    </a:lnTo>
                    <a:cubicBezTo>
                      <a:pt x="1193366" y="679082"/>
                      <a:pt x="1152012" y="720436"/>
                      <a:pt x="1100999" y="720436"/>
                    </a:cubicBezTo>
                    <a:lnTo>
                      <a:pt x="290019" y="720436"/>
                    </a:lnTo>
                    <a:lnTo>
                      <a:pt x="178939" y="585807"/>
                    </a:lnTo>
                    <a:cubicBezTo>
                      <a:pt x="65966" y="418585"/>
                      <a:pt x="0" y="21699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자유형 107"/>
              <p:cNvSpPr/>
              <p:nvPr/>
            </p:nvSpPr>
            <p:spPr>
              <a:xfrm>
                <a:off x="10844654" y="226216"/>
                <a:ext cx="1109505" cy="715363"/>
              </a:xfrm>
              <a:custGeom>
                <a:avLst/>
                <a:gdLst>
                  <a:gd name="connsiteX0" fmla="*/ 0 w 1109505"/>
                  <a:gd name="connsiteY0" fmla="*/ 0 h 715363"/>
                  <a:gd name="connsiteX1" fmla="*/ 1017138 w 1109505"/>
                  <a:gd name="connsiteY1" fmla="*/ 0 h 715363"/>
                  <a:gd name="connsiteX2" fmla="*/ 1109505 w 1109505"/>
                  <a:gd name="connsiteY2" fmla="*/ 92367 h 715363"/>
                  <a:gd name="connsiteX3" fmla="*/ 1109505 w 1109505"/>
                  <a:gd name="connsiteY3" fmla="*/ 628069 h 715363"/>
                  <a:gd name="connsiteX4" fmla="*/ 1053091 w 1109505"/>
                  <a:gd name="connsiteY4" fmla="*/ 713177 h 715363"/>
                  <a:gd name="connsiteX5" fmla="*/ 1042269 w 1109505"/>
                  <a:gd name="connsiteY5" fmla="*/ 715363 h 715363"/>
                  <a:gd name="connsiteX6" fmla="*/ 973431 w 1109505"/>
                  <a:gd name="connsiteY6" fmla="*/ 711887 h 715363"/>
                  <a:gd name="connsiteX7" fmla="*/ 44542 w 1109505"/>
                  <a:gd name="connsiteY7" fmla="*/ 92463 h 71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505" h="715363">
                    <a:moveTo>
                      <a:pt x="0" y="0"/>
                    </a:moveTo>
                    <a:lnTo>
                      <a:pt x="1017138" y="0"/>
                    </a:lnTo>
                    <a:cubicBezTo>
                      <a:pt x="1068151" y="0"/>
                      <a:pt x="1109505" y="41354"/>
                      <a:pt x="1109505" y="92367"/>
                    </a:cubicBezTo>
                    <a:lnTo>
                      <a:pt x="1109505" y="628069"/>
                    </a:lnTo>
                    <a:cubicBezTo>
                      <a:pt x="1109505" y="666329"/>
                      <a:pt x="1086243" y="699155"/>
                      <a:pt x="1053091" y="713177"/>
                    </a:cubicBezTo>
                    <a:lnTo>
                      <a:pt x="1042269" y="715363"/>
                    </a:lnTo>
                    <a:lnTo>
                      <a:pt x="973431" y="711887"/>
                    </a:lnTo>
                    <a:cubicBezTo>
                      <a:pt x="571577" y="671076"/>
                      <a:pt x="228565" y="431220"/>
                      <a:pt x="44542" y="92463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>
                <a:off x="11049137" y="224821"/>
                <a:ext cx="900866" cy="398468"/>
              </a:xfrm>
              <a:custGeom>
                <a:avLst/>
                <a:gdLst>
                  <a:gd name="connsiteX0" fmla="*/ 0 w 900866"/>
                  <a:gd name="connsiteY0" fmla="*/ 0 h 398468"/>
                  <a:gd name="connsiteX1" fmla="*/ 808499 w 900866"/>
                  <a:gd name="connsiteY1" fmla="*/ 0 h 398468"/>
                  <a:gd name="connsiteX2" fmla="*/ 900866 w 900866"/>
                  <a:gd name="connsiteY2" fmla="*/ 92367 h 398468"/>
                  <a:gd name="connsiteX3" fmla="*/ 900866 w 900866"/>
                  <a:gd name="connsiteY3" fmla="*/ 398468 h 398468"/>
                  <a:gd name="connsiteX4" fmla="*/ 732258 w 900866"/>
                  <a:gd name="connsiteY4" fmla="*/ 370578 h 398468"/>
                  <a:gd name="connsiteX5" fmla="*/ 155894 w 900866"/>
                  <a:gd name="connsiteY5" fmla="*/ 119507 h 39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866" h="398468">
                    <a:moveTo>
                      <a:pt x="0" y="0"/>
                    </a:moveTo>
                    <a:lnTo>
                      <a:pt x="808499" y="0"/>
                    </a:lnTo>
                    <a:cubicBezTo>
                      <a:pt x="859512" y="0"/>
                      <a:pt x="900866" y="41354"/>
                      <a:pt x="900866" y="92367"/>
                    </a:cubicBezTo>
                    <a:lnTo>
                      <a:pt x="900866" y="398468"/>
                    </a:lnTo>
                    <a:lnTo>
                      <a:pt x="732258" y="370578"/>
                    </a:lnTo>
                    <a:cubicBezTo>
                      <a:pt x="523072" y="322289"/>
                      <a:pt x="328404" y="236052"/>
                      <a:pt x="155894" y="119507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자유형 109"/>
              <p:cNvSpPr/>
              <p:nvPr/>
            </p:nvSpPr>
            <p:spPr>
              <a:xfrm>
                <a:off x="10592044" y="224821"/>
                <a:ext cx="1357078" cy="720436"/>
              </a:xfrm>
              <a:custGeom>
                <a:avLst/>
                <a:gdLst>
                  <a:gd name="connsiteX0" fmla="*/ 100648 w 1357078"/>
                  <a:gd name="connsiteY0" fmla="*/ 0 h 720436"/>
                  <a:gd name="connsiteX1" fmla="*/ 1264711 w 1357078"/>
                  <a:gd name="connsiteY1" fmla="*/ 0 h 720436"/>
                  <a:gd name="connsiteX2" fmla="*/ 1357078 w 1357078"/>
                  <a:gd name="connsiteY2" fmla="*/ 92367 h 720436"/>
                  <a:gd name="connsiteX3" fmla="*/ 1357078 w 1357078"/>
                  <a:gd name="connsiteY3" fmla="*/ 628069 h 720436"/>
                  <a:gd name="connsiteX4" fmla="*/ 1264711 w 1357078"/>
                  <a:gd name="connsiteY4" fmla="*/ 720436 h 720436"/>
                  <a:gd name="connsiteX5" fmla="*/ 23604 w 1357078"/>
                  <a:gd name="connsiteY5" fmla="*/ 720436 h 720436"/>
                  <a:gd name="connsiteX6" fmla="*/ 6255 w 1357078"/>
                  <a:gd name="connsiteY6" fmla="*/ 606763 h 720436"/>
                  <a:gd name="connsiteX7" fmla="*/ 0 w 1357078"/>
                  <a:gd name="connsiteY7" fmla="*/ 482886 h 720436"/>
                  <a:gd name="connsiteX8" fmla="*/ 95212 w 1357078"/>
                  <a:gd name="connsiteY8" fmla="*/ 11285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7078" h="720436">
                    <a:moveTo>
                      <a:pt x="100648" y="0"/>
                    </a:moveTo>
                    <a:lnTo>
                      <a:pt x="1264711" y="0"/>
                    </a:lnTo>
                    <a:cubicBezTo>
                      <a:pt x="1315724" y="0"/>
                      <a:pt x="1357078" y="41354"/>
                      <a:pt x="1357078" y="92367"/>
                    </a:cubicBezTo>
                    <a:lnTo>
                      <a:pt x="1357078" y="628069"/>
                    </a:lnTo>
                    <a:cubicBezTo>
                      <a:pt x="1357078" y="679082"/>
                      <a:pt x="1315724" y="720436"/>
                      <a:pt x="1264711" y="720436"/>
                    </a:cubicBezTo>
                    <a:lnTo>
                      <a:pt x="23604" y="720436"/>
                    </a:lnTo>
                    <a:lnTo>
                      <a:pt x="6255" y="606763"/>
                    </a:lnTo>
                    <a:cubicBezTo>
                      <a:pt x="2119" y="566033"/>
                      <a:pt x="0" y="524707"/>
                      <a:pt x="0" y="482886"/>
                    </a:cubicBezTo>
                    <a:cubicBezTo>
                      <a:pt x="0" y="315602"/>
                      <a:pt x="33903" y="156236"/>
                      <a:pt x="95212" y="11285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자유형 110"/>
              <p:cNvSpPr/>
              <p:nvPr/>
            </p:nvSpPr>
            <p:spPr>
              <a:xfrm>
                <a:off x="10202523" y="224821"/>
                <a:ext cx="1747003" cy="720436"/>
              </a:xfrm>
              <a:custGeom>
                <a:avLst/>
                <a:gdLst>
                  <a:gd name="connsiteX0" fmla="*/ 387377 w 1747003"/>
                  <a:gd name="connsiteY0" fmla="*/ 0 h 720436"/>
                  <a:gd name="connsiteX1" fmla="*/ 1654636 w 1747003"/>
                  <a:gd name="connsiteY1" fmla="*/ 0 h 720436"/>
                  <a:gd name="connsiteX2" fmla="*/ 1747003 w 1747003"/>
                  <a:gd name="connsiteY2" fmla="*/ 92367 h 720436"/>
                  <a:gd name="connsiteX3" fmla="*/ 1747003 w 1747003"/>
                  <a:gd name="connsiteY3" fmla="*/ 628069 h 720436"/>
                  <a:gd name="connsiteX4" fmla="*/ 1654636 w 1747003"/>
                  <a:gd name="connsiteY4" fmla="*/ 720436 h 720436"/>
                  <a:gd name="connsiteX5" fmla="*/ 0 w 1747003"/>
                  <a:gd name="connsiteY5" fmla="*/ 720436 h 720436"/>
                  <a:gd name="connsiteX6" fmla="*/ 9918 w 1747003"/>
                  <a:gd name="connsiteY6" fmla="*/ 655448 h 720436"/>
                  <a:gd name="connsiteX7" fmla="*/ 340167 w 1747003"/>
                  <a:gd name="connsiteY7" fmla="*/ 42908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7003" h="720436">
                    <a:moveTo>
                      <a:pt x="387377" y="0"/>
                    </a:moveTo>
                    <a:lnTo>
                      <a:pt x="1654636" y="0"/>
                    </a:lnTo>
                    <a:cubicBezTo>
                      <a:pt x="1705649" y="0"/>
                      <a:pt x="1747003" y="41354"/>
                      <a:pt x="1747003" y="92367"/>
                    </a:cubicBezTo>
                    <a:lnTo>
                      <a:pt x="1747003" y="628069"/>
                    </a:lnTo>
                    <a:cubicBezTo>
                      <a:pt x="1747003" y="679082"/>
                      <a:pt x="1705649" y="720436"/>
                      <a:pt x="1654636" y="720436"/>
                    </a:cubicBezTo>
                    <a:lnTo>
                      <a:pt x="0" y="720436"/>
                    </a:lnTo>
                    <a:lnTo>
                      <a:pt x="9918" y="655448"/>
                    </a:lnTo>
                    <a:cubicBezTo>
                      <a:pt x="58336" y="418836"/>
                      <a:pt x="175727" y="207347"/>
                      <a:pt x="340167" y="42908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14688780" y="34418575"/>
            <a:ext cx="14112445" cy="1277779"/>
            <a:chOff x="0" y="7165988"/>
            <a:chExt cx="14110889" cy="1277637"/>
          </a:xfrm>
        </p:grpSpPr>
        <p:sp>
          <p:nvSpPr>
            <p:cNvPr id="113" name="사각형: 잘린 대각선 방향 모서리 8">
              <a:extLst>
                <a:ext uri="{FF2B5EF4-FFF2-40B4-BE49-F238E27FC236}">
                  <a16:creationId xmlns="" xmlns:a16="http://schemas.microsoft.com/office/drawing/2014/main" id="{3D550EAC-A368-43F1-BE8E-1B92E6581E96}"/>
                </a:ext>
              </a:extLst>
            </p:cNvPr>
            <p:cNvSpPr/>
            <p:nvPr/>
          </p:nvSpPr>
          <p:spPr>
            <a:xfrm>
              <a:off x="0" y="7165988"/>
              <a:ext cx="14110889" cy="1277637"/>
            </a:xfrm>
            <a:prstGeom prst="round1Rect">
              <a:avLst/>
            </a:prstGeom>
            <a:solidFill>
              <a:srgbClr val="3B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6741" latinLnBrk="0"/>
              <a:r>
                <a:rPr lang="en-US" altLang="ko-KR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 5. </a:t>
              </a:r>
              <a:r>
                <a:rPr lang="ko-KR" altLang="en-US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결론 및 제안</a:t>
              </a:r>
              <a:r>
                <a:rPr lang="en-US" altLang="ko-KR" sz="4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endParaRPr lang="ko-KR" altLang="en-US" sz="4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3714831" y="7182557"/>
              <a:ext cx="10396058" cy="1261068"/>
              <a:chOff x="10202523" y="223837"/>
              <a:chExt cx="1751636" cy="721420"/>
            </a:xfrm>
          </p:grpSpPr>
          <p:sp>
            <p:nvSpPr>
              <p:cNvPr id="115" name="자유형 114"/>
              <p:cNvSpPr/>
              <p:nvPr/>
            </p:nvSpPr>
            <p:spPr>
              <a:xfrm>
                <a:off x="10758487" y="223837"/>
                <a:ext cx="1193366" cy="720436"/>
              </a:xfrm>
              <a:custGeom>
                <a:avLst/>
                <a:gdLst>
                  <a:gd name="connsiteX0" fmla="*/ 0 w 1193366"/>
                  <a:gd name="connsiteY0" fmla="*/ 0 h 720436"/>
                  <a:gd name="connsiteX1" fmla="*/ 1100999 w 1193366"/>
                  <a:gd name="connsiteY1" fmla="*/ 0 h 720436"/>
                  <a:gd name="connsiteX2" fmla="*/ 1193366 w 1193366"/>
                  <a:gd name="connsiteY2" fmla="*/ 92367 h 720436"/>
                  <a:gd name="connsiteX3" fmla="*/ 1193366 w 1193366"/>
                  <a:gd name="connsiteY3" fmla="*/ 628069 h 720436"/>
                  <a:gd name="connsiteX4" fmla="*/ 1100999 w 1193366"/>
                  <a:gd name="connsiteY4" fmla="*/ 720436 h 720436"/>
                  <a:gd name="connsiteX5" fmla="*/ 290019 w 1193366"/>
                  <a:gd name="connsiteY5" fmla="*/ 720436 h 720436"/>
                  <a:gd name="connsiteX6" fmla="*/ 178939 w 1193366"/>
                  <a:gd name="connsiteY6" fmla="*/ 585807 h 720436"/>
                  <a:gd name="connsiteX7" fmla="*/ 0 w 1193366"/>
                  <a:gd name="connsiteY7" fmla="*/ 0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66" h="720436">
                    <a:moveTo>
                      <a:pt x="0" y="0"/>
                    </a:moveTo>
                    <a:lnTo>
                      <a:pt x="1100999" y="0"/>
                    </a:lnTo>
                    <a:cubicBezTo>
                      <a:pt x="1152012" y="0"/>
                      <a:pt x="1193366" y="41354"/>
                      <a:pt x="1193366" y="92367"/>
                    </a:cubicBezTo>
                    <a:lnTo>
                      <a:pt x="1193366" y="628069"/>
                    </a:lnTo>
                    <a:cubicBezTo>
                      <a:pt x="1193366" y="679082"/>
                      <a:pt x="1152012" y="720436"/>
                      <a:pt x="1100999" y="720436"/>
                    </a:cubicBezTo>
                    <a:lnTo>
                      <a:pt x="290019" y="720436"/>
                    </a:lnTo>
                    <a:lnTo>
                      <a:pt x="178939" y="585807"/>
                    </a:lnTo>
                    <a:cubicBezTo>
                      <a:pt x="65966" y="418585"/>
                      <a:pt x="0" y="21699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자유형 115"/>
              <p:cNvSpPr/>
              <p:nvPr/>
            </p:nvSpPr>
            <p:spPr>
              <a:xfrm>
                <a:off x="10844654" y="226216"/>
                <a:ext cx="1109505" cy="715363"/>
              </a:xfrm>
              <a:custGeom>
                <a:avLst/>
                <a:gdLst>
                  <a:gd name="connsiteX0" fmla="*/ 0 w 1109505"/>
                  <a:gd name="connsiteY0" fmla="*/ 0 h 715363"/>
                  <a:gd name="connsiteX1" fmla="*/ 1017138 w 1109505"/>
                  <a:gd name="connsiteY1" fmla="*/ 0 h 715363"/>
                  <a:gd name="connsiteX2" fmla="*/ 1109505 w 1109505"/>
                  <a:gd name="connsiteY2" fmla="*/ 92367 h 715363"/>
                  <a:gd name="connsiteX3" fmla="*/ 1109505 w 1109505"/>
                  <a:gd name="connsiteY3" fmla="*/ 628069 h 715363"/>
                  <a:gd name="connsiteX4" fmla="*/ 1053091 w 1109505"/>
                  <a:gd name="connsiteY4" fmla="*/ 713177 h 715363"/>
                  <a:gd name="connsiteX5" fmla="*/ 1042269 w 1109505"/>
                  <a:gd name="connsiteY5" fmla="*/ 715363 h 715363"/>
                  <a:gd name="connsiteX6" fmla="*/ 973431 w 1109505"/>
                  <a:gd name="connsiteY6" fmla="*/ 711887 h 715363"/>
                  <a:gd name="connsiteX7" fmla="*/ 44542 w 1109505"/>
                  <a:gd name="connsiteY7" fmla="*/ 92463 h 71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505" h="715363">
                    <a:moveTo>
                      <a:pt x="0" y="0"/>
                    </a:moveTo>
                    <a:lnTo>
                      <a:pt x="1017138" y="0"/>
                    </a:lnTo>
                    <a:cubicBezTo>
                      <a:pt x="1068151" y="0"/>
                      <a:pt x="1109505" y="41354"/>
                      <a:pt x="1109505" y="92367"/>
                    </a:cubicBezTo>
                    <a:lnTo>
                      <a:pt x="1109505" y="628069"/>
                    </a:lnTo>
                    <a:cubicBezTo>
                      <a:pt x="1109505" y="666329"/>
                      <a:pt x="1086243" y="699155"/>
                      <a:pt x="1053091" y="713177"/>
                    </a:cubicBezTo>
                    <a:lnTo>
                      <a:pt x="1042269" y="715363"/>
                    </a:lnTo>
                    <a:lnTo>
                      <a:pt x="973431" y="711887"/>
                    </a:lnTo>
                    <a:cubicBezTo>
                      <a:pt x="571577" y="671076"/>
                      <a:pt x="228565" y="431220"/>
                      <a:pt x="44542" y="92463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11049137" y="224821"/>
                <a:ext cx="900866" cy="398468"/>
              </a:xfrm>
              <a:custGeom>
                <a:avLst/>
                <a:gdLst>
                  <a:gd name="connsiteX0" fmla="*/ 0 w 900866"/>
                  <a:gd name="connsiteY0" fmla="*/ 0 h 398468"/>
                  <a:gd name="connsiteX1" fmla="*/ 808499 w 900866"/>
                  <a:gd name="connsiteY1" fmla="*/ 0 h 398468"/>
                  <a:gd name="connsiteX2" fmla="*/ 900866 w 900866"/>
                  <a:gd name="connsiteY2" fmla="*/ 92367 h 398468"/>
                  <a:gd name="connsiteX3" fmla="*/ 900866 w 900866"/>
                  <a:gd name="connsiteY3" fmla="*/ 398468 h 398468"/>
                  <a:gd name="connsiteX4" fmla="*/ 732258 w 900866"/>
                  <a:gd name="connsiteY4" fmla="*/ 370578 h 398468"/>
                  <a:gd name="connsiteX5" fmla="*/ 155894 w 900866"/>
                  <a:gd name="connsiteY5" fmla="*/ 119507 h 39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866" h="398468">
                    <a:moveTo>
                      <a:pt x="0" y="0"/>
                    </a:moveTo>
                    <a:lnTo>
                      <a:pt x="808499" y="0"/>
                    </a:lnTo>
                    <a:cubicBezTo>
                      <a:pt x="859512" y="0"/>
                      <a:pt x="900866" y="41354"/>
                      <a:pt x="900866" y="92367"/>
                    </a:cubicBezTo>
                    <a:lnTo>
                      <a:pt x="900866" y="398468"/>
                    </a:lnTo>
                    <a:lnTo>
                      <a:pt x="732258" y="370578"/>
                    </a:lnTo>
                    <a:cubicBezTo>
                      <a:pt x="523072" y="322289"/>
                      <a:pt x="328404" y="236052"/>
                      <a:pt x="155894" y="119507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10592044" y="224821"/>
                <a:ext cx="1357078" cy="720436"/>
              </a:xfrm>
              <a:custGeom>
                <a:avLst/>
                <a:gdLst>
                  <a:gd name="connsiteX0" fmla="*/ 100648 w 1357078"/>
                  <a:gd name="connsiteY0" fmla="*/ 0 h 720436"/>
                  <a:gd name="connsiteX1" fmla="*/ 1264711 w 1357078"/>
                  <a:gd name="connsiteY1" fmla="*/ 0 h 720436"/>
                  <a:gd name="connsiteX2" fmla="*/ 1357078 w 1357078"/>
                  <a:gd name="connsiteY2" fmla="*/ 92367 h 720436"/>
                  <a:gd name="connsiteX3" fmla="*/ 1357078 w 1357078"/>
                  <a:gd name="connsiteY3" fmla="*/ 628069 h 720436"/>
                  <a:gd name="connsiteX4" fmla="*/ 1264711 w 1357078"/>
                  <a:gd name="connsiteY4" fmla="*/ 720436 h 720436"/>
                  <a:gd name="connsiteX5" fmla="*/ 23604 w 1357078"/>
                  <a:gd name="connsiteY5" fmla="*/ 720436 h 720436"/>
                  <a:gd name="connsiteX6" fmla="*/ 6255 w 1357078"/>
                  <a:gd name="connsiteY6" fmla="*/ 606763 h 720436"/>
                  <a:gd name="connsiteX7" fmla="*/ 0 w 1357078"/>
                  <a:gd name="connsiteY7" fmla="*/ 482886 h 720436"/>
                  <a:gd name="connsiteX8" fmla="*/ 95212 w 1357078"/>
                  <a:gd name="connsiteY8" fmla="*/ 11285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7078" h="720436">
                    <a:moveTo>
                      <a:pt x="100648" y="0"/>
                    </a:moveTo>
                    <a:lnTo>
                      <a:pt x="1264711" y="0"/>
                    </a:lnTo>
                    <a:cubicBezTo>
                      <a:pt x="1315724" y="0"/>
                      <a:pt x="1357078" y="41354"/>
                      <a:pt x="1357078" y="92367"/>
                    </a:cubicBezTo>
                    <a:lnTo>
                      <a:pt x="1357078" y="628069"/>
                    </a:lnTo>
                    <a:cubicBezTo>
                      <a:pt x="1357078" y="679082"/>
                      <a:pt x="1315724" y="720436"/>
                      <a:pt x="1264711" y="720436"/>
                    </a:cubicBezTo>
                    <a:lnTo>
                      <a:pt x="23604" y="720436"/>
                    </a:lnTo>
                    <a:lnTo>
                      <a:pt x="6255" y="606763"/>
                    </a:lnTo>
                    <a:cubicBezTo>
                      <a:pt x="2119" y="566033"/>
                      <a:pt x="0" y="524707"/>
                      <a:pt x="0" y="482886"/>
                    </a:cubicBezTo>
                    <a:cubicBezTo>
                      <a:pt x="0" y="315602"/>
                      <a:pt x="33903" y="156236"/>
                      <a:pt x="95212" y="11285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자유형 118"/>
              <p:cNvSpPr/>
              <p:nvPr/>
            </p:nvSpPr>
            <p:spPr>
              <a:xfrm>
                <a:off x="10202523" y="224821"/>
                <a:ext cx="1747003" cy="720436"/>
              </a:xfrm>
              <a:custGeom>
                <a:avLst/>
                <a:gdLst>
                  <a:gd name="connsiteX0" fmla="*/ 387377 w 1747003"/>
                  <a:gd name="connsiteY0" fmla="*/ 0 h 720436"/>
                  <a:gd name="connsiteX1" fmla="*/ 1654636 w 1747003"/>
                  <a:gd name="connsiteY1" fmla="*/ 0 h 720436"/>
                  <a:gd name="connsiteX2" fmla="*/ 1747003 w 1747003"/>
                  <a:gd name="connsiteY2" fmla="*/ 92367 h 720436"/>
                  <a:gd name="connsiteX3" fmla="*/ 1747003 w 1747003"/>
                  <a:gd name="connsiteY3" fmla="*/ 628069 h 720436"/>
                  <a:gd name="connsiteX4" fmla="*/ 1654636 w 1747003"/>
                  <a:gd name="connsiteY4" fmla="*/ 720436 h 720436"/>
                  <a:gd name="connsiteX5" fmla="*/ 0 w 1747003"/>
                  <a:gd name="connsiteY5" fmla="*/ 720436 h 720436"/>
                  <a:gd name="connsiteX6" fmla="*/ 9918 w 1747003"/>
                  <a:gd name="connsiteY6" fmla="*/ 655448 h 720436"/>
                  <a:gd name="connsiteX7" fmla="*/ 340167 w 1747003"/>
                  <a:gd name="connsiteY7" fmla="*/ 42908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7003" h="720436">
                    <a:moveTo>
                      <a:pt x="387377" y="0"/>
                    </a:moveTo>
                    <a:lnTo>
                      <a:pt x="1654636" y="0"/>
                    </a:lnTo>
                    <a:cubicBezTo>
                      <a:pt x="1705649" y="0"/>
                      <a:pt x="1747003" y="41354"/>
                      <a:pt x="1747003" y="92367"/>
                    </a:cubicBezTo>
                    <a:lnTo>
                      <a:pt x="1747003" y="628069"/>
                    </a:lnTo>
                    <a:cubicBezTo>
                      <a:pt x="1747003" y="679082"/>
                      <a:pt x="1705649" y="720436"/>
                      <a:pt x="1654636" y="720436"/>
                    </a:cubicBezTo>
                    <a:lnTo>
                      <a:pt x="0" y="720436"/>
                    </a:lnTo>
                    <a:lnTo>
                      <a:pt x="9918" y="655448"/>
                    </a:lnTo>
                    <a:cubicBezTo>
                      <a:pt x="58336" y="418836"/>
                      <a:pt x="175727" y="207347"/>
                      <a:pt x="340167" y="42908"/>
                    </a:cubicBezTo>
                    <a:close/>
                  </a:path>
                </a:pathLst>
              </a:custGeom>
              <a:solidFill>
                <a:schemeClr val="bg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6741" latinLnBrk="0"/>
                <a:endParaRPr lang="ko-KR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89F8AF3B-1B4E-4E77-959F-08415190DA5F}"/>
              </a:ext>
            </a:extLst>
          </p:cNvPr>
          <p:cNvGrpSpPr/>
          <p:nvPr/>
        </p:nvGrpSpPr>
        <p:grpSpPr>
          <a:xfrm>
            <a:off x="222643" y="24334394"/>
            <a:ext cx="11901903" cy="1962292"/>
            <a:chOff x="341545" y="26776077"/>
            <a:chExt cx="11179150" cy="1962075"/>
          </a:xfrm>
        </p:grpSpPr>
        <p:sp>
          <p:nvSpPr>
            <p:cNvPr id="123" name="오른쪽 화살표 122">
              <a:extLst>
                <a:ext uri="{FF2B5EF4-FFF2-40B4-BE49-F238E27FC236}">
                  <a16:creationId xmlns="" xmlns:a16="http://schemas.microsoft.com/office/drawing/2014/main" id="{F107DD20-F62C-4CFF-93C2-EA56A36068E1}"/>
                </a:ext>
              </a:extLst>
            </p:cNvPr>
            <p:cNvSpPr/>
            <p:nvPr/>
          </p:nvSpPr>
          <p:spPr>
            <a:xfrm>
              <a:off x="341545" y="26923227"/>
              <a:ext cx="711660" cy="640470"/>
            </a:xfrm>
            <a:prstGeom prst="rightArrow">
              <a:avLst/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3100" dirty="0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0707C645-C6C7-4448-A48D-AF38FB2D0249}"/>
                </a:ext>
              </a:extLst>
            </p:cNvPr>
            <p:cNvSpPr/>
            <p:nvPr/>
          </p:nvSpPr>
          <p:spPr>
            <a:xfrm>
              <a:off x="1167366" y="26776077"/>
              <a:ext cx="10353329" cy="1962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PIR Sensor</a:t>
              </a: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물체의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움직임을 감지할 수 있는 센서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,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인체 감지 센서로도 불림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적외선을 방출하여 열의 변화를 통해 움직임을 감지한다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.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89F8AF3B-1B4E-4E77-959F-08415190DA5F}"/>
              </a:ext>
            </a:extLst>
          </p:cNvPr>
          <p:cNvGrpSpPr/>
          <p:nvPr/>
        </p:nvGrpSpPr>
        <p:grpSpPr>
          <a:xfrm>
            <a:off x="232172" y="27030270"/>
            <a:ext cx="11901903" cy="2585608"/>
            <a:chOff x="341545" y="26776077"/>
            <a:chExt cx="11179150" cy="2585319"/>
          </a:xfrm>
        </p:grpSpPr>
        <p:sp>
          <p:nvSpPr>
            <p:cNvPr id="126" name="오른쪽 화살표 125">
              <a:extLst>
                <a:ext uri="{FF2B5EF4-FFF2-40B4-BE49-F238E27FC236}">
                  <a16:creationId xmlns="" xmlns:a16="http://schemas.microsoft.com/office/drawing/2014/main" id="{F107DD20-F62C-4CFF-93C2-EA56A36068E1}"/>
                </a:ext>
              </a:extLst>
            </p:cNvPr>
            <p:cNvSpPr/>
            <p:nvPr/>
          </p:nvSpPr>
          <p:spPr>
            <a:xfrm>
              <a:off x="341545" y="26923227"/>
              <a:ext cx="711660" cy="640470"/>
            </a:xfrm>
            <a:prstGeom prst="rightArrow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3100" dirty="0">
                <a:solidFill>
                  <a:prstClr val="white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0707C645-C6C7-4448-A48D-AF38FB2D0249}"/>
                </a:ext>
              </a:extLst>
            </p:cNvPr>
            <p:cNvSpPr/>
            <p:nvPr/>
          </p:nvSpPr>
          <p:spPr>
            <a:xfrm>
              <a:off x="1167366" y="26776077"/>
              <a:ext cx="10353329" cy="2585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Pi </a:t>
              </a:r>
              <a:r>
                <a:rPr lang="en-US" altLang="ko-KR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Cameara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라즈베리파이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전용 카메라이다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. CSI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포트를 통해 연결 가능하다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.</a:t>
              </a: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모듈에 따라 다르지만 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3280x2464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픽셀의 정적 이미지와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1080p30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의 해상도로 촬영이 가능하다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.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89F8AF3B-1B4E-4E77-959F-08415190DA5F}"/>
              </a:ext>
            </a:extLst>
          </p:cNvPr>
          <p:cNvGrpSpPr/>
          <p:nvPr/>
        </p:nvGrpSpPr>
        <p:grpSpPr>
          <a:xfrm>
            <a:off x="241698" y="30326285"/>
            <a:ext cx="11901903" cy="2585608"/>
            <a:chOff x="341545" y="26776077"/>
            <a:chExt cx="11179150" cy="2585319"/>
          </a:xfrm>
        </p:grpSpPr>
        <p:sp>
          <p:nvSpPr>
            <p:cNvPr id="129" name="오른쪽 화살표 128">
              <a:extLst>
                <a:ext uri="{FF2B5EF4-FFF2-40B4-BE49-F238E27FC236}">
                  <a16:creationId xmlns="" xmlns:a16="http://schemas.microsoft.com/office/drawing/2014/main" id="{F107DD20-F62C-4CFF-93C2-EA56A36068E1}"/>
                </a:ext>
              </a:extLst>
            </p:cNvPr>
            <p:cNvSpPr/>
            <p:nvPr/>
          </p:nvSpPr>
          <p:spPr>
            <a:xfrm>
              <a:off x="341545" y="26923227"/>
              <a:ext cx="711660" cy="640470"/>
            </a:xfrm>
            <a:prstGeom prst="rightArrow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3100" dirty="0">
                <a:solidFill>
                  <a:prstClr val="white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0707C645-C6C7-4448-A48D-AF38FB2D0249}"/>
                </a:ext>
              </a:extLst>
            </p:cNvPr>
            <p:cNvSpPr/>
            <p:nvPr/>
          </p:nvSpPr>
          <p:spPr>
            <a:xfrm>
              <a:off x="1167366" y="26776077"/>
              <a:ext cx="10353329" cy="2585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6741" fontAlgn="base" latinLnBrk="0">
                <a:lnSpc>
                  <a:spcPct val="150000"/>
                </a:lnSpc>
              </a:pP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앱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인벤터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구글이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제공하는 오픈 소스 웹 애플리케이션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블록기반의 코딩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, Java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와 </a:t>
              </a:r>
              <a:r>
                <a:rPr lang="ko-KR" altLang="en-US" sz="2700" kern="0" dirty="0" err="1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안드로이드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SDK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를 다루지 않아도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개발가능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="" xmlns:a16="http://schemas.microsoft.com/office/drawing/2014/main" id="{89F8AF3B-1B4E-4E77-959F-08415190DA5F}"/>
              </a:ext>
            </a:extLst>
          </p:cNvPr>
          <p:cNvGrpSpPr/>
          <p:nvPr/>
        </p:nvGrpSpPr>
        <p:grpSpPr>
          <a:xfrm>
            <a:off x="222643" y="33736603"/>
            <a:ext cx="11901903" cy="1962292"/>
            <a:chOff x="341545" y="26776077"/>
            <a:chExt cx="11179150" cy="1962075"/>
          </a:xfrm>
        </p:grpSpPr>
        <p:sp>
          <p:nvSpPr>
            <p:cNvPr id="132" name="오른쪽 화살표 131">
              <a:extLst>
                <a:ext uri="{FF2B5EF4-FFF2-40B4-BE49-F238E27FC236}">
                  <a16:creationId xmlns="" xmlns:a16="http://schemas.microsoft.com/office/drawing/2014/main" id="{F107DD20-F62C-4CFF-93C2-EA56A36068E1}"/>
                </a:ext>
              </a:extLst>
            </p:cNvPr>
            <p:cNvSpPr/>
            <p:nvPr/>
          </p:nvSpPr>
          <p:spPr>
            <a:xfrm>
              <a:off x="341545" y="26923227"/>
              <a:ext cx="711660" cy="640470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3100" dirty="0">
                <a:solidFill>
                  <a:prstClr val="white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="" xmlns:a16="http://schemas.microsoft.com/office/drawing/2014/main" id="{0707C645-C6C7-4448-A48D-AF38FB2D0249}"/>
                </a:ext>
              </a:extLst>
            </p:cNvPr>
            <p:cNvSpPr/>
            <p:nvPr/>
          </p:nvSpPr>
          <p:spPr>
            <a:xfrm>
              <a:off x="1167366" y="26776077"/>
              <a:ext cx="10353329" cy="1962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TCP/IP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통신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인터넷에서 서로 정보를 주고받는 데 쓰이는 통신 규약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송신자와 수신자의 논리적 연결을 생성하고 신뢰성을 유지한다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.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89F8AF3B-1B4E-4E77-959F-08415190DA5F}"/>
              </a:ext>
            </a:extLst>
          </p:cNvPr>
          <p:cNvGrpSpPr/>
          <p:nvPr/>
        </p:nvGrpSpPr>
        <p:grpSpPr>
          <a:xfrm>
            <a:off x="232172" y="36461057"/>
            <a:ext cx="11901903" cy="1962292"/>
            <a:chOff x="341545" y="26776077"/>
            <a:chExt cx="11179150" cy="1962075"/>
          </a:xfrm>
        </p:grpSpPr>
        <p:sp>
          <p:nvSpPr>
            <p:cNvPr id="135" name="오른쪽 화살표 134">
              <a:extLst>
                <a:ext uri="{FF2B5EF4-FFF2-40B4-BE49-F238E27FC236}">
                  <a16:creationId xmlns="" xmlns:a16="http://schemas.microsoft.com/office/drawing/2014/main" id="{F107DD20-F62C-4CFF-93C2-EA56A36068E1}"/>
                </a:ext>
              </a:extLst>
            </p:cNvPr>
            <p:cNvSpPr/>
            <p:nvPr/>
          </p:nvSpPr>
          <p:spPr>
            <a:xfrm>
              <a:off x="341545" y="26923227"/>
              <a:ext cx="711660" cy="640470"/>
            </a:xfrm>
            <a:prstGeom prst="rightArrow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741" latinLnBrk="0"/>
              <a:endParaRPr lang="ko-KR" altLang="en-US" sz="3100" dirty="0">
                <a:solidFill>
                  <a:prstClr val="white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="" xmlns:a16="http://schemas.microsoft.com/office/drawing/2014/main" id="{0707C645-C6C7-4448-A48D-AF38FB2D0249}"/>
                </a:ext>
              </a:extLst>
            </p:cNvPr>
            <p:cNvSpPr/>
            <p:nvPr/>
          </p:nvSpPr>
          <p:spPr>
            <a:xfrm>
              <a:off x="1167366" y="26776077"/>
              <a:ext cx="10353329" cy="1962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 NAT</a:t>
              </a: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공인 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IP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를 사설 </a:t>
              </a: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IP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로 변경할 때 필요한 주소 변환 서비스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just" defTabSz="456741" fontAlgn="base" latinLnBrk="0">
                <a:lnSpc>
                  <a:spcPct val="150000"/>
                </a:lnSpc>
              </a:pPr>
              <a:r>
                <a:rPr lang="en-US" altLang="ko-KR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· </a:t>
              </a:r>
              <a:r>
                <a:rPr lang="ko-KR" altLang="en-US" sz="2700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외부에서 내부 네트워크에 접속할 때 사용</a:t>
              </a:r>
              <a:endParaRPr lang="en-US" altLang="ko-KR" sz="2700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" y="43966"/>
            <a:ext cx="184676" cy="36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49" tIns="45678" rIns="91349" bIns="45678" numCol="1" anchor="ctr" anchorCtr="0" compatLnSpc="1">
            <a:prstTxWarp prst="textNoShape">
              <a:avLst/>
            </a:prstTxWarp>
            <a:spAutoFit/>
          </a:bodyPr>
          <a:lstStyle/>
          <a:p>
            <a:pPr defTabSz="456741" latinLnBrk="0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" y="43966"/>
            <a:ext cx="184676" cy="36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49" tIns="45678" rIns="91349" bIns="45678" numCol="1" anchor="ctr" anchorCtr="0" compatLnSpc="1">
            <a:prstTxWarp prst="textNoShape">
              <a:avLst/>
            </a:prstTxWarp>
            <a:spAutoFit/>
          </a:bodyPr>
          <a:lstStyle/>
          <a:p>
            <a:pPr defTabSz="456741" latinLnBrk="0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" y="43966"/>
            <a:ext cx="184676" cy="36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49" tIns="45678" rIns="91349" bIns="45678" numCol="1" anchor="ctr" anchorCtr="0" compatLnSpc="1">
            <a:prstTxWarp prst="textNoShape">
              <a:avLst/>
            </a:prstTxWarp>
            <a:spAutoFit/>
          </a:bodyPr>
          <a:lstStyle/>
          <a:p>
            <a:pPr defTabSz="456741" latinLnBrk="0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9269660-569F-4460-BE03-576B43895A57}"/>
              </a:ext>
            </a:extLst>
          </p:cNvPr>
          <p:cNvSpPr/>
          <p:nvPr/>
        </p:nvSpPr>
        <p:spPr>
          <a:xfrm>
            <a:off x="14764981" y="31006390"/>
            <a:ext cx="13264836" cy="2585570"/>
          </a:xfrm>
          <a:prstGeom prst="rect">
            <a:avLst/>
          </a:prstGeom>
        </p:spPr>
        <p:txBody>
          <a:bodyPr wrap="square" lIns="91349" tIns="45678" rIns="91349" bIns="45678">
            <a:spAutoFit/>
          </a:bodyPr>
          <a:lstStyle/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앱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초기화면 아직 아무것도 감지되지 않음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PIR 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센서에 동작이 감지되면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푸시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알림창을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7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뛰움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카메라 확인 버튼으로 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Pi Camera</a:t>
            </a: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에 연결 </a:t>
            </a:r>
            <a:endParaRPr lang="en-US" altLang="ko-KR" sz="27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513822" indent="-513822" defTabSz="456741" latinLnBrk="0">
              <a:lnSpc>
                <a:spcPct val="150000"/>
              </a:lnSpc>
              <a:buFontTx/>
              <a:buAutoNum type="arabicPeriod"/>
            </a:pPr>
            <a:r>
              <a:rPr lang="ko-KR" altLang="en-US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카메라로 집 내부를 확인할 수 있다</a:t>
            </a:r>
            <a:r>
              <a:rPr lang="en-US" altLang="ko-KR" sz="27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810" y="9440782"/>
            <a:ext cx="8740988" cy="626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5924592" descr="EMB000092e443d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593" y="22870027"/>
            <a:ext cx="11349421" cy="685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순서도: 카드 119">
            <a:extLst>
              <a:ext uri="{FF2B5EF4-FFF2-40B4-BE49-F238E27FC236}">
                <a16:creationId xmlns:a16="http://schemas.microsoft.com/office/drawing/2014/main" xmlns="" id="{1BDFB3FB-7DBF-47B4-81F7-9D600AB7D991}"/>
              </a:ext>
            </a:extLst>
          </p:cNvPr>
          <p:cNvSpPr/>
          <p:nvPr/>
        </p:nvSpPr>
        <p:spPr>
          <a:xfrm>
            <a:off x="-113442" y="1"/>
            <a:ext cx="29160000" cy="43200000"/>
          </a:xfrm>
          <a:prstGeom prst="rect">
            <a:avLst/>
          </a:prstGeom>
          <a:gradFill flip="none" rotWithShape="1">
            <a:gsLst>
              <a:gs pos="25000">
                <a:srgbClr val="BA816D"/>
              </a:gs>
              <a:gs pos="50000">
                <a:srgbClr val="94422E"/>
              </a:gs>
              <a:gs pos="100000">
                <a:srgbClr val="7F2212"/>
              </a:gs>
            </a:gsLst>
            <a:lin ang="0" scaled="1"/>
            <a:tileRect/>
          </a:gradFill>
        </p:spPr>
        <p:txBody>
          <a:bodyPr wrap="square" lIns="91403" tIns="45702" rIns="91403" bIns="45702">
            <a:spAutoFit/>
          </a:bodyPr>
          <a:lstStyle/>
          <a:p>
            <a:pPr algn="r" defTabSz="457011" latinLnBrk="0">
              <a:lnSpc>
                <a:spcPct val="200000"/>
              </a:lnSpc>
            </a:pPr>
            <a:endParaRPr lang="ko-KR" altLang="ko-KR" sz="3100" dirty="0">
              <a:solidFill>
                <a:prstClr val="white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CFA4F5-3C5F-4F97-95A0-CB7A6672850E}"/>
              </a:ext>
            </a:extLst>
          </p:cNvPr>
          <p:cNvSpPr txBox="1"/>
          <p:nvPr/>
        </p:nvSpPr>
        <p:spPr>
          <a:xfrm>
            <a:off x="-179869" y="1111982"/>
            <a:ext cx="28823268" cy="3047286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algn="ctr" defTabSz="457011" latinLnBrk="0"/>
            <a:r>
              <a:rPr lang="ko-KR" altLang="en-US" sz="9400" b="1" dirty="0">
                <a:solidFill>
                  <a:prstClr val="white"/>
                </a:solidFill>
                <a:latin typeface="Century Gothic" panose="020B0502020202020204" pitchFamily="34" charset="0"/>
                <a:ea typeface="Dotum" panose="020B0600000101010101" pitchFamily="34" charset="-127"/>
                <a:cs typeface="함초롬돋움" panose="02030504000101010101" pitchFamily="18" charset="-127"/>
              </a:rPr>
              <a:t>사물인터넷 기술을 이용한 홈 모니터링 시스템</a:t>
            </a:r>
            <a:endParaRPr lang="en-US" altLang="ko-KR" sz="9400" b="1" dirty="0">
              <a:solidFill>
                <a:prstClr val="white"/>
              </a:solidFill>
              <a:latin typeface="Century Gothic" panose="020B0502020202020204" pitchFamily="34" charset="0"/>
              <a:ea typeface="Dotum" panose="020B0600000101010101" pitchFamily="34" charset="-127"/>
              <a:cs typeface="함초롬돋움" panose="02030504000101010101" pitchFamily="18" charset="-127"/>
            </a:endParaRPr>
          </a:p>
          <a:p>
            <a:pPr algn="ctr" defTabSz="457011" latinLnBrk="0"/>
            <a:endParaRPr lang="en-US" altLang="ko-KR" sz="4900" b="1" dirty="0">
              <a:solidFill>
                <a:prstClr val="white"/>
              </a:solidFill>
              <a:latin typeface="Century Gothic" panose="020B0502020202020204" pitchFamily="34" charset="0"/>
              <a:ea typeface="Dotum" panose="020B0600000101010101" pitchFamily="34" charset="-127"/>
              <a:cs typeface="함초롬돋움" panose="02030504000101010101" pitchFamily="18" charset="-127"/>
            </a:endParaRPr>
          </a:p>
          <a:p>
            <a:pPr algn="ctr" defTabSz="457011" latinLnBrk="0"/>
            <a:endParaRPr lang="ko-KR" altLang="en-US" sz="4900" b="1" dirty="0">
              <a:solidFill>
                <a:prstClr val="white"/>
              </a:solidFill>
              <a:latin typeface="Century Gothic" panose="020B0502020202020204" pitchFamily="34" charset="0"/>
              <a:ea typeface="Dotum" panose="020B0600000101010101" pitchFamily="34" charset="-127"/>
              <a:cs typeface="함초롬돋움" panose="02030504000101010101" pitchFamily="18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850A5FEE-7AB7-4CB9-ACF4-D188560554A2}"/>
              </a:ext>
            </a:extLst>
          </p:cNvPr>
          <p:cNvCxnSpPr>
            <a:cxnSpLocks/>
          </p:cNvCxnSpPr>
          <p:nvPr/>
        </p:nvCxnSpPr>
        <p:spPr>
          <a:xfrm>
            <a:off x="1515081" y="2591668"/>
            <a:ext cx="25807686" cy="439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74B39BAE-8AFC-4415-8C1C-97731A9B8695}"/>
              </a:ext>
            </a:extLst>
          </p:cNvPr>
          <p:cNvSpPr/>
          <p:nvPr/>
        </p:nvSpPr>
        <p:spPr>
          <a:xfrm>
            <a:off x="16258007" y="2964327"/>
            <a:ext cx="6695668" cy="846440"/>
          </a:xfrm>
          <a:prstGeom prst="rect">
            <a:avLst/>
          </a:prstGeom>
        </p:spPr>
        <p:txBody>
          <a:bodyPr wrap="square" lIns="91403" tIns="45702" rIns="91403" bIns="45702">
            <a:spAutoFit/>
          </a:bodyPr>
          <a:lstStyle/>
          <a:p>
            <a:pPr marL="685513" indent="-685513" defTabSz="457011" latinLnBrk="0">
              <a:buClr>
                <a:srgbClr val="0B54A5"/>
              </a:buClr>
              <a:buSzPct val="150000"/>
              <a:buFont typeface="Wingdings" panose="05000000000000000000" pitchFamily="2" charset="2"/>
              <a:buChar char="Ø"/>
            </a:pPr>
            <a:r>
              <a:rPr lang="ko-KR" altLang="en-US" sz="4900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조교      이주원</a:t>
            </a:r>
            <a:endParaRPr lang="ko-KR" altLang="en-US" sz="4900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F1D1597-2FE1-4244-937E-CEEC9EED42D4}"/>
              </a:ext>
            </a:extLst>
          </p:cNvPr>
          <p:cNvSpPr/>
          <p:nvPr/>
        </p:nvSpPr>
        <p:spPr>
          <a:xfrm>
            <a:off x="21947729" y="2979674"/>
            <a:ext cx="6695668" cy="846440"/>
          </a:xfrm>
          <a:prstGeom prst="rect">
            <a:avLst/>
          </a:prstGeom>
        </p:spPr>
        <p:txBody>
          <a:bodyPr wrap="square" lIns="91403" tIns="45702" rIns="91403" bIns="45702">
            <a:spAutoFit/>
          </a:bodyPr>
          <a:lstStyle/>
          <a:p>
            <a:pPr marL="685513" indent="-685513" defTabSz="457011" latinLnBrk="0">
              <a:buClr>
                <a:srgbClr val="0B54A5"/>
              </a:buClr>
              <a:buSzPct val="150000"/>
              <a:buFont typeface="Wingdings" panose="05000000000000000000" pitchFamily="2" charset="2"/>
              <a:buChar char="Ø"/>
            </a:pPr>
            <a:r>
              <a:rPr lang="ko-KR" altLang="en-US" sz="4900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지도교수      김명균</a:t>
            </a:r>
            <a:endParaRPr lang="ko-KR" altLang="en-US" sz="4900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A34E01-BE68-400B-B53D-E44EEA17D656}"/>
              </a:ext>
            </a:extLst>
          </p:cNvPr>
          <p:cNvSpPr txBox="1"/>
          <p:nvPr/>
        </p:nvSpPr>
        <p:spPr>
          <a:xfrm>
            <a:off x="152979" y="2904597"/>
            <a:ext cx="12708159" cy="846440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pPr marL="685513" indent="-685513" defTabSz="457011" latinLnBrk="0">
              <a:buClr>
                <a:srgbClr val="0B54A5"/>
              </a:buClr>
              <a:buSzPct val="150000"/>
              <a:buFont typeface="Wingdings" panose="05000000000000000000" pitchFamily="2" charset="2"/>
              <a:buChar char="Ø"/>
            </a:pPr>
            <a:r>
              <a:rPr lang="ko-KR" altLang="en-US" sz="4900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 참여학생      김지호</a:t>
            </a:r>
            <a:r>
              <a:rPr lang="en-US" altLang="ko-KR" sz="4900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, </a:t>
            </a:r>
            <a:r>
              <a:rPr lang="ko-KR" altLang="en-US" sz="4900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30504000101010101" pitchFamily="18" charset="-127"/>
              </a:rPr>
              <a:t>이승호</a:t>
            </a:r>
            <a:endParaRPr lang="en-US" altLang="ko-KR" sz="4900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21" name="AutoShape 10" descr="라즈베리파이 : 네이버 블로그"/>
          <p:cNvSpPr>
            <a:spLocks noChangeAspect="1" noChangeArrowheads="1"/>
          </p:cNvSpPr>
          <p:nvPr/>
        </p:nvSpPr>
        <p:spPr bwMode="auto">
          <a:xfrm>
            <a:off x="168294" y="-136540"/>
            <a:ext cx="292132" cy="2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457011" latinLnBrk="0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22" name="AutoShape 12" descr="라즈베리 파이 파운데이션 컴퓨터 USB Linux, 컴퓨터, 식품, 컴퓨터, 심벌 마크 png | PNGWing"/>
          <p:cNvSpPr>
            <a:spLocks noChangeAspect="1" noChangeArrowheads="1"/>
          </p:cNvSpPr>
          <p:nvPr/>
        </p:nvSpPr>
        <p:spPr bwMode="auto">
          <a:xfrm>
            <a:off x="320710" y="15877"/>
            <a:ext cx="292132" cy="2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457011" latinLnBrk="0"/>
            <a:endParaRPr lang="ko-KR" altLang="en-US" sz="1800">
              <a:solidFill>
                <a:prstClr val="black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5811" y="4187118"/>
            <a:ext cx="27593852" cy="8564579"/>
            <a:chOff x="595745" y="4186655"/>
            <a:chExt cx="27590810" cy="8563635"/>
          </a:xfrm>
        </p:grpSpPr>
        <p:sp>
          <p:nvSpPr>
            <p:cNvPr id="25" name="순서도: 대체 처리 24"/>
            <p:cNvSpPr/>
            <p:nvPr/>
          </p:nvSpPr>
          <p:spPr>
            <a:xfrm>
              <a:off x="595745" y="4186655"/>
              <a:ext cx="27590810" cy="8563635"/>
            </a:xfrm>
            <a:custGeom>
              <a:avLst/>
              <a:gdLst>
                <a:gd name="connsiteX0" fmla="*/ 0 w 27572260"/>
                <a:gd name="connsiteY0" fmla="*/ 1409343 h 8456059"/>
                <a:gd name="connsiteX1" fmla="*/ 1409343 w 27572260"/>
                <a:gd name="connsiteY1" fmla="*/ 0 h 8456059"/>
                <a:gd name="connsiteX2" fmla="*/ 26162917 w 27572260"/>
                <a:gd name="connsiteY2" fmla="*/ 0 h 8456059"/>
                <a:gd name="connsiteX3" fmla="*/ 27572260 w 27572260"/>
                <a:gd name="connsiteY3" fmla="*/ 1409343 h 8456059"/>
                <a:gd name="connsiteX4" fmla="*/ 27572260 w 27572260"/>
                <a:gd name="connsiteY4" fmla="*/ 7046716 h 8456059"/>
                <a:gd name="connsiteX5" fmla="*/ 26162917 w 27572260"/>
                <a:gd name="connsiteY5" fmla="*/ 8456059 h 8456059"/>
                <a:gd name="connsiteX6" fmla="*/ 1409343 w 27572260"/>
                <a:gd name="connsiteY6" fmla="*/ 8456059 h 8456059"/>
                <a:gd name="connsiteX7" fmla="*/ 0 w 27572260"/>
                <a:gd name="connsiteY7" fmla="*/ 7046716 h 8456059"/>
                <a:gd name="connsiteX8" fmla="*/ 0 w 27572260"/>
                <a:gd name="connsiteY8" fmla="*/ 1409343 h 8456059"/>
                <a:gd name="connsiteX0" fmla="*/ 17030 w 27589290"/>
                <a:gd name="connsiteY0" fmla="*/ 1463131 h 8509847"/>
                <a:gd name="connsiteX1" fmla="*/ 619550 w 27589290"/>
                <a:gd name="connsiteY1" fmla="*/ 0 h 8509847"/>
                <a:gd name="connsiteX2" fmla="*/ 26179947 w 27589290"/>
                <a:gd name="connsiteY2" fmla="*/ 53788 h 8509847"/>
                <a:gd name="connsiteX3" fmla="*/ 27589290 w 27589290"/>
                <a:gd name="connsiteY3" fmla="*/ 1463131 h 8509847"/>
                <a:gd name="connsiteX4" fmla="*/ 27589290 w 27589290"/>
                <a:gd name="connsiteY4" fmla="*/ 7100504 h 8509847"/>
                <a:gd name="connsiteX5" fmla="*/ 26179947 w 27589290"/>
                <a:gd name="connsiteY5" fmla="*/ 8509847 h 8509847"/>
                <a:gd name="connsiteX6" fmla="*/ 1426373 w 27589290"/>
                <a:gd name="connsiteY6" fmla="*/ 8509847 h 8509847"/>
                <a:gd name="connsiteX7" fmla="*/ 17030 w 27589290"/>
                <a:gd name="connsiteY7" fmla="*/ 7100504 h 8509847"/>
                <a:gd name="connsiteX8" fmla="*/ 17030 w 27589290"/>
                <a:gd name="connsiteY8" fmla="*/ 1463131 h 8509847"/>
                <a:gd name="connsiteX0" fmla="*/ 17030 w 27589290"/>
                <a:gd name="connsiteY0" fmla="*/ 1463131 h 8563635"/>
                <a:gd name="connsiteX1" fmla="*/ 619550 w 27589290"/>
                <a:gd name="connsiteY1" fmla="*/ 0 h 8563635"/>
                <a:gd name="connsiteX2" fmla="*/ 26179947 w 27589290"/>
                <a:gd name="connsiteY2" fmla="*/ 53788 h 8563635"/>
                <a:gd name="connsiteX3" fmla="*/ 27589290 w 27589290"/>
                <a:gd name="connsiteY3" fmla="*/ 1463131 h 8563635"/>
                <a:gd name="connsiteX4" fmla="*/ 27589290 w 27589290"/>
                <a:gd name="connsiteY4" fmla="*/ 7100504 h 8563635"/>
                <a:gd name="connsiteX5" fmla="*/ 26179947 w 27589290"/>
                <a:gd name="connsiteY5" fmla="*/ 8509847 h 8563635"/>
                <a:gd name="connsiteX6" fmla="*/ 673338 w 27589290"/>
                <a:gd name="connsiteY6" fmla="*/ 8563635 h 8563635"/>
                <a:gd name="connsiteX7" fmla="*/ 17030 w 27589290"/>
                <a:gd name="connsiteY7" fmla="*/ 7100504 h 8563635"/>
                <a:gd name="connsiteX8" fmla="*/ 17030 w 27589290"/>
                <a:gd name="connsiteY8" fmla="*/ 1463131 h 8563635"/>
                <a:gd name="connsiteX0" fmla="*/ 17030 w 27590810"/>
                <a:gd name="connsiteY0" fmla="*/ 1463131 h 8563635"/>
                <a:gd name="connsiteX1" fmla="*/ 619550 w 27590810"/>
                <a:gd name="connsiteY1" fmla="*/ 0 h 8563635"/>
                <a:gd name="connsiteX2" fmla="*/ 26879196 w 27590810"/>
                <a:gd name="connsiteY2" fmla="*/ 0 h 8563635"/>
                <a:gd name="connsiteX3" fmla="*/ 27589290 w 27590810"/>
                <a:gd name="connsiteY3" fmla="*/ 1463131 h 8563635"/>
                <a:gd name="connsiteX4" fmla="*/ 27589290 w 27590810"/>
                <a:gd name="connsiteY4" fmla="*/ 7100504 h 8563635"/>
                <a:gd name="connsiteX5" fmla="*/ 26179947 w 27590810"/>
                <a:gd name="connsiteY5" fmla="*/ 8509847 h 8563635"/>
                <a:gd name="connsiteX6" fmla="*/ 673338 w 27590810"/>
                <a:gd name="connsiteY6" fmla="*/ 8563635 h 8563635"/>
                <a:gd name="connsiteX7" fmla="*/ 17030 w 27590810"/>
                <a:gd name="connsiteY7" fmla="*/ 7100504 h 8563635"/>
                <a:gd name="connsiteX8" fmla="*/ 17030 w 27590810"/>
                <a:gd name="connsiteY8" fmla="*/ 1463131 h 8563635"/>
                <a:gd name="connsiteX0" fmla="*/ 17030 w 27590810"/>
                <a:gd name="connsiteY0" fmla="*/ 1463131 h 8563635"/>
                <a:gd name="connsiteX1" fmla="*/ 619550 w 27590810"/>
                <a:gd name="connsiteY1" fmla="*/ 0 h 8563635"/>
                <a:gd name="connsiteX2" fmla="*/ 26879196 w 27590810"/>
                <a:gd name="connsiteY2" fmla="*/ 0 h 8563635"/>
                <a:gd name="connsiteX3" fmla="*/ 27589290 w 27590810"/>
                <a:gd name="connsiteY3" fmla="*/ 1463131 h 8563635"/>
                <a:gd name="connsiteX4" fmla="*/ 27589290 w 27590810"/>
                <a:gd name="connsiteY4" fmla="*/ 7100504 h 8563635"/>
                <a:gd name="connsiteX5" fmla="*/ 26825407 w 27590810"/>
                <a:gd name="connsiteY5" fmla="*/ 8509847 h 8563635"/>
                <a:gd name="connsiteX6" fmla="*/ 673338 w 27590810"/>
                <a:gd name="connsiteY6" fmla="*/ 8563635 h 8563635"/>
                <a:gd name="connsiteX7" fmla="*/ 17030 w 27590810"/>
                <a:gd name="connsiteY7" fmla="*/ 7100504 h 8563635"/>
                <a:gd name="connsiteX8" fmla="*/ 17030 w 27590810"/>
                <a:gd name="connsiteY8" fmla="*/ 1463131 h 856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90810" h="8563635">
                  <a:moveTo>
                    <a:pt x="17030" y="1463131"/>
                  </a:moveTo>
                  <a:cubicBezTo>
                    <a:pt x="17030" y="684772"/>
                    <a:pt x="-158809" y="0"/>
                    <a:pt x="619550" y="0"/>
                  </a:cubicBezTo>
                  <a:lnTo>
                    <a:pt x="26879196" y="0"/>
                  </a:lnTo>
                  <a:cubicBezTo>
                    <a:pt x="27657555" y="0"/>
                    <a:pt x="27589290" y="684772"/>
                    <a:pt x="27589290" y="1463131"/>
                  </a:cubicBezTo>
                  <a:lnTo>
                    <a:pt x="27589290" y="7100504"/>
                  </a:lnTo>
                  <a:cubicBezTo>
                    <a:pt x="27589290" y="7878863"/>
                    <a:pt x="27603766" y="8509847"/>
                    <a:pt x="26825407" y="8509847"/>
                  </a:cubicBezTo>
                  <a:lnTo>
                    <a:pt x="673338" y="8563635"/>
                  </a:lnTo>
                  <a:cubicBezTo>
                    <a:pt x="-105021" y="8563635"/>
                    <a:pt x="17030" y="7878863"/>
                    <a:pt x="17030" y="7100504"/>
                  </a:cubicBezTo>
                  <a:lnTo>
                    <a:pt x="17030" y="146313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11" latinLnBrk="0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3AB4733C-221D-4D5B-8D9D-79F72936B596}"/>
                </a:ext>
              </a:extLst>
            </p:cNvPr>
            <p:cNvSpPr/>
            <p:nvPr/>
          </p:nvSpPr>
          <p:spPr>
            <a:xfrm>
              <a:off x="1622066" y="6592353"/>
              <a:ext cx="13713183" cy="4401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03" tIns="45701" rIns="91403" bIns="45701">
              <a:spAutoFit/>
            </a:bodyPr>
            <a:lstStyle/>
            <a:p>
              <a:pPr defTabSz="457011" latinLnBrk="0"/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본 과제에서 사물인터넷 기술을 사용하여 홈 모니터링 시스템을 개발한다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.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라즈베리파이의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DHT11 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센서로 집 안의 온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습도를 측정하고 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MQ2 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센서로 유해가스를 감지하여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외부에서도 집 안의 상황을 모니터링 할 수 있게 만들어 집안의 상태를 수시로 확인할 수 있게 개발하였다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.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안드로이드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앱을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개발하여 사용하고 센서와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안드로이드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앱을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네트워크 응용 프로그램인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파이어베이스를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사용하여 데이터를 주고받고 센서의 알림과 제어를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안드로이드로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하게 된다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.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본 연구를 통해 시스템 설계 능력과 통신 기술 및 </a:t>
              </a:r>
              <a:r>
                <a:rPr lang="ko-KR" altLang="en-US" sz="2800" dirty="0" err="1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앱</a:t>
              </a:r>
              <a:r>
                <a:rPr lang="ko-KR" altLang="en-US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 프로그래밍 기술을 터득할 수 있게 되었다</a:t>
              </a:r>
              <a:r>
                <a:rPr lang="en-US" altLang="ko-KR" sz="2800" dirty="0">
                  <a:solidFill>
                    <a:prstClr val="black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함초롬돋움" panose="020B0604000101010101" pitchFamily="50" charset="-127"/>
                </a:rPr>
                <a:t>.</a:t>
              </a:r>
            </a:p>
            <a:p>
              <a:pPr defTabSz="457011" latinLnBrk="0"/>
              <a:endPara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endParaRPr>
            </a:p>
            <a:p>
              <a:pPr defTabSz="457011" latinLnBrk="0"/>
              <a:endPara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endParaRPr>
            </a:p>
            <a:p>
              <a:pPr defTabSz="457011" latinLnBrk="0"/>
              <a:endPara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74A31FC0-834F-4400-AF95-C2D193CDF742}"/>
                </a:ext>
              </a:extLst>
            </p:cNvPr>
            <p:cNvGrpSpPr/>
            <p:nvPr/>
          </p:nvGrpSpPr>
          <p:grpSpPr>
            <a:xfrm>
              <a:off x="1545866" y="4789322"/>
              <a:ext cx="13713183" cy="1223276"/>
              <a:chOff x="1177016" y="9826245"/>
              <a:chExt cx="10800000" cy="862246"/>
            </a:xfrm>
          </p:grpSpPr>
          <p:sp>
            <p:nvSpPr>
              <p:cNvPr id="138" name="사각형: 둥근 모서리 51">
                <a:extLst>
                  <a:ext uri="{FF2B5EF4-FFF2-40B4-BE49-F238E27FC236}">
                    <a16:creationId xmlns:a16="http://schemas.microsoft.com/office/drawing/2014/main" xmlns="" id="{1277FA29-41AA-4FAF-9432-F2D05546548C}"/>
                  </a:ext>
                </a:extLst>
              </p:cNvPr>
              <p:cNvSpPr/>
              <p:nvPr/>
            </p:nvSpPr>
            <p:spPr>
              <a:xfrm>
                <a:off x="1177016" y="9969522"/>
                <a:ext cx="10800000" cy="629984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BA816D"/>
                  </a:gs>
                  <a:gs pos="50000">
                    <a:srgbClr val="94422E"/>
                  </a:gs>
                  <a:gs pos="100000">
                    <a:srgbClr val="7F2212"/>
                  </a:gs>
                </a:gsLst>
                <a:lin ang="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pPr algn="r" defTabSz="457011" latinLnBrk="0">
                  <a:lnSpc>
                    <a:spcPct val="150000"/>
                  </a:lnSpc>
                </a:pPr>
                <a:endParaRPr lang="ko-KR" altLang="ko-KR" sz="3100" dirty="0">
                  <a:solidFill>
                    <a:prstClr val="white"/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919FBC77-0AD7-43BF-AC40-95B34343924B}"/>
                  </a:ext>
                </a:extLst>
              </p:cNvPr>
              <p:cNvSpPr/>
              <p:nvPr/>
            </p:nvSpPr>
            <p:spPr>
              <a:xfrm>
                <a:off x="1853418" y="9826245"/>
                <a:ext cx="1135084" cy="862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defTabSz="457011" latinLnBrk="0">
                  <a:lnSpc>
                    <a:spcPct val="150000"/>
                  </a:lnSpc>
                </a:pPr>
                <a:r>
                  <a:rPr lang="ko-KR" altLang="en-US" sz="4900" b="1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서론</a:t>
                </a:r>
                <a:endParaRPr lang="ko-KR" altLang="ko-KR" sz="4900" b="1" dirty="0">
                  <a:solidFill>
                    <a:prstClr val="white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056" name="Picture 8" descr="스마트 홈화면 일러스트 홈오토메이션에 대한 스톡 벡터 아트 및 기타 이미지 - iSto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21" b="4753"/>
            <a:stretch/>
          </p:blipFill>
          <p:spPr bwMode="auto">
            <a:xfrm>
              <a:off x="16569607" y="4750478"/>
              <a:ext cx="9141170" cy="794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순서도: 대체 처리 24"/>
          <p:cNvSpPr/>
          <p:nvPr/>
        </p:nvSpPr>
        <p:spPr>
          <a:xfrm>
            <a:off x="434837" y="22691665"/>
            <a:ext cx="27593852" cy="8564579"/>
          </a:xfrm>
          <a:custGeom>
            <a:avLst/>
            <a:gdLst>
              <a:gd name="connsiteX0" fmla="*/ 0 w 27572260"/>
              <a:gd name="connsiteY0" fmla="*/ 1409343 h 8456059"/>
              <a:gd name="connsiteX1" fmla="*/ 1409343 w 27572260"/>
              <a:gd name="connsiteY1" fmla="*/ 0 h 8456059"/>
              <a:gd name="connsiteX2" fmla="*/ 26162917 w 27572260"/>
              <a:gd name="connsiteY2" fmla="*/ 0 h 8456059"/>
              <a:gd name="connsiteX3" fmla="*/ 27572260 w 27572260"/>
              <a:gd name="connsiteY3" fmla="*/ 1409343 h 8456059"/>
              <a:gd name="connsiteX4" fmla="*/ 27572260 w 27572260"/>
              <a:gd name="connsiteY4" fmla="*/ 7046716 h 8456059"/>
              <a:gd name="connsiteX5" fmla="*/ 26162917 w 27572260"/>
              <a:gd name="connsiteY5" fmla="*/ 8456059 h 8456059"/>
              <a:gd name="connsiteX6" fmla="*/ 1409343 w 27572260"/>
              <a:gd name="connsiteY6" fmla="*/ 8456059 h 8456059"/>
              <a:gd name="connsiteX7" fmla="*/ 0 w 27572260"/>
              <a:gd name="connsiteY7" fmla="*/ 7046716 h 8456059"/>
              <a:gd name="connsiteX8" fmla="*/ 0 w 27572260"/>
              <a:gd name="connsiteY8" fmla="*/ 1409343 h 8456059"/>
              <a:gd name="connsiteX0" fmla="*/ 17030 w 27589290"/>
              <a:gd name="connsiteY0" fmla="*/ 1463131 h 8509847"/>
              <a:gd name="connsiteX1" fmla="*/ 619550 w 27589290"/>
              <a:gd name="connsiteY1" fmla="*/ 0 h 8509847"/>
              <a:gd name="connsiteX2" fmla="*/ 26179947 w 27589290"/>
              <a:gd name="connsiteY2" fmla="*/ 53788 h 8509847"/>
              <a:gd name="connsiteX3" fmla="*/ 27589290 w 27589290"/>
              <a:gd name="connsiteY3" fmla="*/ 1463131 h 8509847"/>
              <a:gd name="connsiteX4" fmla="*/ 27589290 w 27589290"/>
              <a:gd name="connsiteY4" fmla="*/ 7100504 h 8509847"/>
              <a:gd name="connsiteX5" fmla="*/ 26179947 w 27589290"/>
              <a:gd name="connsiteY5" fmla="*/ 8509847 h 8509847"/>
              <a:gd name="connsiteX6" fmla="*/ 1426373 w 27589290"/>
              <a:gd name="connsiteY6" fmla="*/ 8509847 h 8509847"/>
              <a:gd name="connsiteX7" fmla="*/ 17030 w 27589290"/>
              <a:gd name="connsiteY7" fmla="*/ 7100504 h 8509847"/>
              <a:gd name="connsiteX8" fmla="*/ 17030 w 27589290"/>
              <a:gd name="connsiteY8" fmla="*/ 1463131 h 8509847"/>
              <a:gd name="connsiteX0" fmla="*/ 17030 w 27589290"/>
              <a:gd name="connsiteY0" fmla="*/ 1463131 h 8563635"/>
              <a:gd name="connsiteX1" fmla="*/ 619550 w 27589290"/>
              <a:gd name="connsiteY1" fmla="*/ 0 h 8563635"/>
              <a:gd name="connsiteX2" fmla="*/ 26179947 w 27589290"/>
              <a:gd name="connsiteY2" fmla="*/ 53788 h 8563635"/>
              <a:gd name="connsiteX3" fmla="*/ 27589290 w 27589290"/>
              <a:gd name="connsiteY3" fmla="*/ 1463131 h 8563635"/>
              <a:gd name="connsiteX4" fmla="*/ 27589290 w 27589290"/>
              <a:gd name="connsiteY4" fmla="*/ 7100504 h 8563635"/>
              <a:gd name="connsiteX5" fmla="*/ 26179947 w 27589290"/>
              <a:gd name="connsiteY5" fmla="*/ 8509847 h 8563635"/>
              <a:gd name="connsiteX6" fmla="*/ 673338 w 27589290"/>
              <a:gd name="connsiteY6" fmla="*/ 8563635 h 8563635"/>
              <a:gd name="connsiteX7" fmla="*/ 17030 w 27589290"/>
              <a:gd name="connsiteY7" fmla="*/ 7100504 h 8563635"/>
              <a:gd name="connsiteX8" fmla="*/ 17030 w 27589290"/>
              <a:gd name="connsiteY8" fmla="*/ 1463131 h 8563635"/>
              <a:gd name="connsiteX0" fmla="*/ 17030 w 27590810"/>
              <a:gd name="connsiteY0" fmla="*/ 1463131 h 8563635"/>
              <a:gd name="connsiteX1" fmla="*/ 619550 w 27590810"/>
              <a:gd name="connsiteY1" fmla="*/ 0 h 8563635"/>
              <a:gd name="connsiteX2" fmla="*/ 26879196 w 27590810"/>
              <a:gd name="connsiteY2" fmla="*/ 0 h 8563635"/>
              <a:gd name="connsiteX3" fmla="*/ 27589290 w 27590810"/>
              <a:gd name="connsiteY3" fmla="*/ 1463131 h 8563635"/>
              <a:gd name="connsiteX4" fmla="*/ 27589290 w 27590810"/>
              <a:gd name="connsiteY4" fmla="*/ 7100504 h 8563635"/>
              <a:gd name="connsiteX5" fmla="*/ 26179947 w 27590810"/>
              <a:gd name="connsiteY5" fmla="*/ 8509847 h 8563635"/>
              <a:gd name="connsiteX6" fmla="*/ 673338 w 27590810"/>
              <a:gd name="connsiteY6" fmla="*/ 8563635 h 8563635"/>
              <a:gd name="connsiteX7" fmla="*/ 17030 w 27590810"/>
              <a:gd name="connsiteY7" fmla="*/ 7100504 h 8563635"/>
              <a:gd name="connsiteX8" fmla="*/ 17030 w 27590810"/>
              <a:gd name="connsiteY8" fmla="*/ 1463131 h 8563635"/>
              <a:gd name="connsiteX0" fmla="*/ 17030 w 27590810"/>
              <a:gd name="connsiteY0" fmla="*/ 1463131 h 8563635"/>
              <a:gd name="connsiteX1" fmla="*/ 619550 w 27590810"/>
              <a:gd name="connsiteY1" fmla="*/ 0 h 8563635"/>
              <a:gd name="connsiteX2" fmla="*/ 26879196 w 27590810"/>
              <a:gd name="connsiteY2" fmla="*/ 0 h 8563635"/>
              <a:gd name="connsiteX3" fmla="*/ 27589290 w 27590810"/>
              <a:gd name="connsiteY3" fmla="*/ 1463131 h 8563635"/>
              <a:gd name="connsiteX4" fmla="*/ 27589290 w 27590810"/>
              <a:gd name="connsiteY4" fmla="*/ 7100504 h 8563635"/>
              <a:gd name="connsiteX5" fmla="*/ 26825407 w 27590810"/>
              <a:gd name="connsiteY5" fmla="*/ 8509847 h 8563635"/>
              <a:gd name="connsiteX6" fmla="*/ 673338 w 27590810"/>
              <a:gd name="connsiteY6" fmla="*/ 8563635 h 8563635"/>
              <a:gd name="connsiteX7" fmla="*/ 17030 w 27590810"/>
              <a:gd name="connsiteY7" fmla="*/ 7100504 h 8563635"/>
              <a:gd name="connsiteX8" fmla="*/ 17030 w 27590810"/>
              <a:gd name="connsiteY8" fmla="*/ 1463131 h 856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0810" h="8563635">
                <a:moveTo>
                  <a:pt x="17030" y="1463131"/>
                </a:moveTo>
                <a:cubicBezTo>
                  <a:pt x="17030" y="684772"/>
                  <a:pt x="-158809" y="0"/>
                  <a:pt x="619550" y="0"/>
                </a:cubicBezTo>
                <a:lnTo>
                  <a:pt x="26879196" y="0"/>
                </a:lnTo>
                <a:cubicBezTo>
                  <a:pt x="27657555" y="0"/>
                  <a:pt x="27589290" y="684772"/>
                  <a:pt x="27589290" y="1463131"/>
                </a:cubicBezTo>
                <a:lnTo>
                  <a:pt x="27589290" y="7100504"/>
                </a:lnTo>
                <a:cubicBezTo>
                  <a:pt x="27589290" y="7878863"/>
                  <a:pt x="27603766" y="8509847"/>
                  <a:pt x="26825407" y="8509847"/>
                </a:cubicBezTo>
                <a:lnTo>
                  <a:pt x="673338" y="8563635"/>
                </a:lnTo>
                <a:cubicBezTo>
                  <a:pt x="-105021" y="8563635"/>
                  <a:pt x="17030" y="7878863"/>
                  <a:pt x="17030" y="7100504"/>
                </a:cubicBezTo>
                <a:lnTo>
                  <a:pt x="17030" y="146313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rtlCol="0" anchor="ctr"/>
          <a:lstStyle/>
          <a:p>
            <a:pPr algn="ctr" defTabSz="457011" latinLnBrk="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3AB4733C-221D-4D5B-8D9D-79F72936B596}"/>
              </a:ext>
            </a:extLst>
          </p:cNvPr>
          <p:cNvSpPr/>
          <p:nvPr/>
        </p:nvSpPr>
        <p:spPr>
          <a:xfrm>
            <a:off x="1385064" y="25288149"/>
            <a:ext cx="13714695" cy="3108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03" tIns="45702" rIns="91403" bIns="45702">
            <a:spAutoFit/>
          </a:bodyPr>
          <a:lstStyle/>
          <a:p>
            <a:pPr defTabSz="457011" latinLnBrk="0"/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라즈베리파이에서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DHT11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센서와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MQ2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가스센서로 값을 측정하여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Firebase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에 데이터 값을 </a:t>
            </a:r>
            <a:r>
              <a:rPr lang="ko-KR" altLang="en-US" sz="2800" dirty="0" err="1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업로드한다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앱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인벤터로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개발한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모바일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애플리케이션으로 핸드폰과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Firebase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를 연결하여 데이터 값을 수신한다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라즈베리파이와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애플리케이션은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TCP/IP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소켓 통신으로 서로 연결하여 통신한다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만약 미리 정해놓은 기준치를 넘어가면 문제가 생긴 것으로 핸드폰의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TTS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기능을 통해 사용자에게 기준치가 넘었음을 알린다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defTabSz="457011" latinLnBrk="0"/>
            <a:endParaRPr lang="en-US" altLang="ko-KR" sz="28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defTabSz="457011" latinLnBrk="0"/>
            <a:endParaRPr lang="en-US" altLang="ko-KR" sz="28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xmlns="" id="{74A31FC0-834F-4400-AF95-C2D193CDF742}"/>
              </a:ext>
            </a:extLst>
          </p:cNvPr>
          <p:cNvGrpSpPr/>
          <p:nvPr/>
        </p:nvGrpSpPr>
        <p:grpSpPr>
          <a:xfrm>
            <a:off x="1385063" y="23314347"/>
            <a:ext cx="13714695" cy="1223546"/>
            <a:chOff x="1177016" y="9840314"/>
            <a:chExt cx="10800000" cy="862342"/>
          </a:xfrm>
        </p:grpSpPr>
        <p:sp>
          <p:nvSpPr>
            <p:cNvPr id="179" name="사각형: 둥근 모서리 51">
              <a:extLst>
                <a:ext uri="{FF2B5EF4-FFF2-40B4-BE49-F238E27FC236}">
                  <a16:creationId xmlns:a16="http://schemas.microsoft.com/office/drawing/2014/main" xmlns="" id="{1277FA29-41AA-4FAF-9432-F2D05546548C}"/>
                </a:ext>
              </a:extLst>
            </p:cNvPr>
            <p:cNvSpPr/>
            <p:nvPr/>
          </p:nvSpPr>
          <p:spPr>
            <a:xfrm>
              <a:off x="1177016" y="9969522"/>
              <a:ext cx="10800000" cy="629984"/>
            </a:xfrm>
            <a:prstGeom prst="roundRect">
              <a:avLst/>
            </a:prstGeom>
            <a:gradFill flip="none" rotWithShape="1">
              <a:gsLst>
                <a:gs pos="25000">
                  <a:srgbClr val="BA816D"/>
                </a:gs>
                <a:gs pos="50000">
                  <a:srgbClr val="94422E"/>
                </a:gs>
                <a:gs pos="100000">
                  <a:srgbClr val="7F2212"/>
                </a:gs>
              </a:gsLst>
              <a:lin ang="0" scaled="1"/>
              <a:tileRect/>
            </a:gradFill>
          </p:spPr>
          <p:txBody>
            <a:bodyPr wrap="square">
              <a:spAutoFit/>
            </a:bodyPr>
            <a:lstStyle/>
            <a:p>
              <a:pPr algn="r" defTabSz="457011" latinLnBrk="0">
                <a:lnSpc>
                  <a:spcPct val="150000"/>
                </a:lnSpc>
              </a:pPr>
              <a:endParaRPr lang="ko-KR" altLang="ko-KR" sz="3100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919FBC77-0AD7-43BF-AC40-95B34343924B}"/>
                </a:ext>
              </a:extLst>
            </p:cNvPr>
            <p:cNvSpPr/>
            <p:nvPr/>
          </p:nvSpPr>
          <p:spPr>
            <a:xfrm>
              <a:off x="1596346" y="9840314"/>
              <a:ext cx="4026257" cy="8623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457011" latinLnBrk="0">
                <a:lnSpc>
                  <a:spcPct val="150000"/>
                </a:lnSpc>
              </a:pPr>
              <a:r>
                <a:rPr lang="ko-KR" altLang="en-US" sz="4900" b="1" dirty="0">
                  <a:solidFill>
                    <a:prstClr val="white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연구내용 및 방법 </a:t>
              </a:r>
              <a:endParaRPr lang="ko-KR" altLang="ko-KR" sz="4900" b="1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8" name="순서도: 대체 처리 24"/>
          <p:cNvSpPr/>
          <p:nvPr/>
        </p:nvSpPr>
        <p:spPr>
          <a:xfrm>
            <a:off x="466776" y="13389037"/>
            <a:ext cx="27593852" cy="8564579"/>
          </a:xfrm>
          <a:custGeom>
            <a:avLst/>
            <a:gdLst>
              <a:gd name="connsiteX0" fmla="*/ 0 w 27572260"/>
              <a:gd name="connsiteY0" fmla="*/ 1409343 h 8456059"/>
              <a:gd name="connsiteX1" fmla="*/ 1409343 w 27572260"/>
              <a:gd name="connsiteY1" fmla="*/ 0 h 8456059"/>
              <a:gd name="connsiteX2" fmla="*/ 26162917 w 27572260"/>
              <a:gd name="connsiteY2" fmla="*/ 0 h 8456059"/>
              <a:gd name="connsiteX3" fmla="*/ 27572260 w 27572260"/>
              <a:gd name="connsiteY3" fmla="*/ 1409343 h 8456059"/>
              <a:gd name="connsiteX4" fmla="*/ 27572260 w 27572260"/>
              <a:gd name="connsiteY4" fmla="*/ 7046716 h 8456059"/>
              <a:gd name="connsiteX5" fmla="*/ 26162917 w 27572260"/>
              <a:gd name="connsiteY5" fmla="*/ 8456059 h 8456059"/>
              <a:gd name="connsiteX6" fmla="*/ 1409343 w 27572260"/>
              <a:gd name="connsiteY6" fmla="*/ 8456059 h 8456059"/>
              <a:gd name="connsiteX7" fmla="*/ 0 w 27572260"/>
              <a:gd name="connsiteY7" fmla="*/ 7046716 h 8456059"/>
              <a:gd name="connsiteX8" fmla="*/ 0 w 27572260"/>
              <a:gd name="connsiteY8" fmla="*/ 1409343 h 8456059"/>
              <a:gd name="connsiteX0" fmla="*/ 17030 w 27589290"/>
              <a:gd name="connsiteY0" fmla="*/ 1463131 h 8509847"/>
              <a:gd name="connsiteX1" fmla="*/ 619550 w 27589290"/>
              <a:gd name="connsiteY1" fmla="*/ 0 h 8509847"/>
              <a:gd name="connsiteX2" fmla="*/ 26179947 w 27589290"/>
              <a:gd name="connsiteY2" fmla="*/ 53788 h 8509847"/>
              <a:gd name="connsiteX3" fmla="*/ 27589290 w 27589290"/>
              <a:gd name="connsiteY3" fmla="*/ 1463131 h 8509847"/>
              <a:gd name="connsiteX4" fmla="*/ 27589290 w 27589290"/>
              <a:gd name="connsiteY4" fmla="*/ 7100504 h 8509847"/>
              <a:gd name="connsiteX5" fmla="*/ 26179947 w 27589290"/>
              <a:gd name="connsiteY5" fmla="*/ 8509847 h 8509847"/>
              <a:gd name="connsiteX6" fmla="*/ 1426373 w 27589290"/>
              <a:gd name="connsiteY6" fmla="*/ 8509847 h 8509847"/>
              <a:gd name="connsiteX7" fmla="*/ 17030 w 27589290"/>
              <a:gd name="connsiteY7" fmla="*/ 7100504 h 8509847"/>
              <a:gd name="connsiteX8" fmla="*/ 17030 w 27589290"/>
              <a:gd name="connsiteY8" fmla="*/ 1463131 h 8509847"/>
              <a:gd name="connsiteX0" fmla="*/ 17030 w 27589290"/>
              <a:gd name="connsiteY0" fmla="*/ 1463131 h 8563635"/>
              <a:gd name="connsiteX1" fmla="*/ 619550 w 27589290"/>
              <a:gd name="connsiteY1" fmla="*/ 0 h 8563635"/>
              <a:gd name="connsiteX2" fmla="*/ 26179947 w 27589290"/>
              <a:gd name="connsiteY2" fmla="*/ 53788 h 8563635"/>
              <a:gd name="connsiteX3" fmla="*/ 27589290 w 27589290"/>
              <a:gd name="connsiteY3" fmla="*/ 1463131 h 8563635"/>
              <a:gd name="connsiteX4" fmla="*/ 27589290 w 27589290"/>
              <a:gd name="connsiteY4" fmla="*/ 7100504 h 8563635"/>
              <a:gd name="connsiteX5" fmla="*/ 26179947 w 27589290"/>
              <a:gd name="connsiteY5" fmla="*/ 8509847 h 8563635"/>
              <a:gd name="connsiteX6" fmla="*/ 673338 w 27589290"/>
              <a:gd name="connsiteY6" fmla="*/ 8563635 h 8563635"/>
              <a:gd name="connsiteX7" fmla="*/ 17030 w 27589290"/>
              <a:gd name="connsiteY7" fmla="*/ 7100504 h 8563635"/>
              <a:gd name="connsiteX8" fmla="*/ 17030 w 27589290"/>
              <a:gd name="connsiteY8" fmla="*/ 1463131 h 8563635"/>
              <a:gd name="connsiteX0" fmla="*/ 17030 w 27590810"/>
              <a:gd name="connsiteY0" fmla="*/ 1463131 h 8563635"/>
              <a:gd name="connsiteX1" fmla="*/ 619550 w 27590810"/>
              <a:gd name="connsiteY1" fmla="*/ 0 h 8563635"/>
              <a:gd name="connsiteX2" fmla="*/ 26879196 w 27590810"/>
              <a:gd name="connsiteY2" fmla="*/ 0 h 8563635"/>
              <a:gd name="connsiteX3" fmla="*/ 27589290 w 27590810"/>
              <a:gd name="connsiteY3" fmla="*/ 1463131 h 8563635"/>
              <a:gd name="connsiteX4" fmla="*/ 27589290 w 27590810"/>
              <a:gd name="connsiteY4" fmla="*/ 7100504 h 8563635"/>
              <a:gd name="connsiteX5" fmla="*/ 26179947 w 27590810"/>
              <a:gd name="connsiteY5" fmla="*/ 8509847 h 8563635"/>
              <a:gd name="connsiteX6" fmla="*/ 673338 w 27590810"/>
              <a:gd name="connsiteY6" fmla="*/ 8563635 h 8563635"/>
              <a:gd name="connsiteX7" fmla="*/ 17030 w 27590810"/>
              <a:gd name="connsiteY7" fmla="*/ 7100504 h 8563635"/>
              <a:gd name="connsiteX8" fmla="*/ 17030 w 27590810"/>
              <a:gd name="connsiteY8" fmla="*/ 1463131 h 8563635"/>
              <a:gd name="connsiteX0" fmla="*/ 17030 w 27590810"/>
              <a:gd name="connsiteY0" fmla="*/ 1463131 h 8563635"/>
              <a:gd name="connsiteX1" fmla="*/ 619550 w 27590810"/>
              <a:gd name="connsiteY1" fmla="*/ 0 h 8563635"/>
              <a:gd name="connsiteX2" fmla="*/ 26879196 w 27590810"/>
              <a:gd name="connsiteY2" fmla="*/ 0 h 8563635"/>
              <a:gd name="connsiteX3" fmla="*/ 27589290 w 27590810"/>
              <a:gd name="connsiteY3" fmla="*/ 1463131 h 8563635"/>
              <a:gd name="connsiteX4" fmla="*/ 27589290 w 27590810"/>
              <a:gd name="connsiteY4" fmla="*/ 7100504 h 8563635"/>
              <a:gd name="connsiteX5" fmla="*/ 26825407 w 27590810"/>
              <a:gd name="connsiteY5" fmla="*/ 8509847 h 8563635"/>
              <a:gd name="connsiteX6" fmla="*/ 673338 w 27590810"/>
              <a:gd name="connsiteY6" fmla="*/ 8563635 h 8563635"/>
              <a:gd name="connsiteX7" fmla="*/ 17030 w 27590810"/>
              <a:gd name="connsiteY7" fmla="*/ 7100504 h 8563635"/>
              <a:gd name="connsiteX8" fmla="*/ 17030 w 27590810"/>
              <a:gd name="connsiteY8" fmla="*/ 1463131 h 856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0810" h="8563635">
                <a:moveTo>
                  <a:pt x="17030" y="1463131"/>
                </a:moveTo>
                <a:cubicBezTo>
                  <a:pt x="17030" y="684772"/>
                  <a:pt x="-158809" y="0"/>
                  <a:pt x="619550" y="0"/>
                </a:cubicBezTo>
                <a:lnTo>
                  <a:pt x="26879196" y="0"/>
                </a:lnTo>
                <a:cubicBezTo>
                  <a:pt x="27657555" y="0"/>
                  <a:pt x="27589290" y="684772"/>
                  <a:pt x="27589290" y="1463131"/>
                </a:cubicBezTo>
                <a:lnTo>
                  <a:pt x="27589290" y="7100504"/>
                </a:lnTo>
                <a:cubicBezTo>
                  <a:pt x="27589290" y="7878863"/>
                  <a:pt x="27603766" y="8509847"/>
                  <a:pt x="26825407" y="8509847"/>
                </a:cubicBezTo>
                <a:lnTo>
                  <a:pt x="673338" y="8563635"/>
                </a:lnTo>
                <a:cubicBezTo>
                  <a:pt x="-105021" y="8563635"/>
                  <a:pt x="17030" y="7878863"/>
                  <a:pt x="17030" y="7100504"/>
                </a:cubicBezTo>
                <a:lnTo>
                  <a:pt x="17030" y="146313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rtlCol="0" anchor="ctr"/>
          <a:lstStyle/>
          <a:p>
            <a:pPr algn="ctr" defTabSz="457011" latinLnBrk="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3AB4733C-221D-4D5B-8D9D-79F72936B596}"/>
              </a:ext>
            </a:extLst>
          </p:cNvPr>
          <p:cNvSpPr/>
          <p:nvPr/>
        </p:nvSpPr>
        <p:spPr>
          <a:xfrm>
            <a:off x="1544100" y="15718790"/>
            <a:ext cx="13714695" cy="5694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03" tIns="45702" rIns="91403" bIns="45702">
            <a:spAutoFit/>
          </a:bodyPr>
          <a:lstStyle/>
          <a:p>
            <a:pPr defTabSz="457011" latinLnBrk="0"/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</a:t>
            </a:r>
            <a:endParaRPr lang="en-US" altLang="ko-KR" sz="28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영국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재단이 기초 컴퓨터 과학분야의 교육을 증진시키기 위해 개발한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싱글보드형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컴퓨터이다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으픈소스이면서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데비안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계열의 운영체제를 사용하여 자유도가 높다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defTabSz="457011" latinLnBrk="0"/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DHT11</a:t>
            </a: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온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습도를 측정하는 센서로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20-90%RH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와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0-50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도까지 측정이 가능하다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표면에 설치된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NTC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온도 센서를 사용하여 물질의 저항치를 변화 값으로 측정한다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defTabSz="457011" latinLnBrk="0"/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MQ2</a:t>
            </a: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가스감지센서로 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LPG,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부탄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메탄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알코올 등 유해가스들을 감지할 수 있다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출력을 아날로그로 전달하여 디지털 값으로 변환이 필요하다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  <a:p>
            <a:pPr defTabSz="457011" latinLnBrk="0"/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Firebase</a:t>
            </a: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구글이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소유하고 있는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모바일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애플리케이션 개발 플랫폼</a:t>
            </a:r>
            <a:endParaRPr lang="en-US" altLang="ko-KR" sz="28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marL="457201" indent="-457201" defTabSz="457011" latinLnBrk="0">
              <a:buFontTx/>
              <a:buChar char="-"/>
            </a:pP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복잡한 세션 처리와 데이터 베이스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, API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등을 제공하여 쉽게 개발할 수 있다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xmlns="" id="{74A31FC0-834F-4400-AF95-C2D193CDF742}"/>
              </a:ext>
            </a:extLst>
          </p:cNvPr>
          <p:cNvGrpSpPr/>
          <p:nvPr/>
        </p:nvGrpSpPr>
        <p:grpSpPr>
          <a:xfrm>
            <a:off x="1544100" y="14004536"/>
            <a:ext cx="13714695" cy="1223411"/>
            <a:chOff x="1177016" y="9835257"/>
            <a:chExt cx="10800000" cy="862247"/>
          </a:xfrm>
        </p:grpSpPr>
        <p:sp>
          <p:nvSpPr>
            <p:cNvPr id="172" name="사각형: 둥근 모서리 51">
              <a:extLst>
                <a:ext uri="{FF2B5EF4-FFF2-40B4-BE49-F238E27FC236}">
                  <a16:creationId xmlns:a16="http://schemas.microsoft.com/office/drawing/2014/main" xmlns="" id="{1277FA29-41AA-4FAF-9432-F2D05546548C}"/>
                </a:ext>
              </a:extLst>
            </p:cNvPr>
            <p:cNvSpPr/>
            <p:nvPr/>
          </p:nvSpPr>
          <p:spPr>
            <a:xfrm>
              <a:off x="1177016" y="9969522"/>
              <a:ext cx="10800000" cy="629984"/>
            </a:xfrm>
            <a:prstGeom prst="roundRect">
              <a:avLst/>
            </a:prstGeom>
            <a:gradFill flip="none" rotWithShape="1">
              <a:gsLst>
                <a:gs pos="25000">
                  <a:srgbClr val="BA816D"/>
                </a:gs>
                <a:gs pos="50000">
                  <a:srgbClr val="94422E"/>
                </a:gs>
                <a:gs pos="100000">
                  <a:srgbClr val="7F2212"/>
                </a:gs>
              </a:gsLst>
              <a:lin ang="0" scaled="1"/>
              <a:tileRect/>
            </a:gradFill>
          </p:spPr>
          <p:txBody>
            <a:bodyPr wrap="square">
              <a:spAutoFit/>
            </a:bodyPr>
            <a:lstStyle/>
            <a:p>
              <a:pPr algn="r" defTabSz="457011" latinLnBrk="0">
                <a:lnSpc>
                  <a:spcPct val="150000"/>
                </a:lnSpc>
              </a:pPr>
              <a:endParaRPr lang="ko-KR" altLang="ko-KR" sz="3100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919FBC77-0AD7-43BF-AC40-95B34343924B}"/>
                </a:ext>
              </a:extLst>
            </p:cNvPr>
            <p:cNvSpPr/>
            <p:nvPr/>
          </p:nvSpPr>
          <p:spPr>
            <a:xfrm>
              <a:off x="1471261" y="9835257"/>
              <a:ext cx="2758437" cy="862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457011" latinLnBrk="0">
                <a:lnSpc>
                  <a:spcPct val="150000"/>
                </a:lnSpc>
              </a:pPr>
              <a:r>
                <a:rPr lang="ko-KR" altLang="en-US" sz="4900" b="1" dirty="0">
                  <a:solidFill>
                    <a:prstClr val="white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이론적 배경</a:t>
              </a:r>
              <a:endParaRPr lang="ko-KR" altLang="ko-KR" sz="4900" b="1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순서도: 대체 처리 24"/>
          <p:cNvSpPr/>
          <p:nvPr/>
        </p:nvSpPr>
        <p:spPr>
          <a:xfrm>
            <a:off x="434837" y="32003221"/>
            <a:ext cx="27593852" cy="8564579"/>
          </a:xfrm>
          <a:custGeom>
            <a:avLst/>
            <a:gdLst>
              <a:gd name="connsiteX0" fmla="*/ 0 w 27572260"/>
              <a:gd name="connsiteY0" fmla="*/ 1409343 h 8456059"/>
              <a:gd name="connsiteX1" fmla="*/ 1409343 w 27572260"/>
              <a:gd name="connsiteY1" fmla="*/ 0 h 8456059"/>
              <a:gd name="connsiteX2" fmla="*/ 26162917 w 27572260"/>
              <a:gd name="connsiteY2" fmla="*/ 0 h 8456059"/>
              <a:gd name="connsiteX3" fmla="*/ 27572260 w 27572260"/>
              <a:gd name="connsiteY3" fmla="*/ 1409343 h 8456059"/>
              <a:gd name="connsiteX4" fmla="*/ 27572260 w 27572260"/>
              <a:gd name="connsiteY4" fmla="*/ 7046716 h 8456059"/>
              <a:gd name="connsiteX5" fmla="*/ 26162917 w 27572260"/>
              <a:gd name="connsiteY5" fmla="*/ 8456059 h 8456059"/>
              <a:gd name="connsiteX6" fmla="*/ 1409343 w 27572260"/>
              <a:gd name="connsiteY6" fmla="*/ 8456059 h 8456059"/>
              <a:gd name="connsiteX7" fmla="*/ 0 w 27572260"/>
              <a:gd name="connsiteY7" fmla="*/ 7046716 h 8456059"/>
              <a:gd name="connsiteX8" fmla="*/ 0 w 27572260"/>
              <a:gd name="connsiteY8" fmla="*/ 1409343 h 8456059"/>
              <a:gd name="connsiteX0" fmla="*/ 17030 w 27589290"/>
              <a:gd name="connsiteY0" fmla="*/ 1463131 h 8509847"/>
              <a:gd name="connsiteX1" fmla="*/ 619550 w 27589290"/>
              <a:gd name="connsiteY1" fmla="*/ 0 h 8509847"/>
              <a:gd name="connsiteX2" fmla="*/ 26179947 w 27589290"/>
              <a:gd name="connsiteY2" fmla="*/ 53788 h 8509847"/>
              <a:gd name="connsiteX3" fmla="*/ 27589290 w 27589290"/>
              <a:gd name="connsiteY3" fmla="*/ 1463131 h 8509847"/>
              <a:gd name="connsiteX4" fmla="*/ 27589290 w 27589290"/>
              <a:gd name="connsiteY4" fmla="*/ 7100504 h 8509847"/>
              <a:gd name="connsiteX5" fmla="*/ 26179947 w 27589290"/>
              <a:gd name="connsiteY5" fmla="*/ 8509847 h 8509847"/>
              <a:gd name="connsiteX6" fmla="*/ 1426373 w 27589290"/>
              <a:gd name="connsiteY6" fmla="*/ 8509847 h 8509847"/>
              <a:gd name="connsiteX7" fmla="*/ 17030 w 27589290"/>
              <a:gd name="connsiteY7" fmla="*/ 7100504 h 8509847"/>
              <a:gd name="connsiteX8" fmla="*/ 17030 w 27589290"/>
              <a:gd name="connsiteY8" fmla="*/ 1463131 h 8509847"/>
              <a:gd name="connsiteX0" fmla="*/ 17030 w 27589290"/>
              <a:gd name="connsiteY0" fmla="*/ 1463131 h 8563635"/>
              <a:gd name="connsiteX1" fmla="*/ 619550 w 27589290"/>
              <a:gd name="connsiteY1" fmla="*/ 0 h 8563635"/>
              <a:gd name="connsiteX2" fmla="*/ 26179947 w 27589290"/>
              <a:gd name="connsiteY2" fmla="*/ 53788 h 8563635"/>
              <a:gd name="connsiteX3" fmla="*/ 27589290 w 27589290"/>
              <a:gd name="connsiteY3" fmla="*/ 1463131 h 8563635"/>
              <a:gd name="connsiteX4" fmla="*/ 27589290 w 27589290"/>
              <a:gd name="connsiteY4" fmla="*/ 7100504 h 8563635"/>
              <a:gd name="connsiteX5" fmla="*/ 26179947 w 27589290"/>
              <a:gd name="connsiteY5" fmla="*/ 8509847 h 8563635"/>
              <a:gd name="connsiteX6" fmla="*/ 673338 w 27589290"/>
              <a:gd name="connsiteY6" fmla="*/ 8563635 h 8563635"/>
              <a:gd name="connsiteX7" fmla="*/ 17030 w 27589290"/>
              <a:gd name="connsiteY7" fmla="*/ 7100504 h 8563635"/>
              <a:gd name="connsiteX8" fmla="*/ 17030 w 27589290"/>
              <a:gd name="connsiteY8" fmla="*/ 1463131 h 8563635"/>
              <a:gd name="connsiteX0" fmla="*/ 17030 w 27590810"/>
              <a:gd name="connsiteY0" fmla="*/ 1463131 h 8563635"/>
              <a:gd name="connsiteX1" fmla="*/ 619550 w 27590810"/>
              <a:gd name="connsiteY1" fmla="*/ 0 h 8563635"/>
              <a:gd name="connsiteX2" fmla="*/ 26879196 w 27590810"/>
              <a:gd name="connsiteY2" fmla="*/ 0 h 8563635"/>
              <a:gd name="connsiteX3" fmla="*/ 27589290 w 27590810"/>
              <a:gd name="connsiteY3" fmla="*/ 1463131 h 8563635"/>
              <a:gd name="connsiteX4" fmla="*/ 27589290 w 27590810"/>
              <a:gd name="connsiteY4" fmla="*/ 7100504 h 8563635"/>
              <a:gd name="connsiteX5" fmla="*/ 26179947 w 27590810"/>
              <a:gd name="connsiteY5" fmla="*/ 8509847 h 8563635"/>
              <a:gd name="connsiteX6" fmla="*/ 673338 w 27590810"/>
              <a:gd name="connsiteY6" fmla="*/ 8563635 h 8563635"/>
              <a:gd name="connsiteX7" fmla="*/ 17030 w 27590810"/>
              <a:gd name="connsiteY7" fmla="*/ 7100504 h 8563635"/>
              <a:gd name="connsiteX8" fmla="*/ 17030 w 27590810"/>
              <a:gd name="connsiteY8" fmla="*/ 1463131 h 8563635"/>
              <a:gd name="connsiteX0" fmla="*/ 17030 w 27590810"/>
              <a:gd name="connsiteY0" fmla="*/ 1463131 h 8563635"/>
              <a:gd name="connsiteX1" fmla="*/ 619550 w 27590810"/>
              <a:gd name="connsiteY1" fmla="*/ 0 h 8563635"/>
              <a:gd name="connsiteX2" fmla="*/ 26879196 w 27590810"/>
              <a:gd name="connsiteY2" fmla="*/ 0 h 8563635"/>
              <a:gd name="connsiteX3" fmla="*/ 27589290 w 27590810"/>
              <a:gd name="connsiteY3" fmla="*/ 1463131 h 8563635"/>
              <a:gd name="connsiteX4" fmla="*/ 27589290 w 27590810"/>
              <a:gd name="connsiteY4" fmla="*/ 7100504 h 8563635"/>
              <a:gd name="connsiteX5" fmla="*/ 26825407 w 27590810"/>
              <a:gd name="connsiteY5" fmla="*/ 8509847 h 8563635"/>
              <a:gd name="connsiteX6" fmla="*/ 673338 w 27590810"/>
              <a:gd name="connsiteY6" fmla="*/ 8563635 h 8563635"/>
              <a:gd name="connsiteX7" fmla="*/ 17030 w 27590810"/>
              <a:gd name="connsiteY7" fmla="*/ 7100504 h 8563635"/>
              <a:gd name="connsiteX8" fmla="*/ 17030 w 27590810"/>
              <a:gd name="connsiteY8" fmla="*/ 1463131 h 856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0810" h="8563635">
                <a:moveTo>
                  <a:pt x="17030" y="1463131"/>
                </a:moveTo>
                <a:cubicBezTo>
                  <a:pt x="17030" y="684772"/>
                  <a:pt x="-158809" y="0"/>
                  <a:pt x="619550" y="0"/>
                </a:cubicBezTo>
                <a:lnTo>
                  <a:pt x="26879196" y="0"/>
                </a:lnTo>
                <a:cubicBezTo>
                  <a:pt x="27657555" y="0"/>
                  <a:pt x="27589290" y="684772"/>
                  <a:pt x="27589290" y="1463131"/>
                </a:cubicBezTo>
                <a:lnTo>
                  <a:pt x="27589290" y="7100504"/>
                </a:lnTo>
                <a:cubicBezTo>
                  <a:pt x="27589290" y="7878863"/>
                  <a:pt x="27603766" y="8509847"/>
                  <a:pt x="26825407" y="8509847"/>
                </a:cubicBezTo>
                <a:lnTo>
                  <a:pt x="673338" y="8563635"/>
                </a:lnTo>
                <a:cubicBezTo>
                  <a:pt x="-105021" y="8563635"/>
                  <a:pt x="17030" y="7878863"/>
                  <a:pt x="17030" y="7100504"/>
                </a:cubicBezTo>
                <a:lnTo>
                  <a:pt x="17030" y="146313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1" rIns="91440" bIns="45721" rtlCol="0" anchor="ctr"/>
          <a:lstStyle/>
          <a:p>
            <a:pPr algn="ctr" defTabSz="457011" latinLnBrk="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3AB4733C-221D-4D5B-8D9D-79F72936B596}"/>
              </a:ext>
            </a:extLst>
          </p:cNvPr>
          <p:cNvSpPr/>
          <p:nvPr/>
        </p:nvSpPr>
        <p:spPr>
          <a:xfrm>
            <a:off x="1385064" y="34599704"/>
            <a:ext cx="13714695" cy="35397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03" tIns="45702" rIns="91403" bIns="45702">
            <a:spAutoFit/>
          </a:bodyPr>
          <a:lstStyle/>
          <a:p>
            <a:pPr defTabSz="457011" latinLnBrk="0"/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본 연구를 통해서 </a:t>
            </a:r>
            <a:r>
              <a:rPr lang="ko-KR" altLang="en-US" sz="2800" dirty="0" err="1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라즈베리파이로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더 저렴하고 손쉽게 </a:t>
            </a:r>
            <a:r>
              <a:rPr lang="ko-KR" altLang="en-US" sz="2800" dirty="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사물인터넷 </a:t>
            </a:r>
            <a:r>
              <a:rPr lang="ko-KR" altLang="en-US" sz="2800" dirty="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기기를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개발하였다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현재는 온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습도 센서와 가스센서만 연결하여 집안의 화재사고를 빠르게 대응할 수 있게 만들었지만 좀 더 많은 센서들과 디바이스들을 활용하면 집 안의 환경을 </a:t>
            </a:r>
            <a:r>
              <a:rPr lang="ko-KR" altLang="en-US" sz="2800" dirty="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모니터 </a:t>
            </a:r>
            <a:r>
              <a:rPr lang="ko-KR" altLang="en-US" sz="2800" dirty="0" err="1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링할</a:t>
            </a:r>
            <a:r>
              <a:rPr lang="ko-KR" altLang="en-US" sz="2800" dirty="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수 있을 것이다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예를 들면 집 안의 온도를 측정하여 에어컨을 미리 틀거나 조도센서를 통해 집 안의 </a:t>
            </a:r>
            <a:r>
              <a:rPr lang="ko-KR" altLang="en-US" sz="280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조명이 </a:t>
            </a:r>
            <a:r>
              <a:rPr lang="ko-KR" altLang="en-US" sz="280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켜져 있는지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등 다른 </a:t>
            </a:r>
            <a:r>
              <a:rPr lang="ko-KR" altLang="en-US" sz="2800" dirty="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사물인터넷 </a:t>
            </a:r>
            <a:r>
              <a:rPr lang="ko-KR" altLang="en-US" sz="2800" dirty="0" smtClean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기기와 </a:t>
            </a:r>
            <a:r>
              <a:rPr lang="ko-KR" altLang="en-US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연동하여 좀 더 효율적으로 사용될 수 있을 것이다</a:t>
            </a:r>
            <a:r>
              <a:rPr lang="en-US" altLang="ko-KR" sz="28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  <a:cs typeface="함초롬돋움" panose="020B0604000101010101" pitchFamily="50" charset="-127"/>
              </a:rPr>
              <a:t>. </a:t>
            </a:r>
          </a:p>
          <a:p>
            <a:pPr defTabSz="457011" latinLnBrk="0"/>
            <a:endParaRPr lang="en-US" altLang="ko-KR" sz="28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  <a:p>
            <a:pPr defTabSz="457011" latinLnBrk="0"/>
            <a:endParaRPr lang="en-US" altLang="ko-KR" sz="28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  <a:cs typeface="함초롬돋움" panose="020B0604000101010101" pitchFamily="50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74A31FC0-834F-4400-AF95-C2D193CDF742}"/>
              </a:ext>
            </a:extLst>
          </p:cNvPr>
          <p:cNvGrpSpPr/>
          <p:nvPr/>
        </p:nvGrpSpPr>
        <p:grpSpPr>
          <a:xfrm>
            <a:off x="1385074" y="32605951"/>
            <a:ext cx="13714684" cy="1223547"/>
            <a:chOff x="1177016" y="9826248"/>
            <a:chExt cx="10800000" cy="862342"/>
          </a:xfrm>
        </p:grpSpPr>
        <p:sp>
          <p:nvSpPr>
            <p:cNvPr id="186" name="사각형: 둥근 모서리 51">
              <a:extLst>
                <a:ext uri="{FF2B5EF4-FFF2-40B4-BE49-F238E27FC236}">
                  <a16:creationId xmlns:a16="http://schemas.microsoft.com/office/drawing/2014/main" xmlns="" id="{1277FA29-41AA-4FAF-9432-F2D05546548C}"/>
                </a:ext>
              </a:extLst>
            </p:cNvPr>
            <p:cNvSpPr/>
            <p:nvPr/>
          </p:nvSpPr>
          <p:spPr>
            <a:xfrm>
              <a:off x="1177016" y="9969522"/>
              <a:ext cx="10800000" cy="629984"/>
            </a:xfrm>
            <a:prstGeom prst="roundRect">
              <a:avLst/>
            </a:prstGeom>
            <a:gradFill flip="none" rotWithShape="1">
              <a:gsLst>
                <a:gs pos="25000">
                  <a:srgbClr val="BA816D"/>
                </a:gs>
                <a:gs pos="50000">
                  <a:srgbClr val="94422E"/>
                </a:gs>
                <a:gs pos="100000">
                  <a:srgbClr val="7F2212"/>
                </a:gs>
              </a:gsLst>
              <a:lin ang="0" scaled="1"/>
              <a:tileRect/>
            </a:gradFill>
          </p:spPr>
          <p:txBody>
            <a:bodyPr wrap="square">
              <a:spAutoFit/>
            </a:bodyPr>
            <a:lstStyle/>
            <a:p>
              <a:pPr algn="r" defTabSz="457011" latinLnBrk="0">
                <a:lnSpc>
                  <a:spcPct val="150000"/>
                </a:lnSpc>
              </a:pPr>
              <a:endParaRPr lang="ko-KR" altLang="ko-KR" sz="3100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id="{919FBC77-0AD7-43BF-AC40-95B34343924B}"/>
                </a:ext>
              </a:extLst>
            </p:cNvPr>
            <p:cNvSpPr/>
            <p:nvPr/>
          </p:nvSpPr>
          <p:spPr>
            <a:xfrm>
              <a:off x="1486448" y="9826248"/>
              <a:ext cx="5649789" cy="8623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457011" latinLnBrk="0">
                <a:lnSpc>
                  <a:spcPct val="150000"/>
                </a:lnSpc>
              </a:pPr>
              <a:r>
                <a:rPr lang="ko-KR" altLang="en-US" sz="4900" b="1" dirty="0">
                  <a:solidFill>
                    <a:prstClr val="white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결론 및 향후 활용 가능성</a:t>
              </a:r>
              <a:endParaRPr lang="ko-KR" altLang="ko-KR" sz="4900" b="1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314315" y="41209254"/>
            <a:ext cx="18763380" cy="1834764"/>
            <a:chOff x="4313839" y="41204712"/>
            <a:chExt cx="18761312" cy="1834562"/>
          </a:xfrm>
        </p:grpSpPr>
        <p:sp>
          <p:nvSpPr>
            <p:cNvPr id="30" name="직사각형 29"/>
            <p:cNvSpPr/>
            <p:nvPr/>
          </p:nvSpPr>
          <p:spPr>
            <a:xfrm>
              <a:off x="4313839" y="41204712"/>
              <a:ext cx="18761312" cy="1834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11" latinLnBrk="0"/>
              <a:endParaRPr lang="ko-KR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xmlns="" id="{52EAAF81-BA76-4D58-9048-18878083A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2374" y="41366076"/>
              <a:ext cx="15761383" cy="1477921"/>
            </a:xfrm>
            <a:prstGeom prst="rect">
              <a:avLst/>
            </a:prstGeom>
          </p:spPr>
        </p:pic>
      </p:grpSp>
      <p:pic>
        <p:nvPicPr>
          <p:cNvPr id="2062" name="Picture 14" descr="https://mblogthumb-phinf.pstatic.net/20130329_119/elepartsblog_1364527169828V5Yh9_JPEG/Raspi_Colour_R.jpg?type=w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806" y="14875080"/>
            <a:ext cx="2301357" cy="27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파이어베이스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941" y="18566018"/>
            <a:ext cx="7171275" cy="24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" y="43954"/>
            <a:ext cx="184749" cy="36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457011" latinLnBrk="0"/>
            <a:endParaRPr lang="ko-KR" altLang="en-US" sz="1800">
              <a:solidFill>
                <a:prstClr val="black"/>
              </a:solidFill>
            </a:endParaRPr>
          </a:p>
        </p:txBody>
      </p:sp>
      <p:pic>
        <p:nvPicPr>
          <p:cNvPr id="2065" name="_x204020568" descr="EMB00005b20120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t="15761" r="11658" b="11855"/>
          <a:stretch>
            <a:fillRect/>
          </a:stretch>
        </p:blipFill>
        <p:spPr bwMode="auto">
          <a:xfrm>
            <a:off x="19264636" y="14809371"/>
            <a:ext cx="3752092" cy="33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2" y="43954"/>
            <a:ext cx="184749" cy="36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457011" latinLnBrk="0"/>
            <a:endParaRPr lang="ko-KR" altLang="en-US" sz="1800">
              <a:solidFill>
                <a:prstClr val="black"/>
              </a:solidFill>
            </a:endParaRPr>
          </a:p>
        </p:txBody>
      </p:sp>
      <p:pic>
        <p:nvPicPr>
          <p:cNvPr id="2069" name="_x204019768" descr="EMB00005b2012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841" y="32237283"/>
            <a:ext cx="10148204" cy="791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_x204018568" descr="EMB00005b2012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12923" r="8481" b="7855"/>
          <a:stretch>
            <a:fillRect/>
          </a:stretch>
        </p:blipFill>
        <p:spPr bwMode="auto">
          <a:xfrm>
            <a:off x="23077696" y="14912616"/>
            <a:ext cx="4768094" cy="34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2" y="43954"/>
            <a:ext cx="184749" cy="36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457011" latinLnBrk="0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2" y="43954"/>
            <a:ext cx="184749" cy="36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457011" latinLnBrk="0"/>
            <a:endParaRPr lang="ko-KR" altLang="en-US" sz="180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283" y="22839953"/>
            <a:ext cx="11168962" cy="82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58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684</Words>
  <Application>Microsoft Office PowerPoint</Application>
  <PresentationFormat>사용자 지정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굴림</vt:lpstr>
      <vt:lpstr>Arial</vt:lpstr>
      <vt:lpstr>맑은 고딕</vt:lpstr>
      <vt:lpstr>Bahnschrift</vt:lpstr>
      <vt:lpstr>함초롬돋움</vt:lpstr>
      <vt:lpstr>Century Gothic</vt:lpstr>
      <vt:lpstr>Times New Roman</vt:lpstr>
      <vt:lpstr>Wingdings</vt:lpstr>
      <vt:lpstr>Calibri</vt:lpstr>
      <vt:lpstr>Dotum</vt:lpstr>
      <vt:lpstr>Calibri Light</vt:lpstr>
      <vt:lpstr>1_Office 테마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JW-LEE</dc:creator>
  <cp:lastModifiedBy>JW-LEE</cp:lastModifiedBy>
  <cp:revision>4</cp:revision>
  <dcterms:created xsi:type="dcterms:W3CDTF">2022-07-09T06:43:05Z</dcterms:created>
  <dcterms:modified xsi:type="dcterms:W3CDTF">2022-07-19T01:16:09Z</dcterms:modified>
</cp:coreProperties>
</file>