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9" r:id="rId2"/>
    <p:sldId id="284" r:id="rId3"/>
    <p:sldId id="268" r:id="rId4"/>
    <p:sldId id="258" r:id="rId5"/>
    <p:sldId id="285" r:id="rId6"/>
    <p:sldId id="286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8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W-LE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0F4"/>
    <a:srgbClr val="3B85F2"/>
    <a:srgbClr val="0F66E7"/>
    <a:srgbClr val="3B8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5" autoAdjust="0"/>
    <p:restoredTop sz="95178" autoAdjust="0"/>
  </p:normalViewPr>
  <p:slideViewPr>
    <p:cSldViewPr snapToGrid="0">
      <p:cViewPr>
        <p:scale>
          <a:sx n="100" d="100"/>
          <a:sy n="100" d="100"/>
        </p:scale>
        <p:origin x="-111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3F8BD-81CC-48BF-B349-D7B806312A13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CD82C-06CE-40F6-9C5E-78B01495D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6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ixxf.tistory.com/1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>
                <a:effectLst/>
              </a:rPr>
              <a:t>1. </a:t>
            </a:r>
            <a:r>
              <a:rPr lang="ko-KR" altLang="en-US" b="1" dirty="0">
                <a:effectLst/>
              </a:rPr>
              <a:t>운영체제의 핵심인 </a:t>
            </a:r>
            <a:r>
              <a:rPr lang="ko-KR" altLang="en-US" b="1" dirty="0" err="1">
                <a:effectLst/>
              </a:rPr>
              <a:t>커널은</a:t>
            </a:r>
            <a:r>
              <a:rPr lang="ko-KR" altLang="en-US" b="1" dirty="0">
                <a:effectLst/>
              </a:rPr>
              <a:t> 공개 운영체제인 </a:t>
            </a:r>
            <a:r>
              <a:rPr lang="ko-KR" altLang="en-US" b="1" dirty="0" err="1">
                <a:effectLst/>
              </a:rPr>
              <a:t>리눅스에</a:t>
            </a:r>
            <a:r>
              <a:rPr lang="ko-KR" altLang="en-US" b="1" dirty="0">
                <a:effectLst/>
              </a:rPr>
              <a:t> 기반한다</a:t>
            </a:r>
            <a:r>
              <a:rPr lang="en-US" altLang="ko-KR" b="1" dirty="0">
                <a:effectLst/>
              </a:rPr>
              <a:t>. </a:t>
            </a:r>
            <a:r>
              <a:rPr lang="ko-KR" altLang="en-US" b="1" dirty="0" err="1">
                <a:effectLst/>
              </a:rPr>
              <a:t>리눅스는</a:t>
            </a:r>
            <a:r>
              <a:rPr lang="ko-KR" altLang="en-US" b="1" dirty="0">
                <a:effectLst/>
              </a:rPr>
              <a:t> 상당히 오랜 기간 개발 및 관리된 </a:t>
            </a:r>
            <a:r>
              <a:rPr lang="ko-KR" altLang="en-US" b="1" dirty="0" err="1">
                <a:effectLst/>
              </a:rPr>
              <a:t>커널이어서</a:t>
            </a:r>
            <a:r>
              <a:rPr lang="ko-KR" altLang="en-US" b="1" dirty="0">
                <a:effectLst/>
              </a:rPr>
              <a:t> 정교한 메모리 관리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안정적인 멀티 </a:t>
            </a:r>
            <a:r>
              <a:rPr lang="ko-KR" altLang="en-US" b="1" dirty="0" err="1">
                <a:effectLst/>
              </a:rPr>
              <a:t>스레드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엄격한 보안 등의 고급 기능을 공짜로 사용할 수 있다</a:t>
            </a:r>
            <a:r>
              <a:rPr lang="en-US" altLang="ko-KR" b="1" dirty="0">
                <a:effectLst/>
              </a:rPr>
              <a:t>. </a:t>
            </a:r>
            <a:r>
              <a:rPr lang="ko-KR" altLang="en-US" b="1" dirty="0" err="1">
                <a:effectLst/>
              </a:rPr>
              <a:t>안드로이드는</a:t>
            </a:r>
            <a:r>
              <a:rPr lang="ko-KR" altLang="en-US" b="1" dirty="0">
                <a:effectLst/>
              </a:rPr>
              <a:t> </a:t>
            </a:r>
            <a:r>
              <a:rPr lang="ko-KR" altLang="en-US" b="1" dirty="0" err="1">
                <a:effectLst/>
              </a:rPr>
              <a:t>리눅스를</a:t>
            </a:r>
            <a:r>
              <a:rPr lang="ko-KR" altLang="en-US" b="1" dirty="0">
                <a:effectLst/>
              </a:rPr>
              <a:t> </a:t>
            </a:r>
            <a:r>
              <a:rPr lang="ko-KR" altLang="en-US" b="1" dirty="0" err="1">
                <a:effectLst/>
              </a:rPr>
              <a:t>모바일</a:t>
            </a:r>
            <a:r>
              <a:rPr lang="ko-KR" altLang="en-US" b="1" dirty="0">
                <a:effectLst/>
              </a:rPr>
              <a:t> 환경에 맞게 개조하여 핸드폰에 어울리지 않는 크고 무거운 기능은 제거하고 </a:t>
            </a:r>
            <a:r>
              <a:rPr lang="ko-KR" altLang="en-US" b="1" dirty="0" err="1">
                <a:effectLst/>
              </a:rPr>
              <a:t>알람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 err="1">
                <a:effectLst/>
              </a:rPr>
              <a:t>디버거</a:t>
            </a:r>
            <a:r>
              <a:rPr lang="ko-KR" altLang="en-US" b="1" dirty="0">
                <a:effectLst/>
              </a:rPr>
              <a:t> 등의 기능을 추가하여 만든 것이다</a:t>
            </a:r>
            <a:r>
              <a:rPr lang="en-US" altLang="ko-KR" b="1" dirty="0">
                <a:effectLst/>
              </a:rPr>
              <a:t>. 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en-US" altLang="ko-KR" b="1" dirty="0">
                <a:effectLst/>
              </a:rPr>
              <a:t>2. </a:t>
            </a:r>
            <a:r>
              <a:rPr lang="ko-KR" altLang="en-US" b="1" dirty="0">
                <a:effectLst/>
              </a:rPr>
              <a:t>공식적으로 자바 언어를 사용한다</a:t>
            </a:r>
            <a:r>
              <a:rPr lang="en-US" altLang="ko-KR" b="1" dirty="0">
                <a:effectLst/>
              </a:rPr>
              <a:t>. </a:t>
            </a:r>
            <a:r>
              <a:rPr lang="ko-KR" altLang="en-US" b="1" dirty="0">
                <a:effectLst/>
              </a:rPr>
              <a:t>고수준 언어인 자바는 생산성이 높으며 하드웨어 </a:t>
            </a:r>
            <a:r>
              <a:rPr lang="ko-KR" altLang="en-US" b="1" dirty="0" err="1">
                <a:effectLst/>
              </a:rPr>
              <a:t>추상층을</a:t>
            </a:r>
            <a:r>
              <a:rPr lang="ko-KR" altLang="en-US" b="1" dirty="0">
                <a:effectLst/>
              </a:rPr>
              <a:t> 제공하여 전문 지식이 없어도 개발 가능하다</a:t>
            </a:r>
            <a:r>
              <a:rPr lang="en-US" altLang="ko-KR" b="1" dirty="0">
                <a:effectLst/>
              </a:rPr>
              <a:t>. </a:t>
            </a:r>
            <a:r>
              <a:rPr lang="ko-KR" altLang="en-US" b="1" dirty="0">
                <a:effectLst/>
              </a:rPr>
              <a:t>다란 고급 언어이다 보니 성능이나 섬세함은 다소 부족하다</a:t>
            </a:r>
            <a:r>
              <a:rPr lang="en-US" altLang="ko-KR" b="1" dirty="0">
                <a:effectLst/>
              </a:rPr>
              <a:t>. C</a:t>
            </a:r>
            <a:r>
              <a:rPr lang="ko-KR" altLang="en-US" b="1" dirty="0">
                <a:effectLst/>
              </a:rPr>
              <a:t>로 개발할 수 있는 </a:t>
            </a:r>
            <a:r>
              <a:rPr lang="en-US" altLang="ko-KR" b="1" dirty="0">
                <a:effectLst/>
              </a:rPr>
              <a:t>NDK</a:t>
            </a:r>
            <a:r>
              <a:rPr lang="ko-KR" altLang="en-US" b="1" dirty="0">
                <a:effectLst/>
              </a:rPr>
              <a:t>가 발표되어 있고 더 많은 부분에 </a:t>
            </a:r>
            <a:r>
              <a:rPr lang="ko-KR" altLang="en-US" b="1" dirty="0" err="1">
                <a:effectLst/>
              </a:rPr>
              <a:t>네이티브</a:t>
            </a:r>
            <a:r>
              <a:rPr lang="ko-KR" altLang="en-US" b="1" dirty="0">
                <a:effectLst/>
              </a:rPr>
              <a:t> 언어를 쓸 수 있도록 개선되고 있다</a:t>
            </a:r>
            <a:r>
              <a:rPr lang="en-US" altLang="ko-KR" b="1" dirty="0">
                <a:effectLst/>
              </a:rPr>
              <a:t>.</a:t>
            </a:r>
          </a:p>
          <a:p>
            <a:endParaRPr lang="en-US" altLang="ko-KR" b="1" dirty="0">
              <a:effectLst/>
            </a:endParaRPr>
          </a:p>
          <a:p>
            <a:r>
              <a:rPr lang="en-US" altLang="ko-KR" dirty="0"/>
              <a:t>4. </a:t>
            </a:r>
            <a:r>
              <a:rPr lang="ko-KR" altLang="en-US" dirty="0"/>
              <a:t>플랫폼에 내장된 빌트인 프로그램과 사용자가 많은 프로그램이 동일한 </a:t>
            </a:r>
            <a:r>
              <a:rPr lang="en-US" altLang="ko-KR" dirty="0"/>
              <a:t>API</a:t>
            </a:r>
            <a:r>
              <a:rPr lang="ko-KR" altLang="en-US" dirty="0"/>
              <a:t>를 사용하므로 모든 프로그램은 평등하다</a:t>
            </a:r>
            <a:r>
              <a:rPr lang="en-US" altLang="ko-KR" dirty="0"/>
              <a:t>. </a:t>
            </a:r>
            <a:r>
              <a:rPr lang="ko-KR" altLang="en-US" dirty="0"/>
              <a:t>원한다면 기본 제공되는 프로그램을 장비 제조사나 사용자가 원하는 것으로 교체할 수 있다</a:t>
            </a:r>
            <a:r>
              <a:rPr lang="en-US" altLang="ko-KR" dirty="0"/>
              <a:t>. </a:t>
            </a:r>
            <a:r>
              <a:rPr lang="ko-KR" altLang="en-US" dirty="0"/>
              <a:t>플랫폼을 구성하는 요소를 자유롭게 선택할 수 있다는 면에서 유연성이 뛰어나다</a:t>
            </a:r>
            <a:r>
              <a:rPr lang="en-US" altLang="ko-KR" dirty="0"/>
              <a:t>.</a:t>
            </a: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https://kixxf.tistory.com/12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엉짱</a:t>
            </a:r>
            <a:r>
              <a:rPr lang="en-US" altLang="ko-KR" dirty="0"/>
              <a:t>:</a:t>
            </a:r>
            <a:r>
              <a:rPr lang="ko-KR" altLang="en-US" dirty="0" err="1"/>
              <a:t>티스토리</a:t>
            </a:r>
            <a:r>
              <a:rPr lang="en-US" altLang="ko-KR"/>
              <a:t>]</a:t>
            </a:r>
            <a:endParaRPr lang="ko-KR" altLang="en-US" dirty="0"/>
          </a:p>
          <a:p>
            <a:r>
              <a:rPr lang="ko-KR" altLang="en-US" b="1" dirty="0">
                <a:effectLst/>
              </a:rPr>
              <a:t> 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개방된 환경인 만큼 </a:t>
            </a:r>
            <a:r>
              <a:rPr lang="ko-KR" altLang="en-US" dirty="0" err="1"/>
              <a:t>개발툴과</a:t>
            </a:r>
            <a:r>
              <a:rPr lang="ko-KR" altLang="en-US" dirty="0"/>
              <a:t> 관련 문서가 모두 무료로 제공된다</a:t>
            </a:r>
            <a:r>
              <a:rPr lang="en-US" altLang="ko-KR" dirty="0"/>
              <a:t>. </a:t>
            </a:r>
            <a:r>
              <a:rPr lang="ko-KR" altLang="en-US" dirty="0"/>
              <a:t>심지어 운영체제의 핵심 소스까지도 대부분 공개되어 있다</a:t>
            </a:r>
            <a:r>
              <a:rPr lang="en-US" altLang="ko-KR" dirty="0"/>
              <a:t>. </a:t>
            </a:r>
            <a:r>
              <a:rPr lang="ko-KR" altLang="en-US" dirty="0"/>
              <a:t>별도의 라이선스 비용이 들지 않으므로 단말기 가격이 저렴해지는 효과가 있으며 대중화에 유리해서 소프트웨어 수요도 많다</a:t>
            </a:r>
            <a:r>
              <a:rPr lang="en-US" altLang="ko-KR" dirty="0"/>
              <a:t>.</a:t>
            </a: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https://kixxf.tistory.com/12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엉짱</a:t>
            </a:r>
            <a:r>
              <a:rPr lang="en-US" altLang="ko-KR" dirty="0"/>
              <a:t>:</a:t>
            </a:r>
            <a:r>
              <a:rPr lang="ko-KR" altLang="en-US" dirty="0" err="1"/>
              <a:t>티스토리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CD82C-06CE-40F6-9C5E-78B01495DD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9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CD82C-06CE-40F6-9C5E-78B01495DD7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9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CD82C-06CE-40F6-9C5E-78B01495DD79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9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CD82C-06CE-40F6-9C5E-78B01495DD7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9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CD82C-06CE-40F6-9C5E-78B01495DD7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9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8CD82C-06CE-40F6-9C5E-78B01495DD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29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CD82C-06CE-40F6-9C5E-78B01495DD7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97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CD82C-06CE-40F6-9C5E-78B01495DD79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9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5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2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9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06598"/>
            <a:ext cx="12192000" cy="3351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" y="3858860"/>
            <a:ext cx="91107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25" lvl="0"/>
            <a:r>
              <a:rPr lang="ko-KR" altLang="en-US" sz="4000" i="1" kern="0" dirty="0">
                <a:solidFill>
                  <a:sysClr val="windowText" lastClr="0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사물인터넷 기술을 이용한 </a:t>
            </a:r>
            <a:endParaRPr lang="en-US" altLang="ko-KR" sz="4000" i="1" kern="0" dirty="0">
              <a:solidFill>
                <a:sysClr val="windowText" lastClr="000000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1076325" lvl="0"/>
            <a:r>
              <a:rPr lang="ko-KR" altLang="en-US" sz="4000" i="1" kern="0" dirty="0">
                <a:solidFill>
                  <a:sysClr val="windowText" lastClr="0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홈 도난 예방 시스템 개발</a:t>
            </a:r>
            <a:r>
              <a:rPr lang="en-US" altLang="ko-KR" sz="4000" i="1" kern="0" dirty="0">
                <a:solidFill>
                  <a:sysClr val="windowText" lastClr="000000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831349" y="3695700"/>
            <a:ext cx="0" cy="2643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5000" y="5458252"/>
            <a:ext cx="1082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8">
            <a:extLst>
              <a:ext uri="{FF2B5EF4-FFF2-40B4-BE49-F238E27FC236}">
                <a16:creationId xmlns:a16="http://schemas.microsoft.com/office/drawing/2014/main" xmlns="" id="{C401C9F3-79E9-43CA-84DD-1168376DD404}"/>
              </a:ext>
            </a:extLst>
          </p:cNvPr>
          <p:cNvSpPr txBox="1"/>
          <p:nvPr/>
        </p:nvSpPr>
        <p:spPr>
          <a:xfrm>
            <a:off x="8907550" y="5351879"/>
            <a:ext cx="3090486" cy="15061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200000"/>
              </a:lnSpc>
            </a:pPr>
            <a:r>
              <a:rPr lang="ko-KR" altLang="en-US" sz="24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 교수 </a:t>
            </a:r>
            <a:r>
              <a:rPr lang="en-US" altLang="ko-KR" sz="24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김명균</a:t>
            </a:r>
            <a:endParaRPr lang="en-US" altLang="ko-KR" sz="24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24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조교 </a:t>
            </a:r>
            <a:r>
              <a:rPr lang="en-US" altLang="ko-KR" sz="24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이주원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4317999" y="5599860"/>
            <a:ext cx="7389129" cy="7150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성현준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전성원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정현우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최준혁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484872" y="6162652"/>
            <a:ext cx="8141001" cy="7150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dirty="0">
                <a:solidFill>
                  <a:srgbClr val="3B85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 </a:t>
            </a:r>
            <a:r>
              <a:rPr lang="ko-KR" altLang="en-US" sz="2000" dirty="0">
                <a:solidFill>
                  <a:srgbClr val="3B85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영재교육원 </a:t>
            </a:r>
            <a:r>
              <a:rPr lang="ko-KR" altLang="en-US" sz="2000" dirty="0" err="1">
                <a:solidFill>
                  <a:srgbClr val="3B85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정보반</a:t>
            </a:r>
            <a:r>
              <a:rPr lang="ko-KR" altLang="en-US" sz="2000" dirty="0">
                <a:solidFill>
                  <a:srgbClr val="3B85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rgbClr val="3B85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사사과정</a:t>
            </a:r>
            <a:endParaRPr lang="en-US" sz="2000" dirty="0">
              <a:solidFill>
                <a:srgbClr val="3B85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2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이론적 배경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1094" y="1438488"/>
            <a:ext cx="117089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en-US" altLang="ko-KR" sz="2800" b="1" dirty="0">
                <a:solidFill>
                  <a:prstClr val="black"/>
                </a:solidFill>
              </a:rPr>
              <a:t>NAT(Network Address Translation)</a:t>
            </a:r>
          </a:p>
          <a:p>
            <a:pPr>
              <a:buClr>
                <a:srgbClr val="FFC000"/>
              </a:buClr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prstClr val="black"/>
                </a:solidFill>
              </a:rPr>
              <a:t>인터넷에서 사설</a:t>
            </a:r>
            <a:r>
              <a:rPr lang="en-US" altLang="ko-KR" sz="2400" dirty="0">
                <a:solidFill>
                  <a:prstClr val="black"/>
                </a:solidFill>
              </a:rPr>
              <a:t>IP </a:t>
            </a:r>
            <a:r>
              <a:rPr lang="ko-KR" altLang="en-US" sz="2400" dirty="0">
                <a:solidFill>
                  <a:prstClr val="black"/>
                </a:solidFill>
              </a:rPr>
              <a:t>주소를</a:t>
            </a:r>
            <a:r>
              <a:rPr lang="en-US" altLang="ko-KR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사용하는 내부망과 외부 인터넷망을 연결할 때 사용하 는 기술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prstClr val="black"/>
                </a:solidFill>
              </a:rPr>
              <a:t>사설</a:t>
            </a:r>
            <a:r>
              <a:rPr lang="en-US" altLang="ko-KR" sz="2400" dirty="0">
                <a:solidFill>
                  <a:prstClr val="black"/>
                </a:solidFill>
              </a:rPr>
              <a:t>IP</a:t>
            </a:r>
            <a:r>
              <a:rPr lang="ko-KR" altLang="en-US" sz="2400" dirty="0">
                <a:solidFill>
                  <a:prstClr val="black"/>
                </a:solidFill>
              </a:rPr>
              <a:t>를 사용하는 내부망의 컴퓨터들이 공유기나 방화벽을 통해 외부 인터넷 상에 존재하는 서버들과 </a:t>
            </a:r>
            <a:r>
              <a:rPr lang="ko-KR" altLang="en-US" sz="2400" dirty="0" smtClean="0">
                <a:solidFill>
                  <a:prstClr val="black"/>
                </a:solidFill>
              </a:rPr>
              <a:t>연결할 때 </a:t>
            </a:r>
            <a:r>
              <a:rPr lang="en-US" altLang="ko-KR" sz="2400" dirty="0" smtClean="0">
                <a:solidFill>
                  <a:prstClr val="black"/>
                </a:solidFill>
              </a:rPr>
              <a:t>NAT </a:t>
            </a:r>
            <a:r>
              <a:rPr lang="ko-KR" altLang="en-US" sz="2400" dirty="0">
                <a:solidFill>
                  <a:prstClr val="black"/>
                </a:solidFill>
              </a:rPr>
              <a:t>기능을 가진 장비를 통해 통신할 때 사용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prstClr val="black"/>
                </a:solidFill>
              </a:rPr>
              <a:t>사설 </a:t>
            </a:r>
            <a:r>
              <a:rPr lang="en-US" altLang="ko-KR" sz="2400" dirty="0" smtClean="0">
                <a:solidFill>
                  <a:prstClr val="black"/>
                </a:solidFill>
              </a:rPr>
              <a:t>IP</a:t>
            </a:r>
            <a:r>
              <a:rPr lang="ko-KR" altLang="en-US" sz="2400" dirty="0" smtClean="0">
                <a:solidFill>
                  <a:prstClr val="black"/>
                </a:solidFill>
              </a:rPr>
              <a:t>를 변환하는 과정에서 </a:t>
            </a:r>
            <a:r>
              <a:rPr lang="en-US" altLang="ko-KR" sz="2400" dirty="0" smtClean="0">
                <a:solidFill>
                  <a:prstClr val="black"/>
                </a:solidFill>
              </a:rPr>
              <a:t>NAT </a:t>
            </a:r>
            <a:r>
              <a:rPr lang="ko-KR" altLang="en-US" sz="2400" dirty="0" smtClean="0">
                <a:solidFill>
                  <a:prstClr val="black"/>
                </a:solidFill>
              </a:rPr>
              <a:t>테이블을 </a:t>
            </a:r>
            <a:r>
              <a:rPr lang="ko-KR" altLang="en-US" sz="2400" dirty="0">
                <a:solidFill>
                  <a:prstClr val="black"/>
                </a:solidFill>
              </a:rPr>
              <a:t>사</a:t>
            </a:r>
            <a:r>
              <a:rPr lang="ko-KR" altLang="en-US" sz="2400" dirty="0" smtClean="0">
                <a:solidFill>
                  <a:prstClr val="black"/>
                </a:solidFill>
              </a:rPr>
              <a:t>용한다</a:t>
            </a:r>
            <a:r>
              <a:rPr lang="en-US" altLang="ko-KR" sz="2400" dirty="0" smtClean="0">
                <a:solidFill>
                  <a:prstClr val="black"/>
                </a:solidFill>
              </a:rPr>
              <a:t>.</a:t>
            </a:r>
            <a:endParaRPr lang="en-US" altLang="ko-K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252801" y="1852608"/>
            <a:ext cx="7983399" cy="1414996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srgbClr val="3B85F2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6325"/>
            <a:r>
              <a:rPr lang="en-US" altLang="ko-KR" sz="4400" i="1" kern="0" dirty="0">
                <a:solidFill>
                  <a:srgbClr val="3B85F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#2 </a:t>
            </a:r>
            <a:r>
              <a:rPr lang="ko-KR" altLang="en-US" sz="4400" i="1" kern="0" dirty="0">
                <a:solidFill>
                  <a:srgbClr val="4472C4">
                    <a:lumMod val="5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연구내용 및 방법</a:t>
            </a:r>
            <a:endParaRPr lang="ko-KR" altLang="en-US" sz="3200" dirty="0">
              <a:solidFill>
                <a:srgbClr val="4472C4">
                  <a:lumMod val="5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47602" y="2013828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1814869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07" y="97473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8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40144" y="1497149"/>
            <a:ext cx="117089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ko-KR" altLang="en-US" sz="2400" b="1" dirty="0">
                <a:solidFill>
                  <a:prstClr val="black"/>
                </a:solidFill>
              </a:rPr>
              <a:t>전체 시스템 구조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prstClr val="black"/>
                </a:solidFill>
              </a:rPr>
              <a:t>서버 </a:t>
            </a:r>
            <a:r>
              <a:rPr lang="en-US" altLang="ko-KR" sz="2400" dirty="0">
                <a:solidFill>
                  <a:prstClr val="black"/>
                </a:solidFill>
              </a:rPr>
              <a:t>(</a:t>
            </a:r>
            <a:r>
              <a:rPr lang="ko-KR" altLang="en-US" sz="2400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2400" dirty="0">
                <a:solidFill>
                  <a:prstClr val="black"/>
                </a:solidFill>
              </a:rPr>
              <a:t>)</a:t>
            </a: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en-US" altLang="ko-KR" sz="2400" dirty="0">
                <a:solidFill>
                  <a:prstClr val="black"/>
                </a:solidFill>
              </a:rPr>
              <a:t>PIR Sensor, Pi Camera </a:t>
            </a:r>
            <a:r>
              <a:rPr lang="ko-KR" altLang="en-US" sz="2400" dirty="0">
                <a:solidFill>
                  <a:prstClr val="black"/>
                </a:solidFill>
              </a:rPr>
              <a:t>센서 연결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>
                <a:solidFill>
                  <a:prstClr val="black"/>
                </a:solidFill>
              </a:rPr>
              <a:t>동작감지 시 </a:t>
            </a:r>
            <a:r>
              <a:rPr lang="ko-KR" altLang="en-US" sz="2400" dirty="0" err="1">
                <a:solidFill>
                  <a:prstClr val="black"/>
                </a:solidFill>
              </a:rPr>
              <a:t>앱</a:t>
            </a:r>
            <a:r>
              <a:rPr lang="ko-KR" altLang="en-US" sz="2400" dirty="0">
                <a:solidFill>
                  <a:prstClr val="black"/>
                </a:solidFill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</a:rPr>
              <a:t>인벤터로</a:t>
            </a:r>
            <a:r>
              <a:rPr lang="ko-KR" altLang="en-US" sz="2400" dirty="0">
                <a:solidFill>
                  <a:prstClr val="black"/>
                </a:solidFill>
              </a:rPr>
              <a:t> 신호를 보냄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>
                <a:solidFill>
                  <a:prstClr val="black"/>
                </a:solidFill>
              </a:rPr>
              <a:t>카메라 연결 요청 시 수락하여 서비스 제공</a:t>
            </a:r>
            <a:endParaRPr lang="en-US" altLang="ko-KR" sz="2400" dirty="0">
              <a:solidFill>
                <a:prstClr val="black"/>
              </a:solidFill>
            </a:endParaRPr>
          </a:p>
          <a:p>
            <a:pPr>
              <a:buClr>
                <a:srgbClr val="ED7D31">
                  <a:lumMod val="75000"/>
                </a:srgbClr>
              </a:buClr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prstClr val="black"/>
                </a:solidFill>
              </a:rPr>
              <a:t>클라이언트 </a:t>
            </a:r>
            <a:r>
              <a:rPr lang="en-US" altLang="ko-KR" sz="2400" dirty="0">
                <a:solidFill>
                  <a:prstClr val="black"/>
                </a:solidFill>
              </a:rPr>
              <a:t>(</a:t>
            </a:r>
            <a:r>
              <a:rPr lang="ko-KR" altLang="en-US" sz="2400" dirty="0" err="1" smtClean="0">
                <a:solidFill>
                  <a:prstClr val="black"/>
                </a:solidFill>
              </a:rPr>
              <a:t>앱</a:t>
            </a:r>
            <a:r>
              <a:rPr lang="ko-KR" altLang="en-US" sz="2400" dirty="0" smtClean="0">
                <a:solidFill>
                  <a:prstClr val="black"/>
                </a:solidFill>
              </a:rPr>
              <a:t> 프로그램</a:t>
            </a:r>
            <a:r>
              <a:rPr lang="en-US" altLang="ko-KR" sz="2400" dirty="0">
                <a:solidFill>
                  <a:prstClr val="black"/>
                </a:solidFill>
              </a:rPr>
              <a:t>: App Inventor)</a:t>
            </a: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>
                <a:solidFill>
                  <a:prstClr val="black"/>
                </a:solidFill>
              </a:rPr>
              <a:t>서버로부터 서비스를 제공받음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>
                <a:solidFill>
                  <a:prstClr val="black"/>
                </a:solidFill>
              </a:rPr>
              <a:t>제공받은 센서 데이터를 바탕으로 사용자에게 알림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>
                <a:solidFill>
                  <a:prstClr val="black"/>
                </a:solidFill>
              </a:rPr>
              <a:t>신호가 오면 서버에게 연결을 요청하여 카메라를 사용함</a:t>
            </a:r>
            <a:endParaRPr lang="en-US" altLang="ko-KR" sz="2400" dirty="0">
              <a:solidFill>
                <a:prstClr val="black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연구내용 및 방법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10" y="1497149"/>
            <a:ext cx="4861011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40144" y="1211877"/>
            <a:ext cx="98337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en-US" altLang="ko-KR" sz="2400" b="1" dirty="0" smtClean="0">
                <a:solidFill>
                  <a:prstClr val="black"/>
                </a:solidFill>
              </a:rPr>
              <a:t>NAT </a:t>
            </a:r>
            <a:r>
              <a:rPr lang="ko-KR" altLang="en-US" sz="2400" b="1" dirty="0">
                <a:solidFill>
                  <a:prstClr val="black"/>
                </a:solidFill>
              </a:rPr>
              <a:t>기반 통신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>
              <a:buClr>
                <a:srgbClr val="FFC000"/>
              </a:buClr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/>
              <a:t>외부 망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클라이언트</a:t>
            </a:r>
            <a:r>
              <a:rPr lang="en-US" altLang="ko-KR" sz="2400" b="1" dirty="0"/>
              <a:t>)</a:t>
            </a:r>
          </a:p>
          <a:p>
            <a:pPr marL="914400" lvl="1" indent="-4572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ko-KR" altLang="en-US" sz="2400" dirty="0"/>
              <a:t>애플리케이션을 이용하여 서버와 연결을 시도한다</a:t>
            </a:r>
            <a:r>
              <a:rPr lang="en-US" altLang="ko-KR" sz="2400" dirty="0"/>
              <a:t>.</a:t>
            </a:r>
          </a:p>
          <a:p>
            <a:pPr marL="914400" lvl="1" indent="-4572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ko-KR" altLang="en-US" sz="2400" dirty="0"/>
              <a:t>서버 접속 시 외부</a:t>
            </a:r>
            <a:r>
              <a:rPr lang="en-US" altLang="ko-KR" sz="2400" dirty="0"/>
              <a:t>(</a:t>
            </a:r>
            <a:r>
              <a:rPr lang="ko-KR" altLang="en-US" sz="2400" dirty="0"/>
              <a:t>공인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IP</a:t>
            </a:r>
            <a:r>
              <a:rPr lang="ko-KR" altLang="en-US" sz="2400" dirty="0"/>
              <a:t>와 포트번호를</a:t>
            </a:r>
            <a:r>
              <a:rPr lang="en-US" altLang="ko-KR" sz="2400" dirty="0"/>
              <a:t> </a:t>
            </a:r>
            <a:r>
              <a:rPr lang="ko-KR" altLang="en-US" sz="2400" dirty="0"/>
              <a:t>사용하여 접속한다</a:t>
            </a:r>
            <a:r>
              <a:rPr lang="en-US" altLang="ko-KR" sz="2400" dirty="0"/>
              <a:t>.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ko-KR" sz="2400" b="1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/>
              <a:t>내부 망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서버</a:t>
            </a:r>
            <a:r>
              <a:rPr lang="en-US" altLang="ko-KR" sz="2400" b="1" dirty="0" smtClean="0"/>
              <a:t>)</a:t>
            </a: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 smtClean="0"/>
              <a:t>클라이언트의 </a:t>
            </a:r>
            <a:r>
              <a:rPr lang="ko-KR" altLang="en-US" sz="2400" dirty="0"/>
              <a:t>연결 요청이 있을 때까지 대기한다</a:t>
            </a:r>
            <a:r>
              <a:rPr lang="en-US" altLang="ko-KR" sz="2400" dirty="0"/>
              <a:t>.</a:t>
            </a: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/>
              <a:t>접속 시 입력한 외부 </a:t>
            </a:r>
            <a:r>
              <a:rPr lang="en-US" altLang="ko-KR" sz="2400" dirty="0"/>
              <a:t>IP</a:t>
            </a:r>
            <a:r>
              <a:rPr lang="ko-KR" altLang="en-US" sz="2400" dirty="0"/>
              <a:t>와 포트번호를 이용하여 </a:t>
            </a:r>
            <a:r>
              <a:rPr lang="en-US" altLang="ko-KR" sz="2400" dirty="0"/>
              <a:t>NAT Table</a:t>
            </a:r>
            <a:r>
              <a:rPr lang="ko-KR" altLang="en-US" sz="2400" dirty="0"/>
              <a:t>에 있는 내부 </a:t>
            </a:r>
            <a:r>
              <a:rPr lang="en-US" altLang="ko-KR" sz="2400" dirty="0"/>
              <a:t>IP</a:t>
            </a:r>
            <a:r>
              <a:rPr lang="ko-KR" altLang="en-US" sz="2400" dirty="0"/>
              <a:t>와 매칭시킨다</a:t>
            </a:r>
            <a:r>
              <a:rPr lang="en-US" altLang="ko-KR" sz="2400" dirty="0" smtClean="0"/>
              <a:t>.</a:t>
            </a: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endParaRPr lang="en-US" altLang="ko-KR" sz="2400" dirty="0"/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2400" b="1" dirty="0" smtClean="0"/>
              <a:t>NAT </a:t>
            </a:r>
            <a:r>
              <a:rPr lang="ko-KR" altLang="en-US" sz="2400" b="1" dirty="0" smtClean="0"/>
              <a:t>테이블</a:t>
            </a:r>
            <a:endParaRPr lang="en-US" altLang="ko-KR" sz="2400" b="1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ko-KR" altLang="en-US" sz="2400" dirty="0" smtClean="0"/>
              <a:t>외부 망에서 내부 망으로 접속할 수 있도록 사전에 </a:t>
            </a:r>
            <a:r>
              <a:rPr lang="en-US" altLang="ko-KR" sz="2400" dirty="0" err="1" smtClean="0"/>
              <a:t>nat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테이블을 설정해주었다</a:t>
            </a:r>
            <a:r>
              <a:rPr lang="en-US" altLang="ko-KR" sz="2400" dirty="0" smtClean="0"/>
              <a:t>. </a:t>
            </a:r>
            <a:endParaRPr lang="en-US" altLang="ko-KR" sz="2400" dirty="0"/>
          </a:p>
          <a:p>
            <a:pPr lvl="1">
              <a:buClr>
                <a:srgbClr val="ED7D31">
                  <a:lumMod val="75000"/>
                </a:srgbClr>
              </a:buClr>
            </a:pPr>
            <a:endParaRPr lang="en-US" altLang="ko-KR" sz="2400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연구내용 및 방법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연구내용 및 방법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								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사물인터넷 기술을 이용한 홈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도난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예방 시스템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r="-774" b="669"/>
          <a:stretch/>
        </p:blipFill>
        <p:spPr bwMode="auto">
          <a:xfrm>
            <a:off x="1992309" y="1206498"/>
            <a:ext cx="8207375" cy="565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46013" y="1413560"/>
            <a:ext cx="61401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ko-KR" altLang="en-US" sz="2400" b="1" dirty="0">
                <a:solidFill>
                  <a:prstClr val="black"/>
                </a:solidFill>
              </a:rPr>
              <a:t>애플리케이션 작동 모습</a:t>
            </a:r>
            <a:r>
              <a:rPr lang="en-US" altLang="ko-KR" sz="2400" b="1" dirty="0">
                <a:solidFill>
                  <a:prstClr val="black"/>
                </a:solidFill>
              </a:rPr>
              <a:t>(1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>
              <a:buClr>
                <a:srgbClr val="FFC000"/>
              </a:buClr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prstClr val="black"/>
                </a:solidFill>
              </a:rPr>
              <a:t>동작 </a:t>
            </a:r>
            <a:r>
              <a:rPr lang="ko-KR" altLang="en-US" sz="2400" b="1" dirty="0">
                <a:solidFill>
                  <a:prstClr val="black"/>
                </a:solidFill>
              </a:rPr>
              <a:t>감지 센서에 아무것도 감지 되지 않으면 </a:t>
            </a:r>
            <a:r>
              <a:rPr lang="en-US" altLang="ko-KR" sz="2400" b="1" dirty="0">
                <a:solidFill>
                  <a:prstClr val="black"/>
                </a:solidFill>
              </a:rPr>
              <a:t>“Sensor is no motion” </a:t>
            </a:r>
            <a:r>
              <a:rPr lang="ko-KR" altLang="en-US" sz="2400" b="1" dirty="0">
                <a:solidFill>
                  <a:prstClr val="black"/>
                </a:solidFill>
              </a:rPr>
              <a:t>으로 아무것도 감지되지 않음을 보여준다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prstClr val="black"/>
                </a:solidFill>
              </a:rPr>
              <a:t>동작이 </a:t>
            </a:r>
            <a:r>
              <a:rPr lang="ko-KR" altLang="en-US" sz="2400" b="1" dirty="0">
                <a:solidFill>
                  <a:prstClr val="black"/>
                </a:solidFill>
              </a:rPr>
              <a:t>감지되면 </a:t>
            </a:r>
            <a:r>
              <a:rPr lang="en-US" altLang="ko-KR" sz="2400" b="1" dirty="0">
                <a:solidFill>
                  <a:prstClr val="black"/>
                </a:solidFill>
              </a:rPr>
              <a:t>“Sensor is detected”</a:t>
            </a:r>
            <a:r>
              <a:rPr lang="ko-KR" altLang="en-US" sz="2400" b="1" dirty="0">
                <a:solidFill>
                  <a:prstClr val="black"/>
                </a:solidFill>
              </a:rPr>
              <a:t>로 센서가 감지되었음을 보여주고 </a:t>
            </a:r>
            <a:r>
              <a:rPr lang="ko-KR" altLang="en-US" sz="2400" b="1" dirty="0" err="1">
                <a:solidFill>
                  <a:prstClr val="black"/>
                </a:solidFill>
              </a:rPr>
              <a:t>알림창을</a:t>
            </a:r>
            <a:r>
              <a:rPr lang="ko-KR" altLang="en-US" sz="2400" b="1" dirty="0">
                <a:solidFill>
                  <a:prstClr val="black"/>
                </a:solidFill>
              </a:rPr>
              <a:t> 띄운다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 err="1">
                <a:solidFill>
                  <a:prstClr val="black"/>
                </a:solidFill>
              </a:rPr>
              <a:t>알림창과</a:t>
            </a:r>
            <a:r>
              <a:rPr lang="ko-KR" altLang="en-US" sz="2400" b="1" dirty="0">
                <a:solidFill>
                  <a:prstClr val="black"/>
                </a:solidFill>
              </a:rPr>
              <a:t> 동시에 </a:t>
            </a:r>
            <a:r>
              <a:rPr lang="ko-KR" altLang="en-US" sz="2400" b="1" dirty="0" err="1">
                <a:solidFill>
                  <a:prstClr val="black"/>
                </a:solidFill>
              </a:rPr>
              <a:t>안드로이드의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</a:rPr>
              <a:t>TTS</a:t>
            </a:r>
            <a:r>
              <a:rPr lang="ko-KR" altLang="en-US" sz="2400" b="1" dirty="0">
                <a:solidFill>
                  <a:prstClr val="black"/>
                </a:solidFill>
              </a:rPr>
              <a:t>기능을 통해 </a:t>
            </a:r>
            <a:r>
              <a:rPr lang="en-US" altLang="ko-KR" sz="2400" b="1" dirty="0">
                <a:solidFill>
                  <a:prstClr val="black"/>
                </a:solidFill>
              </a:rPr>
              <a:t>“</a:t>
            </a:r>
            <a:r>
              <a:rPr lang="ko-KR" altLang="en-US" sz="2400" b="1" dirty="0">
                <a:solidFill>
                  <a:prstClr val="black"/>
                </a:solidFill>
              </a:rPr>
              <a:t>물체가</a:t>
            </a:r>
            <a:r>
              <a:rPr lang="en-US" altLang="ko-KR" sz="2400" b="1" dirty="0">
                <a:solidFill>
                  <a:prstClr val="black"/>
                </a:solidFill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</a:rPr>
              <a:t>감지되었습니다</a:t>
            </a:r>
            <a:r>
              <a:rPr lang="en-US" altLang="ko-KR" sz="2400" b="1" dirty="0">
                <a:solidFill>
                  <a:prstClr val="black"/>
                </a:solidFill>
              </a:rPr>
              <a:t>” </a:t>
            </a:r>
            <a:r>
              <a:rPr lang="ko-KR" altLang="en-US" sz="2400" b="1" dirty="0">
                <a:solidFill>
                  <a:prstClr val="black"/>
                </a:solidFill>
              </a:rPr>
              <a:t>을 읽어주고 사용자에게 알려준다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연구내용 및 방법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210390296" descr="EMB00003c5c1c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36"/>
          <a:stretch/>
        </p:blipFill>
        <p:spPr bwMode="auto">
          <a:xfrm>
            <a:off x="6576447" y="1211877"/>
            <a:ext cx="2671183" cy="55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210389656" descr="EMB00003c5c1c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50000"/>
          <a:stretch/>
        </p:blipFill>
        <p:spPr bwMode="auto">
          <a:xfrm>
            <a:off x="9247631" y="1211877"/>
            <a:ext cx="2688825" cy="55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46013" y="1413560"/>
            <a:ext cx="61401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ko-KR" altLang="en-US" sz="2400" b="1" dirty="0">
                <a:solidFill>
                  <a:prstClr val="black"/>
                </a:solidFill>
              </a:rPr>
              <a:t>애플리케이션 작동 모습</a:t>
            </a:r>
            <a:r>
              <a:rPr lang="en-US" altLang="ko-KR" sz="2400" b="1" dirty="0">
                <a:solidFill>
                  <a:prstClr val="black"/>
                </a:solidFill>
              </a:rPr>
              <a:t>(2)</a:t>
            </a:r>
          </a:p>
          <a:p>
            <a:pPr>
              <a:buClr>
                <a:srgbClr val="FFC000"/>
              </a:buClr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prstClr val="black"/>
                </a:solidFill>
              </a:rPr>
              <a:t>동작이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감지되면 </a:t>
            </a:r>
            <a:r>
              <a:rPr lang="ko-KR" altLang="en-US" sz="2400" b="1" dirty="0">
                <a:solidFill>
                  <a:prstClr val="black"/>
                </a:solidFill>
              </a:rPr>
              <a:t>확인하기 위해 카메라 확인 버튼을 클릭한다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prstClr val="black"/>
                </a:solidFill>
              </a:rPr>
              <a:t>버튼을 클릭하면 </a:t>
            </a:r>
            <a:r>
              <a:rPr lang="ko-KR" altLang="en-US" sz="2400" b="1" dirty="0" err="1">
                <a:solidFill>
                  <a:prstClr val="black"/>
                </a:solidFill>
              </a:rPr>
              <a:t>라즈베리파이의</a:t>
            </a:r>
            <a:r>
              <a:rPr lang="ko-KR" altLang="en-US" sz="2400" b="1" dirty="0">
                <a:solidFill>
                  <a:prstClr val="black"/>
                </a:solidFill>
              </a:rPr>
              <a:t>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카메라와 연결하여 카메라를 사용할 수 있게 됩니다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prstClr val="black"/>
                </a:solidFill>
              </a:rPr>
              <a:t>카메라를 사용하여 사진 </a:t>
            </a:r>
            <a:r>
              <a:rPr lang="ko-KR" altLang="en-US" sz="2400" b="1" dirty="0">
                <a:solidFill>
                  <a:prstClr val="black"/>
                </a:solidFill>
              </a:rPr>
              <a:t>및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동영상을 실시간으로 확인할 수 있게 만들었습니다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.</a:t>
            </a:r>
            <a:endParaRPr lang="en-US" altLang="ko-KR" sz="2400" b="1" dirty="0">
              <a:solidFill>
                <a:prstClr val="black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연구내용 및 방법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52018200" descr="EMB00001c94289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019531" y="1413560"/>
            <a:ext cx="4480039" cy="486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6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252801" y="1852608"/>
            <a:ext cx="7983399" cy="1414996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srgbClr val="3B85F2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6325"/>
            <a:r>
              <a:rPr lang="en-US" altLang="ko-KR" sz="4400" i="1" kern="0" dirty="0">
                <a:solidFill>
                  <a:srgbClr val="3B85F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#3 </a:t>
            </a:r>
            <a:r>
              <a:rPr lang="ko-KR" altLang="en-US" sz="4400" i="1" kern="0" dirty="0">
                <a:solidFill>
                  <a:srgbClr val="4472C4">
                    <a:lumMod val="5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연구결론 및 고찰</a:t>
            </a:r>
            <a:endParaRPr lang="ko-KR" altLang="en-US" sz="3200" dirty="0">
              <a:solidFill>
                <a:srgbClr val="4472C4">
                  <a:lumMod val="5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47602" y="2013828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1814869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07" y="97473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연구결론 및 고찰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1094" y="1438488"/>
            <a:ext cx="11708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800" b="1" dirty="0">
                <a:solidFill>
                  <a:prstClr val="black"/>
                </a:solidFill>
              </a:rPr>
              <a:t>다양한 </a:t>
            </a:r>
            <a:r>
              <a:rPr lang="en-US" altLang="ko-KR" sz="2800" b="1" dirty="0">
                <a:solidFill>
                  <a:prstClr val="black"/>
                </a:solidFill>
              </a:rPr>
              <a:t>IT </a:t>
            </a:r>
            <a:r>
              <a:rPr lang="ko-KR" altLang="en-US" sz="2800" b="1" dirty="0">
                <a:solidFill>
                  <a:prstClr val="black"/>
                </a:solidFill>
              </a:rPr>
              <a:t>기술</a:t>
            </a:r>
            <a:r>
              <a:rPr lang="en-US" altLang="ko-KR" sz="2800" b="1" dirty="0">
                <a:solidFill>
                  <a:prstClr val="black"/>
                </a:solidFill>
              </a:rPr>
              <a:t> </a:t>
            </a:r>
            <a:r>
              <a:rPr lang="ko-KR" altLang="en-US" sz="2800" b="1" dirty="0">
                <a:solidFill>
                  <a:prstClr val="black"/>
                </a:solidFill>
              </a:rPr>
              <a:t>터득</a:t>
            </a:r>
            <a:endParaRPr lang="en-US" altLang="ko-KR" sz="2800" b="1" dirty="0">
              <a:solidFill>
                <a:prstClr val="black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sz="2400" dirty="0">
                <a:solidFill>
                  <a:prstClr val="black"/>
                </a:solidFill>
              </a:rPr>
              <a:t>-</a:t>
            </a:r>
            <a:r>
              <a:rPr lang="ko-KR" altLang="en-US" sz="2400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2400" dirty="0">
                <a:solidFill>
                  <a:prstClr val="black"/>
                </a:solidFill>
              </a:rPr>
              <a:t> 활용하여 </a:t>
            </a:r>
            <a:r>
              <a:rPr lang="ko-KR" altLang="en-US" sz="2400" dirty="0" err="1" smtClean="0">
                <a:solidFill>
                  <a:prstClr val="black"/>
                </a:solidFill>
              </a:rPr>
              <a:t>사물인터넷</a:t>
            </a:r>
            <a:r>
              <a:rPr lang="en-US" altLang="ko-KR" sz="2400" dirty="0" smtClean="0">
                <a:solidFill>
                  <a:prstClr val="black"/>
                </a:solidFill>
              </a:rPr>
              <a:t> </a:t>
            </a:r>
            <a:r>
              <a:rPr lang="ko-KR" altLang="en-US" sz="2400" dirty="0">
                <a:solidFill>
                  <a:prstClr val="black"/>
                </a:solidFill>
              </a:rPr>
              <a:t>기술 습득</a:t>
            </a:r>
            <a:endParaRPr lang="en-US" altLang="ko-KR" sz="2400" dirty="0">
              <a:solidFill>
                <a:prstClr val="black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sz="2400" dirty="0">
                <a:solidFill>
                  <a:prstClr val="black"/>
                </a:solidFill>
              </a:rPr>
              <a:t>-</a:t>
            </a:r>
            <a:r>
              <a:rPr lang="ko-KR" altLang="en-US" sz="2400" dirty="0">
                <a:solidFill>
                  <a:prstClr val="black"/>
                </a:solidFill>
              </a:rPr>
              <a:t>앱 </a:t>
            </a:r>
            <a:r>
              <a:rPr lang="ko-KR" altLang="en-US" sz="2400" dirty="0" err="1">
                <a:solidFill>
                  <a:prstClr val="black"/>
                </a:solidFill>
              </a:rPr>
              <a:t>인벤터를</a:t>
            </a:r>
            <a:r>
              <a:rPr lang="ko-KR" altLang="en-US" sz="2400" dirty="0">
                <a:solidFill>
                  <a:prstClr val="black"/>
                </a:solidFill>
              </a:rPr>
              <a:t> 활용하여 앱 </a:t>
            </a:r>
            <a:r>
              <a:rPr lang="ko-KR" altLang="en-US" sz="2400" dirty="0" err="1" smtClean="0">
                <a:solidFill>
                  <a:prstClr val="black"/>
                </a:solidFill>
              </a:rPr>
              <a:t>개발자로써의</a:t>
            </a:r>
            <a:r>
              <a:rPr lang="ko-KR" altLang="en-US" sz="2400" dirty="0" smtClean="0">
                <a:solidFill>
                  <a:prstClr val="black"/>
                </a:solidFill>
              </a:rPr>
              <a:t> 발판 마련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2800" b="1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2800" b="1" dirty="0">
                <a:solidFill>
                  <a:prstClr val="black"/>
                </a:solidFill>
              </a:rPr>
              <a:t>발전 가능성</a:t>
            </a:r>
            <a:endParaRPr lang="en-US" altLang="ko-KR" sz="2800" b="1" dirty="0">
              <a:solidFill>
                <a:prstClr val="black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altLang="ko-KR" sz="2400" dirty="0" smtClean="0">
                <a:solidFill>
                  <a:prstClr val="black"/>
                </a:solidFill>
              </a:rPr>
              <a:t>-</a:t>
            </a:r>
            <a:r>
              <a:rPr lang="ko-KR" altLang="en-US" sz="2400" dirty="0" err="1" smtClean="0">
                <a:solidFill>
                  <a:prstClr val="black"/>
                </a:solidFill>
              </a:rPr>
              <a:t>라즈베리파이의</a:t>
            </a:r>
            <a:r>
              <a:rPr lang="ko-KR" altLang="en-US" sz="2400" dirty="0" smtClean="0">
                <a:solidFill>
                  <a:prstClr val="black"/>
                </a:solidFill>
              </a:rPr>
              <a:t> 다른 센서와 </a:t>
            </a:r>
            <a:r>
              <a:rPr lang="ko-KR" altLang="en-US" sz="2400" dirty="0" err="1" smtClean="0">
                <a:solidFill>
                  <a:prstClr val="black"/>
                </a:solidFill>
              </a:rPr>
              <a:t>엑츄에이터를</a:t>
            </a:r>
            <a:r>
              <a:rPr lang="ko-KR" altLang="en-US" sz="2400" dirty="0" smtClean="0">
                <a:solidFill>
                  <a:prstClr val="black"/>
                </a:solidFill>
              </a:rPr>
              <a:t> 활용하여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ko-KR" altLang="en-US" sz="2400" dirty="0" smtClean="0">
                <a:solidFill>
                  <a:prstClr val="black"/>
                </a:solidFill>
              </a:rPr>
              <a:t>좀 더 확장된 개념으로 사용 가능할 것이다</a:t>
            </a:r>
            <a:r>
              <a:rPr lang="en-US" altLang="ko-KR" sz="2400" dirty="0" smtClean="0">
                <a:solidFill>
                  <a:prstClr val="black"/>
                </a:solidFill>
              </a:rPr>
              <a:t>.</a:t>
            </a:r>
            <a:r>
              <a:rPr lang="ko-KR" altLang="en-US" sz="2400" dirty="0" smtClean="0">
                <a:solidFill>
                  <a:prstClr val="black"/>
                </a:solidFill>
              </a:rPr>
              <a:t> </a:t>
            </a:r>
            <a:endParaRPr lang="en-US" altLang="ko-KR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spc="2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2400" spc="2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원호 37">
            <a:extLst>
              <a:ext uri="{FF2B5EF4-FFF2-40B4-BE49-F238E27FC236}">
                <a16:creationId xmlns:a16="http://schemas.microsoft.com/office/drawing/2014/main" xmlns="" id="{E52B5838-2A63-4832-AA63-1D01FC89243B}"/>
              </a:ext>
            </a:extLst>
          </p:cNvPr>
          <p:cNvSpPr/>
          <p:nvPr/>
        </p:nvSpPr>
        <p:spPr>
          <a:xfrm>
            <a:off x="1736006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xmlns="" id="{6194D689-7D91-40CF-BE13-C565E05CAD0E}"/>
              </a:ext>
            </a:extLst>
          </p:cNvPr>
          <p:cNvSpPr/>
          <p:nvPr/>
        </p:nvSpPr>
        <p:spPr>
          <a:xfrm>
            <a:off x="1111395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0A6D564-76C3-4782-BAF1-76A23109F4C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2512221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CB860F58-FD04-4F20-AAC7-A298E6B7D482}"/>
              </a:ext>
            </a:extLst>
          </p:cNvPr>
          <p:cNvSpPr/>
          <p:nvPr/>
        </p:nvSpPr>
        <p:spPr>
          <a:xfrm>
            <a:off x="1321510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AFF7F6CE-C72C-491D-B818-9B0A47F7C958}"/>
              </a:ext>
            </a:extLst>
          </p:cNvPr>
          <p:cNvGrpSpPr/>
          <p:nvPr/>
        </p:nvGrpSpPr>
        <p:grpSpPr>
          <a:xfrm rot="5400000" flipV="1">
            <a:off x="3136834" y="2509859"/>
            <a:ext cx="776216" cy="776215"/>
            <a:chOff x="4401724" y="2464763"/>
            <a:chExt cx="776216" cy="776215"/>
          </a:xfrm>
        </p:grpSpPr>
        <p:sp>
          <p:nvSpPr>
            <p:cNvPr id="49" name="원호 48">
              <a:extLst>
                <a:ext uri="{FF2B5EF4-FFF2-40B4-BE49-F238E27FC236}">
                  <a16:creationId xmlns:a16="http://schemas.microsoft.com/office/drawing/2014/main" xmlns="" id="{87721155-0BD6-47C1-8B56-525A59A7248B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7400EF93-8461-43EA-8A46-4579F0D0D5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E1585F8-99C6-4A46-B1E6-366B768306CA}"/>
              </a:ext>
            </a:extLst>
          </p:cNvPr>
          <p:cNvSpPr/>
          <p:nvPr/>
        </p:nvSpPr>
        <p:spPr>
          <a:xfrm>
            <a:off x="2665074" y="3933393"/>
            <a:ext cx="2367738" cy="221599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8808D"/>
                </a:solidFill>
              </a:rPr>
              <a:t>1. </a:t>
            </a:r>
            <a:r>
              <a:rPr lang="ko-KR" altLang="en-US" sz="2000" dirty="0">
                <a:solidFill>
                  <a:srgbClr val="78808D"/>
                </a:solidFill>
              </a:rPr>
              <a:t>이론적 </a:t>
            </a:r>
            <a:r>
              <a:rPr lang="ko-KR" altLang="en-US" sz="2000" dirty="0" smtClean="0">
                <a:solidFill>
                  <a:srgbClr val="78808D"/>
                </a:solidFill>
              </a:rPr>
              <a:t>배</a:t>
            </a:r>
            <a:r>
              <a:rPr lang="ko-KR" altLang="en-US" sz="2000" dirty="0">
                <a:solidFill>
                  <a:srgbClr val="78808D"/>
                </a:solidFill>
              </a:rPr>
              <a:t>경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78808D"/>
                </a:solidFill>
              </a:rPr>
              <a:t>-</a:t>
            </a:r>
            <a:r>
              <a:rPr lang="ko-KR" altLang="en-US" sz="1200" dirty="0" smtClean="0">
                <a:solidFill>
                  <a:srgbClr val="78808D"/>
                </a:solidFill>
              </a:rPr>
              <a:t>사물인터넷</a:t>
            </a:r>
            <a:endParaRPr lang="en-US" altLang="ko-KR" sz="1200" dirty="0" smtClean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78808D"/>
                </a:solidFill>
              </a:rPr>
              <a:t>-</a:t>
            </a:r>
            <a:r>
              <a:rPr lang="ko-KR" altLang="en-US" sz="1200" dirty="0" err="1">
                <a:solidFill>
                  <a:srgbClr val="78808D"/>
                </a:solidFill>
              </a:rPr>
              <a:t>라즈베리파이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8808D"/>
                </a:solidFill>
              </a:rPr>
              <a:t>-</a:t>
            </a:r>
            <a:r>
              <a:rPr lang="ko-KR" altLang="en-US" sz="1200" dirty="0" err="1">
                <a:solidFill>
                  <a:srgbClr val="78808D"/>
                </a:solidFill>
              </a:rPr>
              <a:t>앱</a:t>
            </a:r>
            <a:r>
              <a:rPr lang="ko-KR" altLang="en-US" sz="1200" dirty="0">
                <a:solidFill>
                  <a:srgbClr val="78808D"/>
                </a:solidFill>
              </a:rPr>
              <a:t> </a:t>
            </a:r>
            <a:r>
              <a:rPr lang="ko-KR" altLang="en-US" sz="1200" dirty="0" err="1">
                <a:solidFill>
                  <a:srgbClr val="78808D"/>
                </a:solidFill>
              </a:rPr>
              <a:t>인벤터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8808D"/>
                </a:solidFill>
              </a:rPr>
              <a:t>-</a:t>
            </a:r>
            <a:r>
              <a:rPr lang="ko-KR" altLang="en-US" sz="1200" dirty="0" err="1">
                <a:solidFill>
                  <a:srgbClr val="78808D"/>
                </a:solidFill>
              </a:rPr>
              <a:t>안드로이드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8808D"/>
                </a:solidFill>
              </a:rPr>
              <a:t>-TCP/IP </a:t>
            </a:r>
            <a:r>
              <a:rPr lang="ko-KR" altLang="en-US" sz="1200" dirty="0">
                <a:solidFill>
                  <a:srgbClr val="78808D"/>
                </a:solidFill>
              </a:rPr>
              <a:t>소켓 통신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8808D"/>
                </a:solidFill>
              </a:rPr>
              <a:t>-NAT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xmlns="" id="{D2D467E5-ED17-4A86-B78F-793274087C0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906729" y="2652799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xmlns="" id="{381A320F-83E8-4674-B464-FA6B646B0270}"/>
              </a:ext>
            </a:extLst>
          </p:cNvPr>
          <p:cNvSpPr/>
          <p:nvPr/>
        </p:nvSpPr>
        <p:spPr>
          <a:xfrm>
            <a:off x="4925769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xmlns="" id="{520D4F93-833B-40DE-B47D-D6987D6C9A41}"/>
              </a:ext>
            </a:extLst>
          </p:cNvPr>
          <p:cNvSpPr/>
          <p:nvPr/>
        </p:nvSpPr>
        <p:spPr>
          <a:xfrm>
            <a:off x="4301158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6AA83A45-C081-4E46-9E27-71CB724C0642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701984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2E7FF203-5527-4D20-9537-CBB1F10375C1}"/>
              </a:ext>
            </a:extLst>
          </p:cNvPr>
          <p:cNvSpPr/>
          <p:nvPr/>
        </p:nvSpPr>
        <p:spPr>
          <a:xfrm>
            <a:off x="4511273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51FB7FCD-B96A-4C73-A971-D53F4F628457}"/>
              </a:ext>
            </a:extLst>
          </p:cNvPr>
          <p:cNvGrpSpPr/>
          <p:nvPr/>
        </p:nvGrpSpPr>
        <p:grpSpPr>
          <a:xfrm rot="5400000" flipV="1">
            <a:off x="6326597" y="2509859"/>
            <a:ext cx="776216" cy="776215"/>
            <a:chOff x="4401724" y="2464763"/>
            <a:chExt cx="776216" cy="776215"/>
          </a:xfrm>
        </p:grpSpPr>
        <p:sp>
          <p:nvSpPr>
            <p:cNvPr id="58" name="원호 57">
              <a:extLst>
                <a:ext uri="{FF2B5EF4-FFF2-40B4-BE49-F238E27FC236}">
                  <a16:creationId xmlns:a16="http://schemas.microsoft.com/office/drawing/2014/main" xmlns="" id="{81531795-4325-44AA-B5F6-5A06D6FD9425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9D86D97E-9E81-4952-B11E-66793D295F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원호 60">
            <a:extLst>
              <a:ext uri="{FF2B5EF4-FFF2-40B4-BE49-F238E27FC236}">
                <a16:creationId xmlns:a16="http://schemas.microsoft.com/office/drawing/2014/main" xmlns="" id="{C84768B3-51C8-4EE3-A246-06976877072A}"/>
              </a:ext>
            </a:extLst>
          </p:cNvPr>
          <p:cNvSpPr/>
          <p:nvPr/>
        </p:nvSpPr>
        <p:spPr>
          <a:xfrm>
            <a:off x="8115532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xmlns="" id="{E56F127E-AF00-41A4-90CF-B96BCFC972D5}"/>
              </a:ext>
            </a:extLst>
          </p:cNvPr>
          <p:cNvSpPr/>
          <p:nvPr/>
        </p:nvSpPr>
        <p:spPr>
          <a:xfrm>
            <a:off x="7490921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9A95F5CC-00CC-4EC8-8F76-5E4C22D2A031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8891747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0C17488B-2557-4F52-9CDD-4DBBB0159946}"/>
              </a:ext>
            </a:extLst>
          </p:cNvPr>
          <p:cNvSpPr/>
          <p:nvPr/>
        </p:nvSpPr>
        <p:spPr>
          <a:xfrm>
            <a:off x="7701036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E6450C3D-E718-4525-8298-931DEC7D5919}"/>
              </a:ext>
            </a:extLst>
          </p:cNvPr>
          <p:cNvGrpSpPr/>
          <p:nvPr/>
        </p:nvGrpSpPr>
        <p:grpSpPr>
          <a:xfrm rot="5400000" flipV="1">
            <a:off x="9516360" y="2509859"/>
            <a:ext cx="776216" cy="776215"/>
            <a:chOff x="4401724" y="2464763"/>
            <a:chExt cx="776216" cy="776215"/>
          </a:xfrm>
        </p:grpSpPr>
        <p:sp>
          <p:nvSpPr>
            <p:cNvPr id="66" name="원호 65">
              <a:extLst>
                <a:ext uri="{FF2B5EF4-FFF2-40B4-BE49-F238E27FC236}">
                  <a16:creationId xmlns:a16="http://schemas.microsoft.com/office/drawing/2014/main" xmlns="" id="{B3EF0484-6A24-4989-B321-8E07F765BF3A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477B0BF3-A789-4B53-8667-0E8E3CF524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>
            <a:extLst>
              <a:ext uri="{FF2B5EF4-FFF2-40B4-BE49-F238E27FC236}">
                <a16:creationId xmlns:a16="http://schemas.microsoft.com/office/drawing/2014/main" xmlns="" id="{19971FA5-6D75-40D4-BCA1-D1C6DF26EF3A}"/>
              </a:ext>
            </a:extLst>
          </p:cNvPr>
          <p:cNvSpPr>
            <a:spLocks/>
          </p:cNvSpPr>
          <p:nvPr/>
        </p:nvSpPr>
        <p:spPr bwMode="auto">
          <a:xfrm>
            <a:off x="8328853" y="2626813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4A0F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자유형 23">
            <a:extLst>
              <a:ext uri="{FF2B5EF4-FFF2-40B4-BE49-F238E27FC236}">
                <a16:creationId xmlns:a16="http://schemas.microsoft.com/office/drawing/2014/main" xmlns="" id="{25213486-405A-44CF-9BDF-2929F9B7E30A}"/>
              </a:ext>
            </a:extLst>
          </p:cNvPr>
          <p:cNvSpPr>
            <a:spLocks/>
          </p:cNvSpPr>
          <p:nvPr/>
        </p:nvSpPr>
        <p:spPr bwMode="auto">
          <a:xfrm>
            <a:off x="5077374" y="2673148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929D248-A3EC-4F76-995D-B67E5254AA32}"/>
              </a:ext>
            </a:extLst>
          </p:cNvPr>
          <p:cNvSpPr/>
          <p:nvPr/>
        </p:nvSpPr>
        <p:spPr>
          <a:xfrm>
            <a:off x="10428310" y="2959106"/>
            <a:ext cx="653936" cy="653936"/>
          </a:xfrm>
          <a:prstGeom prst="ellipse">
            <a:avLst/>
          </a:prstGeom>
          <a:solidFill>
            <a:srgbClr val="54A0F4"/>
          </a:solidFill>
          <a:ln w="19050">
            <a:solidFill>
              <a:srgbClr val="54A0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E1585F8-99C6-4A46-B1E6-366B768306CA}"/>
              </a:ext>
            </a:extLst>
          </p:cNvPr>
          <p:cNvSpPr/>
          <p:nvPr/>
        </p:nvSpPr>
        <p:spPr>
          <a:xfrm>
            <a:off x="5854837" y="3910686"/>
            <a:ext cx="247401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8808D"/>
                </a:solidFill>
              </a:rPr>
              <a:t>2. </a:t>
            </a:r>
            <a:r>
              <a:rPr lang="ko-KR" altLang="en-US" sz="2000" dirty="0">
                <a:solidFill>
                  <a:srgbClr val="78808D"/>
                </a:solidFill>
              </a:rPr>
              <a:t>연구내용 및 방법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8808D"/>
                </a:solidFill>
              </a:rPr>
              <a:t>-</a:t>
            </a:r>
            <a:r>
              <a:rPr lang="ko-KR" altLang="en-US" sz="1200" dirty="0">
                <a:solidFill>
                  <a:srgbClr val="78808D"/>
                </a:solidFill>
              </a:rPr>
              <a:t>전체 시스템 구성도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8808D"/>
                </a:solidFill>
              </a:rPr>
              <a:t>-NAT </a:t>
            </a:r>
            <a:r>
              <a:rPr lang="ko-KR" altLang="en-US" sz="1200" dirty="0">
                <a:solidFill>
                  <a:srgbClr val="78808D"/>
                </a:solidFill>
              </a:rPr>
              <a:t>통신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8808D"/>
                </a:solidFill>
              </a:rPr>
              <a:t>-</a:t>
            </a:r>
            <a:r>
              <a:rPr lang="ko-KR" altLang="en-US" sz="1200" dirty="0">
                <a:solidFill>
                  <a:srgbClr val="78808D"/>
                </a:solidFill>
              </a:rPr>
              <a:t>실제 구성도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8808D"/>
                </a:solidFill>
              </a:rPr>
              <a:t>-</a:t>
            </a:r>
            <a:r>
              <a:rPr lang="ko-KR" altLang="en-US" sz="1200" dirty="0">
                <a:solidFill>
                  <a:srgbClr val="78808D"/>
                </a:solidFill>
              </a:rPr>
              <a:t>애플리케이션 작동화면</a:t>
            </a:r>
            <a:r>
              <a:rPr lang="en-US" altLang="ko-KR" sz="1200" dirty="0">
                <a:solidFill>
                  <a:srgbClr val="78808D"/>
                </a:solidFill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8808D"/>
                </a:solidFill>
              </a:rPr>
              <a:t>-</a:t>
            </a:r>
            <a:r>
              <a:rPr lang="ko-KR" altLang="en-US" sz="1200" dirty="0">
                <a:solidFill>
                  <a:srgbClr val="78808D"/>
                </a:solidFill>
              </a:rPr>
              <a:t>애플리케이션 작동화면</a:t>
            </a:r>
            <a:r>
              <a:rPr lang="en-US" altLang="ko-KR" sz="1200" dirty="0">
                <a:solidFill>
                  <a:srgbClr val="78808D"/>
                </a:solidFill>
              </a:rPr>
              <a:t>(2)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E1585F8-99C6-4A46-B1E6-366B768306CA}"/>
              </a:ext>
            </a:extLst>
          </p:cNvPr>
          <p:cNvSpPr/>
          <p:nvPr/>
        </p:nvSpPr>
        <p:spPr>
          <a:xfrm>
            <a:off x="9091339" y="3923604"/>
            <a:ext cx="2474016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8808D"/>
                </a:solidFill>
              </a:rPr>
              <a:t>3. </a:t>
            </a:r>
            <a:r>
              <a:rPr lang="ko-KR" altLang="en-US" sz="2000" dirty="0">
                <a:solidFill>
                  <a:srgbClr val="78808D"/>
                </a:solidFill>
              </a:rPr>
              <a:t>연구결론 및 </a:t>
            </a:r>
            <a:r>
              <a:rPr lang="ko-KR" altLang="en-US" sz="2000" dirty="0" smtClean="0">
                <a:solidFill>
                  <a:srgbClr val="78808D"/>
                </a:solidFill>
              </a:rPr>
              <a:t>고찰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78808D"/>
                </a:solidFill>
              </a:rPr>
              <a:t>-</a:t>
            </a:r>
            <a:r>
              <a:rPr lang="ko-KR" altLang="en-US" sz="1200" dirty="0" smtClean="0">
                <a:solidFill>
                  <a:srgbClr val="78808D"/>
                </a:solidFill>
              </a:rPr>
              <a:t>프로젝트를 마치고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78808D"/>
                </a:solidFill>
              </a:rPr>
              <a:t>-</a:t>
            </a:r>
            <a:r>
              <a:rPr lang="ko-KR" altLang="en-US" sz="1200" dirty="0">
                <a:solidFill>
                  <a:srgbClr val="78808D"/>
                </a:solidFill>
              </a:rPr>
              <a:t>발전 가능성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252801" y="1852608"/>
            <a:ext cx="7983399" cy="1414996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>
            <a:noFill/>
          </a:ln>
          <a:effectLst>
            <a:outerShdw blurRad="165100" dist="38100" dir="5400000" algn="t" rotWithShape="0">
              <a:srgbClr val="3B85F2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6325"/>
            <a:r>
              <a:rPr lang="en-US" altLang="ko-KR" sz="4400" i="1" kern="0" dirty="0">
                <a:solidFill>
                  <a:srgbClr val="3B85F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#1 </a:t>
            </a:r>
            <a:r>
              <a:rPr lang="ko-KR" altLang="en-US" sz="4400" i="1" kern="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이론적 배경</a:t>
            </a:r>
            <a:endParaRPr lang="ko-KR" altLang="en-US" sz="3200" dirty="0">
              <a:solidFill>
                <a:schemeClr val="accent5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47602" y="2013828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1814869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607" y="974733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이론적 배경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1094" y="1438488"/>
            <a:ext cx="1170897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사물인터넷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(Internet of Things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Clr>
                <a:srgbClr val="FFC000"/>
              </a:buCl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사물들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센서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액추에이터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등을 포함한 스마트기기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인터넷에 연결되어 정보를 교환하며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사람들에게 안전하고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편리한 기능들을 제공하는 차세대 인터넷 서비스</a:t>
            </a:r>
            <a:endParaRPr lang="en-US" altLang="ko-KR" sz="2400" dirty="0"/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/>
              <a:t>스마트 기기</a:t>
            </a:r>
            <a:r>
              <a:rPr lang="en-US" altLang="ko-KR" sz="2400" dirty="0"/>
              <a:t>: </a:t>
            </a:r>
            <a:r>
              <a:rPr lang="ko-KR" altLang="en-US" sz="2400" dirty="0"/>
              <a:t>센서</a:t>
            </a:r>
            <a:r>
              <a:rPr lang="en-US" altLang="ko-KR" sz="2400" dirty="0"/>
              <a:t>(</a:t>
            </a:r>
            <a:r>
              <a:rPr lang="ko-KR" altLang="en-US" sz="2400" dirty="0"/>
              <a:t>또는 </a:t>
            </a:r>
            <a:r>
              <a:rPr lang="ko-KR" altLang="en-US" sz="2400" dirty="0" err="1"/>
              <a:t>액추에이터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/>
              <a:t>정보처리장치</a:t>
            </a:r>
            <a:r>
              <a:rPr lang="en-US" altLang="ko-KR" sz="2400" dirty="0"/>
              <a:t> (CPU, </a:t>
            </a:r>
            <a:r>
              <a:rPr lang="ko-KR" altLang="en-US" sz="2400" dirty="0"/>
              <a:t>메모리</a:t>
            </a:r>
            <a:r>
              <a:rPr lang="en-US" altLang="ko-KR" sz="2400" dirty="0"/>
              <a:t>) + </a:t>
            </a:r>
            <a:r>
              <a:rPr lang="ko-KR" altLang="en-US" sz="2400" dirty="0"/>
              <a:t>통신장치</a:t>
            </a:r>
            <a:endParaRPr lang="en-US" altLang="ko-KR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/>
              <a:t>스마트기기를 구현하는 개방형 하드웨어 플랫폼으로 </a:t>
            </a:r>
            <a:r>
              <a:rPr lang="ko-KR" altLang="en-US" sz="2400" dirty="0" err="1"/>
              <a:t>라즈베리파이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아두이노</a:t>
            </a:r>
            <a:r>
              <a:rPr lang="ko-KR" altLang="en-US" sz="2400" dirty="0"/>
              <a:t> 등이 많이 사용되고 있음</a:t>
            </a:r>
          </a:p>
        </p:txBody>
      </p:sp>
    </p:spTree>
    <p:extLst>
      <p:ext uri="{BB962C8B-B14F-4D97-AF65-F5344CB8AC3E}">
        <p14:creationId xmlns:p14="http://schemas.microsoft.com/office/powerpoint/2010/main" val="26388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이론적 배경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30" name="Picture 6" descr="https://happybono.files.wordpress.com/2021/05/rpi-logo-landscape-reg.png?w=4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69" y="5285695"/>
            <a:ext cx="44100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21094" y="1438488"/>
            <a:ext cx="1170897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(Raspberry Pi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Clr>
                <a:srgbClr val="FFC000"/>
              </a:buCl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 목적으로 제작된 개방형 하드웨어 플랫폼으로 프로그래밍 능력과 하드웨어 개념을 이해하는데 큰 도움이 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 err="1" smtClean="0"/>
              <a:t>오픈소스</a:t>
            </a:r>
            <a:r>
              <a:rPr lang="ko-KR" altLang="en-US" sz="2400" dirty="0" smtClean="0"/>
              <a:t> 운영체제인 </a:t>
            </a:r>
            <a:r>
              <a:rPr lang="ko-KR" altLang="en-US" sz="2400" dirty="0" err="1" smtClean="0"/>
              <a:t>리눅스</a:t>
            </a:r>
            <a:r>
              <a:rPr lang="ko-KR" altLang="en-US" sz="2400" dirty="0" smtClean="0"/>
              <a:t> 기반 별도의 </a:t>
            </a:r>
            <a:r>
              <a:rPr lang="ko-KR" altLang="en-US" sz="2400" dirty="0" err="1" smtClean="0"/>
              <a:t>라즈비안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운영체제를 </a:t>
            </a:r>
            <a:r>
              <a:rPr lang="ko-KR" altLang="en-US" sz="2400" dirty="0" smtClean="0"/>
              <a:t>사용하여 활용도가 높고 다양한 프로젝트를 실행하기에 적합하다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400" dirty="0"/>
              <a:t>GPIO (General-Purpose Input/Output) Pin </a:t>
            </a:r>
            <a:r>
              <a:rPr lang="ko-KR" altLang="en-US" sz="2400" dirty="0"/>
              <a:t>들이 배치되어 </a:t>
            </a:r>
            <a:r>
              <a:rPr lang="en-US" altLang="ko-KR" sz="2400" dirty="0"/>
              <a:t>GPIO </a:t>
            </a:r>
            <a:r>
              <a:rPr lang="ko-KR" altLang="en-US" sz="2400" dirty="0"/>
              <a:t>단자를 통해 </a:t>
            </a:r>
            <a:r>
              <a:rPr lang="ko-KR" altLang="en-US" sz="2400" dirty="0" smtClean="0"/>
              <a:t>여러 센서 </a:t>
            </a:r>
            <a:r>
              <a:rPr lang="ko-KR" altLang="en-US" sz="2400" dirty="0" err="1" smtClean="0"/>
              <a:t>엑츄에이터등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여러 부속품들을 연결하여 사용할 수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12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이론적 배경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_x143335032" descr="EMB00003c5c1c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94" y="1733940"/>
            <a:ext cx="1276350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144216792" descr="EMB00003c5c1c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437" y="4561611"/>
            <a:ext cx="1663700" cy="13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349051" y="5941149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Pi-Camera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403167" y="2889136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PIR-Sensor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0144" y="1704701"/>
            <a:ext cx="117089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(Raspberry Pi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</a:rPr>
              <a:t>PIR-Sensor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</a:rPr>
              <a:t>물체의</a:t>
            </a:r>
            <a:r>
              <a:rPr lang="en-US" altLang="ko-KR" sz="2400" dirty="0" smtClean="0">
                <a:solidFill>
                  <a:prstClr val="black"/>
                </a:solidFill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</a:rPr>
              <a:t>움직임을 감지할 수 있는 센서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</a:rPr>
              <a:t>적외선을 방출하여 열을 감지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</a:rPr>
              <a:t>최대 </a:t>
            </a:r>
            <a:r>
              <a:rPr lang="en-US" altLang="ko-KR" sz="2400" dirty="0" smtClean="0">
                <a:solidFill>
                  <a:prstClr val="black"/>
                </a:solidFill>
              </a:rPr>
              <a:t>3M~7M, </a:t>
            </a:r>
            <a:r>
              <a:rPr lang="ko-KR" altLang="en-US" sz="2400" dirty="0" err="1" smtClean="0">
                <a:solidFill>
                  <a:prstClr val="black"/>
                </a:solidFill>
              </a:rPr>
              <a:t>딜레이</a:t>
            </a:r>
            <a:r>
              <a:rPr lang="ko-KR" altLang="en-US" sz="2400" dirty="0" smtClean="0">
                <a:solidFill>
                  <a:prstClr val="black"/>
                </a:solidFill>
              </a:rPr>
              <a:t> 타임 최소 </a:t>
            </a:r>
            <a:r>
              <a:rPr lang="en-US" altLang="ko-KR" sz="2400" dirty="0" smtClean="0">
                <a:solidFill>
                  <a:prstClr val="black"/>
                </a:solidFill>
              </a:rPr>
              <a:t>5</a:t>
            </a:r>
            <a:r>
              <a:rPr lang="ko-KR" altLang="en-US" sz="2400" dirty="0" smtClean="0">
                <a:solidFill>
                  <a:prstClr val="black"/>
                </a:solidFill>
              </a:rPr>
              <a:t>초</a:t>
            </a:r>
            <a:r>
              <a:rPr lang="en-US" altLang="ko-KR" sz="2400" dirty="0" smtClean="0">
                <a:solidFill>
                  <a:prstClr val="black"/>
                </a:solidFill>
              </a:rPr>
              <a:t>~5</a:t>
            </a:r>
            <a:r>
              <a:rPr lang="ko-KR" altLang="en-US" sz="2400" dirty="0" smtClean="0">
                <a:solidFill>
                  <a:prstClr val="black"/>
                </a:solidFill>
              </a:rPr>
              <a:t>분까지 설정 가능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</a:rPr>
              <a:t>Pi-Camera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>
                <a:solidFill>
                  <a:prstClr val="black"/>
                </a:solidFill>
              </a:rPr>
              <a:t>기본 해상도 </a:t>
            </a:r>
            <a:r>
              <a:rPr lang="en-US" altLang="ko-KR" sz="2400" dirty="0" smtClean="0">
                <a:solidFill>
                  <a:prstClr val="black"/>
                </a:solidFill>
              </a:rPr>
              <a:t>8MP</a:t>
            </a:r>
            <a:r>
              <a:rPr lang="ko-KR" altLang="en-US" sz="2400" dirty="0" smtClean="0">
                <a:solidFill>
                  <a:prstClr val="black"/>
                </a:solidFill>
              </a:rPr>
              <a:t>로 </a:t>
            </a:r>
            <a:r>
              <a:rPr lang="en-US" altLang="ko-KR" sz="2400" dirty="0" smtClean="0">
                <a:solidFill>
                  <a:prstClr val="black"/>
                </a:solidFill>
              </a:rPr>
              <a:t>Sony IMX219 </a:t>
            </a:r>
            <a:r>
              <a:rPr lang="ko-KR" altLang="en-US" sz="2400" dirty="0" smtClean="0">
                <a:solidFill>
                  <a:prstClr val="black"/>
                </a:solidFill>
              </a:rPr>
              <a:t>이미지 센서를 사용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en-US" altLang="ko-KR" sz="2400" dirty="0" smtClean="0">
                <a:solidFill>
                  <a:prstClr val="black"/>
                </a:solidFill>
              </a:rPr>
              <a:t>3208 x 2464 PX</a:t>
            </a:r>
            <a:r>
              <a:rPr lang="ko-KR" altLang="en-US" sz="2400" dirty="0" smtClean="0">
                <a:solidFill>
                  <a:prstClr val="black"/>
                </a:solidFill>
              </a:rPr>
              <a:t>의 정적 이미지 지원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en-US" altLang="ko-KR" sz="2400" dirty="0" smtClean="0">
                <a:solidFill>
                  <a:prstClr val="black"/>
                </a:solidFill>
              </a:rPr>
              <a:t>1080p30, 720p60 </a:t>
            </a:r>
            <a:r>
              <a:rPr lang="ko-KR" altLang="en-US" sz="2400" dirty="0" smtClean="0">
                <a:solidFill>
                  <a:prstClr val="black"/>
                </a:solidFill>
              </a:rPr>
              <a:t>등의 해상도로 촬영할 수 있다</a:t>
            </a:r>
            <a:r>
              <a:rPr lang="en-US" altLang="ko-KR" sz="2400" dirty="0" smtClean="0">
                <a:solidFill>
                  <a:prstClr val="black"/>
                </a:solidFill>
              </a:rPr>
              <a:t>.</a:t>
            </a:r>
            <a:endParaRPr lang="en-US" altLang="ko-K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최신번역 앱인벤터 – 헬로소프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04" y="2533649"/>
            <a:ext cx="2552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이론적 배경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1094" y="1438488"/>
            <a:ext cx="92610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인벤터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(App Inventor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Clr>
                <a:srgbClr val="FFC000"/>
              </a:buCl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프로그래밍에 대한 지식이 부족한 사람들도 스마트폰 앱 프로그램을 쉽게 구현할 수 있도록 만들어 놓은 앱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제작툴</a:t>
            </a:r>
            <a:endParaRPr lang="en-US" altLang="ko-KR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스마트폰</a:t>
            </a:r>
            <a:r>
              <a:rPr lang="ko-KR" altLang="en-US" sz="2400" dirty="0"/>
              <a:t> 하드웨어의 기능도 이용할 수 있어 하드웨어 제어를 통한 프로그램 개발도 가능하다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/>
              <a:t>핸드폰이나 </a:t>
            </a:r>
            <a:r>
              <a:rPr lang="ko-KR" altLang="en-US" sz="2400" dirty="0" err="1"/>
              <a:t>태블릿이</a:t>
            </a:r>
            <a:r>
              <a:rPr lang="ko-KR" altLang="en-US" sz="2400" dirty="0"/>
              <a:t> 없어도 에뮬레이터로 웹 상에서 실행 가능하다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87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이론적 배경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4" name="Picture 2" descr="Android | 가능성의 지평을 더욱 넓혀 주는 플랫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9" t="38104" r="21330" b="36424"/>
          <a:stretch/>
        </p:blipFill>
        <p:spPr bwMode="auto">
          <a:xfrm>
            <a:off x="7453561" y="5297833"/>
            <a:ext cx="4371726" cy="104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21094" y="1438488"/>
            <a:ext cx="117089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buClr>
                <a:srgbClr val="FFC000"/>
              </a:buClr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 err="1" smtClean="0"/>
              <a:t>스마트폰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태블릿과</a:t>
            </a:r>
            <a:r>
              <a:rPr lang="ko-KR" altLang="en-US" sz="2400" dirty="0" smtClean="0"/>
              <a:t> 같이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전용 운영체제</a:t>
            </a:r>
            <a:endParaRPr lang="en-US" altLang="ko-KR" sz="2400" dirty="0" smtClean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altLang="ko-KR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 err="1" smtClean="0"/>
              <a:t>오픈소스</a:t>
            </a:r>
            <a:r>
              <a:rPr lang="ko-KR" altLang="en-US" sz="2400" dirty="0" smtClean="0"/>
              <a:t> 소프트웨어 기반으로 </a:t>
            </a:r>
            <a:r>
              <a:rPr lang="ko-KR" altLang="en-US" sz="2400" dirty="0"/>
              <a:t>많은 정보가 공개되어 있고 적용하기 쉽다</a:t>
            </a:r>
            <a:r>
              <a:rPr lang="en-US" altLang="ko-KR" sz="2400" dirty="0"/>
              <a:t>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400" dirty="0"/>
              <a:t>고급 언어인 </a:t>
            </a:r>
            <a:r>
              <a:rPr lang="en-US" altLang="ko-KR" sz="2400" dirty="0"/>
              <a:t>JAVA</a:t>
            </a:r>
            <a:r>
              <a:rPr lang="ko-KR" altLang="en-US" sz="2400" dirty="0"/>
              <a:t> 언어를 사용하여 생산성이 높아 빠르게 응용 프로그램 개발이 가능하다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4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0144" y="147636"/>
            <a:ext cx="11711709" cy="10207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3600" i="1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이론적 배경</a:t>
            </a:r>
            <a:r>
              <a:rPr lang="en-US" altLang="ko-KR" sz="11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							</a:t>
            </a:r>
            <a:endParaRPr lang="ko-KR" altLang="en-US" sz="2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5495" y="481299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15294" y="750212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사물인터넷 기술을 이용한 홈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도난</a:t>
            </a:r>
            <a:r>
              <a:rPr lang="en-US" altLang="ko-KR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kern="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예방 시스템</a:t>
            </a:r>
            <a:endParaRPr lang="ko-KR" altLang="en-US" sz="2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12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1094" y="1438488"/>
            <a:ext cx="1170897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prstClr val="black"/>
                </a:solidFill>
              </a:rPr>
              <a:t>TCP/IP </a:t>
            </a:r>
            <a:r>
              <a:rPr lang="ko-KR" altLang="en-US" sz="2800" b="1" dirty="0">
                <a:solidFill>
                  <a:prstClr val="black"/>
                </a:solidFill>
              </a:rPr>
              <a:t>소켓 통신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>
              <a:buClr>
                <a:srgbClr val="FFC000"/>
              </a:buClr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prstClr val="black"/>
                </a:solidFill>
              </a:rPr>
              <a:t>인터넷에서 서버와 클라이언트가 서로 통신하기 위해 사용하는 통신 방법이다</a:t>
            </a:r>
            <a:r>
              <a:rPr lang="en-US" altLang="ko-KR" sz="2400" dirty="0">
                <a:solidFill>
                  <a:prstClr val="black"/>
                </a:solidFill>
              </a:rPr>
              <a:t>.</a:t>
            </a:r>
          </a:p>
          <a:p>
            <a:pPr lvl="1">
              <a:buClr>
                <a:srgbClr val="ED7D31">
                  <a:lumMod val="75000"/>
                </a:srgbClr>
              </a:buClr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prstClr val="black"/>
                </a:solidFill>
              </a:rPr>
              <a:t>서버 </a:t>
            </a:r>
            <a:r>
              <a:rPr lang="en-US" altLang="ko-KR" sz="2400" dirty="0">
                <a:solidFill>
                  <a:prstClr val="black"/>
                </a:solidFill>
              </a:rPr>
              <a:t>: </a:t>
            </a:r>
            <a:r>
              <a:rPr lang="ko-KR" altLang="en-US" sz="2400" dirty="0">
                <a:solidFill>
                  <a:prstClr val="black"/>
                </a:solidFill>
              </a:rPr>
              <a:t>특정 서비스를 제공하는 프로그램 </a:t>
            </a:r>
            <a:r>
              <a:rPr lang="en-US" altLang="ko-KR" sz="2400" dirty="0">
                <a:solidFill>
                  <a:prstClr val="black"/>
                </a:solidFill>
              </a:rPr>
              <a:t>(</a:t>
            </a:r>
            <a:r>
              <a:rPr lang="ko-KR" altLang="en-US" sz="2400" dirty="0">
                <a:solidFill>
                  <a:prstClr val="black"/>
                </a:solidFill>
              </a:rPr>
              <a:t>예</a:t>
            </a:r>
            <a:r>
              <a:rPr lang="en-US" altLang="ko-KR" sz="2400" dirty="0">
                <a:solidFill>
                  <a:prstClr val="black"/>
                </a:solidFill>
              </a:rPr>
              <a:t>: </a:t>
            </a:r>
            <a:r>
              <a:rPr lang="ko-KR" altLang="en-US" sz="2400" dirty="0">
                <a:solidFill>
                  <a:prstClr val="black"/>
                </a:solidFill>
              </a:rPr>
              <a:t>웹서버</a:t>
            </a:r>
            <a:r>
              <a:rPr lang="en-US" altLang="ko-KR" sz="2400" dirty="0">
                <a:solidFill>
                  <a:prstClr val="black"/>
                </a:solidFill>
              </a:rPr>
              <a:t>)</a:t>
            </a: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</a:rPr>
              <a:t>서비스할 </a:t>
            </a:r>
            <a:r>
              <a:rPr lang="ko-KR" altLang="en-US" sz="2400" dirty="0">
                <a:solidFill>
                  <a:prstClr val="black"/>
                </a:solidFill>
              </a:rPr>
              <a:t>준비를 하고</a:t>
            </a:r>
            <a:r>
              <a:rPr lang="en-US" altLang="ko-KR" sz="2400" dirty="0">
                <a:solidFill>
                  <a:prstClr val="black"/>
                </a:solidFill>
              </a:rPr>
              <a:t>, </a:t>
            </a:r>
            <a:r>
              <a:rPr lang="ko-KR" altLang="en-US" sz="2400" dirty="0">
                <a:solidFill>
                  <a:prstClr val="black"/>
                </a:solidFill>
              </a:rPr>
              <a:t>클라이언트로부터 요청이 오기를 기다림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</a:rPr>
              <a:t>서비스 요청 메시지가 도착하면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요청에 대한 응답메시지를 제공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endParaRPr lang="en-US" altLang="ko-KR" sz="2400" dirty="0">
              <a:solidFill>
                <a:prstClr val="black"/>
              </a:solidFill>
            </a:endParaRPr>
          </a:p>
          <a:p>
            <a:pPr marL="342900" indent="-342900">
              <a:buClr>
                <a:srgbClr val="ED7D31">
                  <a:lumMod val="75000"/>
                </a:srgbClr>
              </a:buClr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prstClr val="black"/>
                </a:solidFill>
              </a:rPr>
              <a:t>클라이언트</a:t>
            </a:r>
            <a:r>
              <a:rPr lang="en-US" altLang="ko-KR" sz="2400" dirty="0">
                <a:solidFill>
                  <a:prstClr val="black"/>
                </a:solidFill>
              </a:rPr>
              <a:t>: </a:t>
            </a:r>
            <a:r>
              <a:rPr lang="ko-KR" altLang="en-US" sz="2400" dirty="0">
                <a:solidFill>
                  <a:prstClr val="black"/>
                </a:solidFill>
              </a:rPr>
              <a:t>서버로부터 서비스를 </a:t>
            </a:r>
            <a:r>
              <a:rPr lang="ko-KR" altLang="en-US" sz="2400" dirty="0" smtClean="0">
                <a:solidFill>
                  <a:prstClr val="black"/>
                </a:solidFill>
              </a:rPr>
              <a:t>제공받는 프로그램 </a:t>
            </a:r>
            <a:r>
              <a:rPr lang="en-US" altLang="ko-KR" sz="2400" dirty="0">
                <a:solidFill>
                  <a:prstClr val="black"/>
                </a:solidFill>
              </a:rPr>
              <a:t>(</a:t>
            </a:r>
            <a:r>
              <a:rPr lang="ko-KR" altLang="en-US" sz="2400" dirty="0">
                <a:solidFill>
                  <a:prstClr val="black"/>
                </a:solidFill>
              </a:rPr>
              <a:t>예</a:t>
            </a:r>
            <a:r>
              <a:rPr lang="en-US" altLang="ko-KR" sz="2400" dirty="0">
                <a:solidFill>
                  <a:prstClr val="black"/>
                </a:solidFill>
              </a:rPr>
              <a:t>: </a:t>
            </a:r>
            <a:r>
              <a:rPr lang="ko-KR" altLang="en-US" sz="2400" dirty="0" err="1">
                <a:solidFill>
                  <a:prstClr val="black"/>
                </a:solidFill>
              </a:rPr>
              <a:t>웹브라우저</a:t>
            </a:r>
            <a:r>
              <a:rPr lang="en-US" altLang="ko-KR" sz="2400" dirty="0">
                <a:solidFill>
                  <a:prstClr val="black"/>
                </a:solidFill>
              </a:rPr>
              <a:t>)</a:t>
            </a: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>
                <a:solidFill>
                  <a:prstClr val="black"/>
                </a:solidFill>
              </a:rPr>
              <a:t>서버로부터 서비스를 제공받는 프로그램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>
                <a:solidFill>
                  <a:prstClr val="black"/>
                </a:solidFill>
              </a:rPr>
              <a:t>서비스가 필요하면 서버로 연결 요청을 보냄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marL="914400" lvl="1" indent="-457200">
              <a:buClr>
                <a:srgbClr val="ED7D31">
                  <a:lumMod val="75000"/>
                </a:srgbClr>
              </a:buClr>
              <a:buFont typeface="+mj-lt"/>
              <a:buAutoNum type="arabicParenR"/>
            </a:pPr>
            <a:r>
              <a:rPr lang="ko-KR" altLang="en-US" sz="2400" dirty="0">
                <a:solidFill>
                  <a:prstClr val="black"/>
                </a:solidFill>
              </a:rPr>
              <a:t>연결이 만들어지면 서비스 요청 메시지를 보냄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lvl="1">
              <a:buClr>
                <a:srgbClr val="ED7D31">
                  <a:lumMod val="75000"/>
                </a:srgbClr>
              </a:buClr>
            </a:pPr>
            <a:endParaRPr lang="en-US" altLang="ko-K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919</Words>
  <Application>Microsoft Office PowerPoint</Application>
  <PresentationFormat>사용자 지정</PresentationFormat>
  <Paragraphs>172</Paragraphs>
  <Slides>18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JW-LEE</cp:lastModifiedBy>
  <cp:revision>147</cp:revision>
  <dcterms:created xsi:type="dcterms:W3CDTF">2022-06-20T08:31:43Z</dcterms:created>
  <dcterms:modified xsi:type="dcterms:W3CDTF">2022-07-25T15:05:29Z</dcterms:modified>
</cp:coreProperties>
</file>