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8" r:id="rId4"/>
    <p:sldId id="263" r:id="rId5"/>
    <p:sldId id="264" r:id="rId6"/>
    <p:sldId id="270" r:id="rId7"/>
    <p:sldId id="271" r:id="rId8"/>
    <p:sldId id="272" r:id="rId9"/>
    <p:sldId id="273" r:id="rId10"/>
    <p:sldId id="274" r:id="rId11"/>
    <p:sldId id="269" r:id="rId12"/>
    <p:sldId id="265" r:id="rId13"/>
    <p:sldId id="266" r:id="rId14"/>
    <p:sldId id="267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767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 autoAdjust="0"/>
    <p:restoredTop sz="94660"/>
  </p:normalViewPr>
  <p:slideViewPr>
    <p:cSldViewPr snapToGrid="0">
      <p:cViewPr>
        <p:scale>
          <a:sx n="100" d="100"/>
          <a:sy n="100" d="100"/>
        </p:scale>
        <p:origin x="-90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34A61-D0A2-4EC2-8282-4EE52EF8928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2878B-A268-458C-B822-831A72A03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3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976" y="3409627"/>
            <a:ext cx="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5024" y="1191080"/>
            <a:ext cx="7981951" cy="2308324"/>
          </a:xfrm>
          <a:prstGeom prst="rect">
            <a:avLst/>
          </a:prstGeom>
          <a:noFill/>
          <a:ln w="50800">
            <a:solidFill>
              <a:srgbClr val="E7E7FF"/>
            </a:solidFill>
          </a:ln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사물인터넷 기술을 이용한 </a:t>
            </a:r>
            <a:endParaRPr lang="en-US" altLang="ko-KR" sz="4800" b="1" i="1" kern="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홈 모니터링 시스템 개발</a:t>
            </a:r>
            <a:endParaRPr lang="ko-KR" altLang="en-US" sz="12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1850" y="4723218"/>
            <a:ext cx="5010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     담당 교수 </a:t>
            </a:r>
            <a:r>
              <a:rPr lang="en-US" altLang="ko-KR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김명균</a:t>
            </a:r>
            <a:endParaRPr lang="en-US" altLang="ko-KR" sz="36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조교 </a:t>
            </a:r>
            <a:r>
              <a:rPr lang="en-US" altLang="ko-KR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이주원</a:t>
            </a:r>
            <a:endParaRPr lang="ko-KR" altLang="en-US" sz="3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endCxn id="10" idx="3"/>
          </p:cNvCxnSpPr>
          <p:nvPr/>
        </p:nvCxnSpPr>
        <p:spPr>
          <a:xfrm>
            <a:off x="0" y="5600381"/>
            <a:ext cx="12192000" cy="0"/>
          </a:xfrm>
          <a:prstGeom prst="line">
            <a:avLst/>
          </a:prstGeom>
          <a:ln w="38100">
            <a:solidFill>
              <a:srgbClr val="E7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075" y="4676732"/>
            <a:ext cx="397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김지호</a:t>
            </a:r>
            <a:r>
              <a:rPr lang="en-US" altLang="ko-KR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이승호</a:t>
            </a:r>
            <a:endParaRPr lang="ko-KR" altLang="en-US" sz="3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2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4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 이론적 배경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876" y="1123950"/>
            <a:ext cx="116522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prstClr val="black"/>
                </a:solidFill>
              </a:rPr>
              <a:t>파이어베이스</a:t>
            </a:r>
            <a:endParaRPr lang="en-US" altLang="ko-KR" sz="3600" dirty="0">
              <a:solidFill>
                <a:prstClr val="black"/>
              </a:solidFill>
            </a:endParaRPr>
          </a:p>
          <a:p>
            <a:pPr>
              <a:buClr>
                <a:srgbClr val="FFC000"/>
              </a:buClr>
            </a:pPr>
            <a:endParaRPr lang="en-US" altLang="ko-KR" sz="36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err="1" smtClean="0">
                <a:solidFill>
                  <a:prstClr val="black"/>
                </a:solidFill>
              </a:rPr>
              <a:t>모바일</a:t>
            </a:r>
            <a:r>
              <a:rPr lang="ko-KR" altLang="en-US" sz="2800" dirty="0" smtClean="0">
                <a:solidFill>
                  <a:prstClr val="black"/>
                </a:solidFill>
              </a:rPr>
              <a:t> 서버 개발 시 인증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</a:rPr>
              <a:t>데이터베이스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푸시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알람</a:t>
            </a:r>
            <a:r>
              <a:rPr lang="ko-KR" altLang="en-US" sz="2800" dirty="0" smtClean="0">
                <a:solidFill>
                  <a:prstClr val="black"/>
                </a:solidFill>
              </a:rPr>
              <a:t> 등 많은 기능들을 자동적으로 만들어준다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prstClr val="black"/>
                </a:solidFill>
              </a:rPr>
              <a:t>프로젝트 구축 시 개발 기간을 단축시켜주고 개발 난이도를 낮춰줌으로써 개발 방식을 효율적으로 만들어준다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800" dirty="0" smtClean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prstClr val="black"/>
                </a:solidFill>
              </a:rPr>
              <a:t>운영체제와 상관없이 사용할 수 있어 </a:t>
            </a:r>
            <a:r>
              <a:rPr lang="ko-KR" altLang="en-US" sz="2800" dirty="0" smtClean="0">
                <a:solidFill>
                  <a:prstClr val="black"/>
                </a:solidFill>
              </a:rPr>
              <a:t>간편하고 </a:t>
            </a:r>
            <a:endParaRPr lang="en-US" altLang="ko-KR" sz="2800" dirty="0">
              <a:solidFill>
                <a:prstClr val="black"/>
              </a:solidFill>
            </a:endParaRPr>
          </a:p>
          <a:p>
            <a:pPr>
              <a:buClr>
                <a:srgbClr val="ED7D31">
                  <a:lumMod val="75000"/>
                </a:srgbClr>
              </a:buClr>
            </a:pPr>
            <a:r>
              <a:rPr lang="ko-KR" altLang="en-US" sz="2800" dirty="0" smtClean="0">
                <a:solidFill>
                  <a:prstClr val="black"/>
                </a:solidFill>
              </a:rPr>
              <a:t>   데이터베이스나 저장소를 사용할 수 있다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1026" name="Picture 2" descr="무료] 파이어베이스(Firebase)를 이용한 웹+안드로이드 메모 어플리케이션 만들기 - 인프런 | 강의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6" t="9186" r="19973" b="8717"/>
          <a:stretch/>
        </p:blipFill>
        <p:spPr bwMode="auto">
          <a:xfrm>
            <a:off x="8984593" y="4251528"/>
            <a:ext cx="2764118" cy="260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976" y="3409627"/>
            <a:ext cx="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762247" y="2098706"/>
            <a:ext cx="6429375" cy="2164641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prstClr val="black"/>
                </a:solidFill>
              </a:rPr>
              <a:t>연구내용 및 방법</a:t>
            </a:r>
            <a:endParaRPr lang="ko-KR" altLang="en-US" sz="4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연구내용 및 방법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6" y="1371600"/>
            <a:ext cx="116522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ko-KR" altLang="en-US" sz="3600" b="1" dirty="0">
                <a:solidFill>
                  <a:prstClr val="black"/>
                </a:solidFill>
              </a:rPr>
              <a:t>전체 시스템 구조</a:t>
            </a:r>
            <a:endParaRPr lang="en-US" altLang="ko-KR" sz="3600" b="1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ko-KR" altLang="en-US" sz="2800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2800" dirty="0">
                <a:solidFill>
                  <a:prstClr val="black"/>
                </a:solidFill>
              </a:rPr>
              <a:t>(</a:t>
            </a:r>
            <a:r>
              <a:rPr lang="ko-KR" altLang="en-US" sz="2800" dirty="0">
                <a:solidFill>
                  <a:prstClr val="black"/>
                </a:solidFill>
              </a:rPr>
              <a:t>서버</a:t>
            </a:r>
            <a:r>
              <a:rPr lang="en-US" altLang="ko-KR" sz="2800" dirty="0">
                <a:solidFill>
                  <a:prstClr val="black"/>
                </a:solidFill>
              </a:rPr>
              <a:t>)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en-US" altLang="ko-KR" sz="2800" dirty="0">
                <a:solidFill>
                  <a:prstClr val="black"/>
                </a:solidFill>
              </a:rPr>
              <a:t>DHT11, MQ2 </a:t>
            </a:r>
            <a:r>
              <a:rPr lang="ko-KR" altLang="en-US" sz="2800" dirty="0">
                <a:solidFill>
                  <a:prstClr val="black"/>
                </a:solidFill>
              </a:rPr>
              <a:t>센서 연결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 err="1">
                <a:solidFill>
                  <a:prstClr val="black"/>
                </a:solidFill>
              </a:rPr>
              <a:t>라즈베리파이에서</a:t>
            </a:r>
            <a:r>
              <a:rPr lang="ko-KR" altLang="en-US" sz="2800" dirty="0">
                <a:solidFill>
                  <a:prstClr val="black"/>
                </a:solidFill>
              </a:rPr>
              <a:t> 데이터 수집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>
                <a:solidFill>
                  <a:prstClr val="black"/>
                </a:solidFill>
              </a:rPr>
              <a:t>수집된 데이터 </a:t>
            </a:r>
            <a:r>
              <a:rPr lang="en-US" altLang="ko-KR" sz="2800" dirty="0">
                <a:solidFill>
                  <a:prstClr val="black"/>
                </a:solidFill>
              </a:rPr>
              <a:t>Firebase</a:t>
            </a:r>
            <a:r>
              <a:rPr lang="ko-KR" altLang="en-US" sz="2800" dirty="0">
                <a:solidFill>
                  <a:prstClr val="black"/>
                </a:solidFill>
              </a:rPr>
              <a:t>에 업로드</a:t>
            </a:r>
            <a:endParaRPr lang="en-US" altLang="ko-KR" sz="2800" dirty="0">
              <a:solidFill>
                <a:prstClr val="black"/>
              </a:solidFill>
            </a:endParaRPr>
          </a:p>
          <a:p>
            <a:pPr>
              <a:buClr>
                <a:srgbClr val="ED7D31">
                  <a:lumMod val="75000"/>
                </a:srgbClr>
              </a:buClr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solidFill>
                  <a:prstClr val="black"/>
                </a:solidFill>
              </a:rPr>
              <a:t>애플리케이션</a:t>
            </a:r>
            <a:r>
              <a:rPr lang="en-US" altLang="ko-KR" sz="2800" dirty="0" smtClean="0">
                <a:solidFill>
                  <a:prstClr val="black"/>
                </a:solidFill>
              </a:rPr>
              <a:t>(</a:t>
            </a:r>
            <a:r>
              <a:rPr lang="ko-KR" altLang="en-US" sz="2800" dirty="0">
                <a:solidFill>
                  <a:prstClr val="black"/>
                </a:solidFill>
              </a:rPr>
              <a:t>클라이언트</a:t>
            </a:r>
            <a:r>
              <a:rPr lang="en-US" altLang="ko-KR" sz="2800" dirty="0">
                <a:solidFill>
                  <a:prstClr val="black"/>
                </a:solidFill>
              </a:rPr>
              <a:t>)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>
                <a:solidFill>
                  <a:prstClr val="black"/>
                </a:solidFill>
              </a:rPr>
              <a:t>애플리케이션과</a:t>
            </a:r>
            <a:r>
              <a:rPr lang="en-US" altLang="ko-KR" sz="2800" dirty="0">
                <a:solidFill>
                  <a:prstClr val="black"/>
                </a:solidFill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</a:rPr>
              <a:t>파이어베이스를</a:t>
            </a:r>
            <a:r>
              <a:rPr lang="ko-KR" altLang="en-US" sz="2800" dirty="0">
                <a:solidFill>
                  <a:prstClr val="black"/>
                </a:solidFill>
              </a:rPr>
              <a:t> 연결한다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>
                <a:solidFill>
                  <a:prstClr val="black"/>
                </a:solidFill>
              </a:rPr>
              <a:t>연결이 되면 데이터를 받아온다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>
                <a:solidFill>
                  <a:prstClr val="black"/>
                </a:solidFill>
              </a:rPr>
              <a:t>받아온 데이터를 통해 기준치가 넘으면 알림을 띄워 알려준다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8" name="_x200465976" descr="EMB000087d80a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4" y="1123950"/>
            <a:ext cx="4514856" cy="352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연구내용 및 방법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7" y="1371600"/>
            <a:ext cx="563562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ko-KR" altLang="en-US" sz="3200" b="1" dirty="0">
                <a:solidFill>
                  <a:prstClr val="black"/>
                </a:solidFill>
              </a:rPr>
              <a:t>애플리케이션 작동 모습</a:t>
            </a:r>
            <a:r>
              <a:rPr lang="en-US" altLang="ko-KR" sz="3200" b="1" dirty="0">
                <a:solidFill>
                  <a:prstClr val="black"/>
                </a:solidFill>
              </a:rPr>
              <a:t>(1)</a:t>
            </a:r>
          </a:p>
          <a:p>
            <a:pPr>
              <a:buClr>
                <a:srgbClr val="FFC000"/>
              </a:buClr>
            </a:pPr>
            <a:endParaRPr lang="en-US" altLang="ko-KR" sz="36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prstClr val="black"/>
                </a:solidFill>
              </a:rPr>
              <a:t>처음 애플리케이션에는 아무런 입력이 없을 때 </a:t>
            </a:r>
            <a:r>
              <a:rPr lang="en-US" altLang="ko-KR" sz="2800" dirty="0">
                <a:solidFill>
                  <a:prstClr val="black"/>
                </a:solidFill>
              </a:rPr>
              <a:t>No Signal</a:t>
            </a:r>
            <a:r>
              <a:rPr lang="ko-KR" altLang="en-US" sz="2800" dirty="0">
                <a:solidFill>
                  <a:prstClr val="black"/>
                </a:solidFill>
              </a:rPr>
              <a:t>로 연결되지 않음을 알림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prstClr val="black"/>
                </a:solidFill>
              </a:rPr>
              <a:t>버튼을 클릭하면 </a:t>
            </a:r>
            <a:r>
              <a:rPr lang="ko-KR" altLang="en-US" sz="2800" dirty="0" err="1">
                <a:solidFill>
                  <a:prstClr val="black"/>
                </a:solidFill>
              </a:rPr>
              <a:t>라즈베리파이로</a:t>
            </a:r>
            <a:r>
              <a:rPr lang="ko-KR" altLang="en-US" sz="2800" dirty="0">
                <a:solidFill>
                  <a:prstClr val="black"/>
                </a:solidFill>
              </a:rPr>
              <a:t> 신호가 가서 센서가 동작하게 되고 데이터를 받아온다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9" name="_x211024200" descr="EMB000009940a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99" y="1409700"/>
            <a:ext cx="2880000" cy="503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07520864" descr="EMB00002ad8526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4"/>
          <a:stretch/>
        </p:blipFill>
        <p:spPr bwMode="auto">
          <a:xfrm>
            <a:off x="6095999" y="1409700"/>
            <a:ext cx="2880000" cy="503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연구내용 및 방법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7" y="1371600"/>
            <a:ext cx="56356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ko-KR" altLang="en-US" sz="3200" b="1" dirty="0">
                <a:solidFill>
                  <a:prstClr val="black"/>
                </a:solidFill>
              </a:rPr>
              <a:t>애플리케이션 작동 모습</a:t>
            </a:r>
            <a:r>
              <a:rPr lang="en-US" altLang="ko-KR" sz="3200" b="1" dirty="0">
                <a:solidFill>
                  <a:prstClr val="black"/>
                </a:solidFill>
              </a:rPr>
              <a:t>(2)</a:t>
            </a:r>
          </a:p>
          <a:p>
            <a:pPr>
              <a:buClr>
                <a:srgbClr val="FFC000"/>
              </a:buClr>
            </a:pPr>
            <a:endParaRPr lang="en-US" altLang="ko-KR" sz="36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prstClr val="black"/>
                </a:solidFill>
              </a:rPr>
              <a:t>만약 설정된 온도의 기준치가 넘어가면 알림을 </a:t>
            </a:r>
            <a:r>
              <a:rPr lang="ko-KR" altLang="en-US" sz="2800" dirty="0" smtClean="0">
                <a:solidFill>
                  <a:prstClr val="black"/>
                </a:solidFill>
              </a:rPr>
              <a:t>띄워 경고 메시지를 보낸다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solidFill>
                  <a:prstClr val="black"/>
                </a:solidFill>
              </a:rPr>
              <a:t>가스센서도 </a:t>
            </a:r>
            <a:r>
              <a:rPr lang="ko-KR" altLang="en-US" sz="2800" dirty="0">
                <a:solidFill>
                  <a:prstClr val="black"/>
                </a:solidFill>
              </a:rPr>
              <a:t>마찬가지로 유해가스 농도가 높아지면 자동으로 알림을 보내어 사용자가 집안의 상태를 알 수 있게 만든다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11" name="_x207523104" descr="EMB00002ad852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1"/>
          <a:stretch/>
        </p:blipFill>
        <p:spPr bwMode="auto">
          <a:xfrm>
            <a:off x="6457948" y="1276350"/>
            <a:ext cx="523875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976" y="3409627"/>
            <a:ext cx="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762247" y="2098706"/>
            <a:ext cx="6429375" cy="2164641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prstClr val="black"/>
                </a:solidFill>
              </a:rPr>
              <a:t>연구결론 및 고찰</a:t>
            </a:r>
            <a:endParaRPr lang="ko-KR" altLang="en-US" sz="4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연구결론 및 고찰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094" y="1438488"/>
            <a:ext cx="117089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b="1" dirty="0" smtClean="0">
                <a:solidFill>
                  <a:prstClr val="black"/>
                </a:solidFill>
              </a:rPr>
              <a:t>다양한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IT </a:t>
            </a:r>
            <a:r>
              <a:rPr lang="ko-KR" altLang="en-US" sz="2800" b="1" dirty="0" smtClean="0">
                <a:solidFill>
                  <a:prstClr val="black"/>
                </a:solidFill>
              </a:rPr>
              <a:t>기술들을 접함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dirty="0" smtClean="0">
                <a:solidFill>
                  <a:prstClr val="black"/>
                </a:solidFill>
              </a:rPr>
              <a:t>-</a:t>
            </a:r>
            <a:r>
              <a:rPr lang="ko-KR" altLang="en-US" sz="2400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</a:rPr>
              <a:t>활용하여 더 저렴하고 손쉽게 </a:t>
            </a:r>
            <a:r>
              <a:rPr lang="ko-KR" altLang="en-US" sz="2400" dirty="0" smtClean="0">
                <a:solidFill>
                  <a:prstClr val="black"/>
                </a:solidFill>
              </a:rPr>
              <a:t>사물인터넷 기기를 개발하였다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dirty="0" smtClean="0">
                <a:solidFill>
                  <a:prstClr val="black"/>
                </a:solidFill>
              </a:rPr>
              <a:t>-</a:t>
            </a:r>
            <a:r>
              <a:rPr lang="ko-KR" altLang="en-US" sz="2400" dirty="0" smtClean="0">
                <a:solidFill>
                  <a:prstClr val="black"/>
                </a:solidFill>
              </a:rPr>
              <a:t>여러 통신 방법들을 사용하여 통신 방법을 알게 되었다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8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b="1" dirty="0" smtClean="0">
                <a:solidFill>
                  <a:prstClr val="black"/>
                </a:solidFill>
              </a:rPr>
              <a:t>향후 활용 가능성</a:t>
            </a:r>
            <a:endParaRPr lang="en-US" altLang="ko-KR" sz="2800" b="1" dirty="0" smtClean="0">
              <a:solidFill>
                <a:prstClr val="black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dirty="0" smtClean="0">
                <a:solidFill>
                  <a:prstClr val="black"/>
                </a:solidFill>
              </a:rPr>
              <a:t>-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다른 사물인터넷 기기와 연동하여 집안의 상태를 모니터링하며 보다 효율적으로 사물인터넷 기기들을 사용할 수 있을 </a:t>
            </a:r>
            <a:r>
              <a:rPr lang="ko-KR" altLang="en-US" sz="2400" dirty="0" smtClean="0">
                <a:solidFill>
                  <a:prstClr val="black"/>
                </a:solidFill>
              </a:rPr>
              <a:t>것이다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49" name="사각형: 둥근 모서리 43">
            <a:extLst>
              <a:ext uri="{FF2B5EF4-FFF2-40B4-BE49-F238E27FC236}">
                <a16:creationId xmlns:a16="http://schemas.microsoft.com/office/drawing/2014/main" xmlns="" id="{80C6E455-B26D-4B09-9A61-A93E45308778}"/>
              </a:ext>
            </a:extLst>
          </p:cNvPr>
          <p:cNvSpPr/>
          <p:nvPr/>
        </p:nvSpPr>
        <p:spPr>
          <a:xfrm>
            <a:off x="2152373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사물인터넷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기술을 이용한 홈 모니터링 시스템 개발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모서리 3">
            <a:extLst>
              <a:ext uri="{FF2B5EF4-FFF2-40B4-BE49-F238E27FC236}">
                <a16:creationId xmlns:a16="http://schemas.microsoft.com/office/drawing/2014/main" xmlns="" id="{21921BE4-D166-4AF5-9B04-CE1FF702A2B5}"/>
              </a:ext>
            </a:extLst>
          </p:cNvPr>
          <p:cNvSpPr/>
          <p:nvPr/>
        </p:nvSpPr>
        <p:spPr>
          <a:xfrm>
            <a:off x="1900698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9D9E538-E1C7-4F5C-8E69-91639C8B25C4}"/>
              </a:ext>
            </a:extLst>
          </p:cNvPr>
          <p:cNvSpPr/>
          <p:nvPr/>
        </p:nvSpPr>
        <p:spPr>
          <a:xfrm>
            <a:off x="1899517" y="3200233"/>
            <a:ext cx="23567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이론적 배경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xmlns="" id="{48BFCBC0-ADD6-462E-8CB5-8D6BAF1965D5}"/>
              </a:ext>
            </a:extLst>
          </p:cNvPr>
          <p:cNvSpPr/>
          <p:nvPr/>
        </p:nvSpPr>
        <p:spPr>
          <a:xfrm flipV="1">
            <a:off x="3798708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318146D-F239-4A8E-812B-D0626D832D96}"/>
              </a:ext>
            </a:extLst>
          </p:cNvPr>
          <p:cNvCxnSpPr>
            <a:cxnSpLocks/>
          </p:cNvCxnSpPr>
          <p:nvPr/>
        </p:nvCxnSpPr>
        <p:spPr>
          <a:xfrm flipV="1">
            <a:off x="4257495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89E210E9-DDF2-4F68-94D9-AC6402F95908}"/>
              </a:ext>
            </a:extLst>
          </p:cNvPr>
          <p:cNvCxnSpPr>
            <a:cxnSpLocks/>
          </p:cNvCxnSpPr>
          <p:nvPr/>
        </p:nvCxnSpPr>
        <p:spPr>
          <a:xfrm flipH="1">
            <a:off x="3204595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3641690-1477-4E6B-8F0E-41043A7243F0}"/>
              </a:ext>
            </a:extLst>
          </p:cNvPr>
          <p:cNvSpPr txBox="1"/>
          <p:nvPr/>
        </p:nvSpPr>
        <p:spPr>
          <a:xfrm>
            <a:off x="1905939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01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51" name="사각형: 둥근 모서리 56">
            <a:extLst>
              <a:ext uri="{FF2B5EF4-FFF2-40B4-BE49-F238E27FC236}">
                <a16:creationId xmlns:a16="http://schemas.microsoft.com/office/drawing/2014/main" xmlns="" id="{0139CF39-5D01-4F9F-B945-62312FF4BAEB}"/>
              </a:ext>
            </a:extLst>
          </p:cNvPr>
          <p:cNvSpPr/>
          <p:nvPr/>
        </p:nvSpPr>
        <p:spPr>
          <a:xfrm>
            <a:off x="4977192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xmlns="" id="{EEAD46E5-6492-4856-BFBE-E9EBAD5DA525}"/>
              </a:ext>
            </a:extLst>
          </p:cNvPr>
          <p:cNvSpPr/>
          <p:nvPr/>
        </p:nvSpPr>
        <p:spPr>
          <a:xfrm flipV="1">
            <a:off x="6875202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6C3F500A-8972-40D5-ABF4-CB94CA76323A}"/>
              </a:ext>
            </a:extLst>
          </p:cNvPr>
          <p:cNvCxnSpPr>
            <a:cxnSpLocks/>
          </p:cNvCxnSpPr>
          <p:nvPr/>
        </p:nvCxnSpPr>
        <p:spPr>
          <a:xfrm flipV="1">
            <a:off x="7333989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9E5601E-B14E-4881-BD19-355E339D3E3E}"/>
              </a:ext>
            </a:extLst>
          </p:cNvPr>
          <p:cNvCxnSpPr>
            <a:cxnSpLocks/>
          </p:cNvCxnSpPr>
          <p:nvPr/>
        </p:nvCxnSpPr>
        <p:spPr>
          <a:xfrm flipH="1">
            <a:off x="6281089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61">
            <a:extLst>
              <a:ext uri="{FF2B5EF4-FFF2-40B4-BE49-F238E27FC236}">
                <a16:creationId xmlns:a16="http://schemas.microsoft.com/office/drawing/2014/main" xmlns="" id="{05E958C9-EE9B-45E8-9371-702AF729C2C9}"/>
              </a:ext>
            </a:extLst>
          </p:cNvPr>
          <p:cNvSpPr/>
          <p:nvPr/>
        </p:nvSpPr>
        <p:spPr>
          <a:xfrm>
            <a:off x="5228867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F25B60C-8546-4D9B-B11D-37EE33DC8B11}"/>
              </a:ext>
            </a:extLst>
          </p:cNvPr>
          <p:cNvSpPr txBox="1"/>
          <p:nvPr/>
        </p:nvSpPr>
        <p:spPr>
          <a:xfrm>
            <a:off x="4982433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02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58" name="사각형: 둥근 모서리 64">
            <a:extLst>
              <a:ext uri="{FF2B5EF4-FFF2-40B4-BE49-F238E27FC236}">
                <a16:creationId xmlns:a16="http://schemas.microsoft.com/office/drawing/2014/main" xmlns="" id="{AF02ECA5-E0A1-4213-B0E3-4B745CEBEAC4}"/>
              </a:ext>
            </a:extLst>
          </p:cNvPr>
          <p:cNvSpPr/>
          <p:nvPr/>
        </p:nvSpPr>
        <p:spPr>
          <a:xfrm>
            <a:off x="8053686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xmlns="" id="{0A1E5C9F-99AC-4582-AF30-0C814C96519E}"/>
              </a:ext>
            </a:extLst>
          </p:cNvPr>
          <p:cNvSpPr/>
          <p:nvPr/>
        </p:nvSpPr>
        <p:spPr>
          <a:xfrm flipV="1">
            <a:off x="9951696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FD090304-F2EA-4CA6-B863-DB6392E32876}"/>
              </a:ext>
            </a:extLst>
          </p:cNvPr>
          <p:cNvCxnSpPr>
            <a:cxnSpLocks/>
          </p:cNvCxnSpPr>
          <p:nvPr/>
        </p:nvCxnSpPr>
        <p:spPr>
          <a:xfrm flipV="1">
            <a:off x="10410483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4E541FE8-150C-4DCF-A831-7FC36A258783}"/>
              </a:ext>
            </a:extLst>
          </p:cNvPr>
          <p:cNvCxnSpPr>
            <a:cxnSpLocks/>
          </p:cNvCxnSpPr>
          <p:nvPr/>
        </p:nvCxnSpPr>
        <p:spPr>
          <a:xfrm flipH="1">
            <a:off x="9357583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9">
            <a:extLst>
              <a:ext uri="{FF2B5EF4-FFF2-40B4-BE49-F238E27FC236}">
                <a16:creationId xmlns:a16="http://schemas.microsoft.com/office/drawing/2014/main" xmlns="" id="{C0A235F1-8523-44D0-B3EA-2DBDE7EBE859}"/>
              </a:ext>
            </a:extLst>
          </p:cNvPr>
          <p:cNvSpPr/>
          <p:nvPr/>
        </p:nvSpPr>
        <p:spPr>
          <a:xfrm>
            <a:off x="8305361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F0FEC4B-746E-408C-A0F7-AE951AB1D683}"/>
              </a:ext>
            </a:extLst>
          </p:cNvPr>
          <p:cNvSpPr txBox="1"/>
          <p:nvPr/>
        </p:nvSpPr>
        <p:spPr>
          <a:xfrm>
            <a:off x="8058927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70168" y="4431455"/>
            <a:ext cx="375837" cy="375837"/>
            <a:chOff x="4070168" y="4431455"/>
            <a:chExt cx="375837" cy="375837"/>
          </a:xfrm>
        </p:grpSpPr>
        <p:sp>
          <p:nvSpPr>
            <p:cNvPr id="66" name="타원 65"/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xmlns="" id="{8B3A3E38-050F-4064-9BF3-E584EB0F87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146662" y="4439633"/>
            <a:ext cx="375837" cy="375837"/>
            <a:chOff x="7146662" y="4439633"/>
            <a:chExt cx="375837" cy="375837"/>
          </a:xfrm>
        </p:grpSpPr>
        <p:sp>
          <p:nvSpPr>
            <p:cNvPr id="69" name="타원 68"/>
            <p:cNvSpPr/>
            <p:nvPr/>
          </p:nvSpPr>
          <p:spPr>
            <a:xfrm>
              <a:off x="7146662" y="4439633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23">
              <a:extLst>
                <a:ext uri="{FF2B5EF4-FFF2-40B4-BE49-F238E27FC236}">
                  <a16:creationId xmlns:a16="http://schemas.microsoft.com/office/drawing/2014/main" xmlns="" id="{E38C4123-6C6A-41CC-9176-1DBFDD562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576" y="4557163"/>
              <a:ext cx="156888" cy="1373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211379" y="4439632"/>
            <a:ext cx="375837" cy="375837"/>
            <a:chOff x="10211379" y="4439632"/>
            <a:chExt cx="375837" cy="375837"/>
          </a:xfrm>
        </p:grpSpPr>
        <p:sp>
          <p:nvSpPr>
            <p:cNvPr id="72" name="타원 71"/>
            <p:cNvSpPr/>
            <p:nvPr/>
          </p:nvSpPr>
          <p:spPr>
            <a:xfrm>
              <a:off x="10211379" y="4439632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xmlns="" id="{549A52C4-9437-482E-B48F-15DFE46F0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239" y="4551574"/>
              <a:ext cx="124219" cy="16393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9D9E538-E1C7-4F5C-8E69-91639C8B25C4}"/>
              </a:ext>
            </a:extLst>
          </p:cNvPr>
          <p:cNvSpPr/>
          <p:nvPr/>
        </p:nvSpPr>
        <p:spPr>
          <a:xfrm>
            <a:off x="4976628" y="3259885"/>
            <a:ext cx="23567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연구내용 및 방법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9D9E538-E1C7-4F5C-8E69-91639C8B25C4}"/>
              </a:ext>
            </a:extLst>
          </p:cNvPr>
          <p:cNvSpPr/>
          <p:nvPr/>
        </p:nvSpPr>
        <p:spPr>
          <a:xfrm>
            <a:off x="8053683" y="3259885"/>
            <a:ext cx="2356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연구 결론 및 고찰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976" y="3409627"/>
            <a:ext cx="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762247" y="2098706"/>
            <a:ext cx="6429375" cy="2164641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이론적 배경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 이론적 배경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876" y="1123950"/>
            <a:ext cx="1165224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ko-KR" altLang="en-US" sz="3600" dirty="0">
                <a:solidFill>
                  <a:prstClr val="black"/>
                </a:solidFill>
              </a:rPr>
              <a:t>사물인터넷</a:t>
            </a:r>
            <a:r>
              <a:rPr lang="en-US" altLang="ko-KR" sz="3600" dirty="0">
                <a:solidFill>
                  <a:prstClr val="black"/>
                </a:solidFill>
              </a:rPr>
              <a:t>(Internet of Things)</a:t>
            </a:r>
          </a:p>
          <a:p>
            <a:pPr algn="just" latinLnBrk="0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prstClr val="black"/>
                </a:solidFill>
              </a:rPr>
              <a:t>각종 사물에 센서와 통신 기능을 내장하여 인터넷에 연결하는 </a:t>
            </a:r>
            <a:r>
              <a:rPr lang="ko-KR" altLang="en-US" sz="2800" dirty="0" smtClean="0">
                <a:solidFill>
                  <a:prstClr val="black"/>
                </a:solidFill>
              </a:rPr>
              <a:t>기술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</a:rPr>
              <a:t>즉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</a:rPr>
              <a:t>무선통신을 통해 각종 사물을 연결하는 기술이다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prstClr val="black"/>
                </a:solidFill>
              </a:rPr>
              <a:t>사물이란 가전제품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모바일</a:t>
            </a:r>
            <a:r>
              <a:rPr lang="ko-KR" altLang="en-US" sz="2800" dirty="0" smtClean="0">
                <a:solidFill>
                  <a:prstClr val="black"/>
                </a:solidFill>
              </a:rPr>
              <a:t> 장비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웨어러블</a:t>
            </a:r>
            <a:r>
              <a:rPr lang="ko-KR" altLang="en-US" sz="2800" dirty="0" smtClean="0">
                <a:solidFill>
                  <a:prstClr val="black"/>
                </a:solidFill>
              </a:rPr>
              <a:t> 디바이스 등 다양한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임베디드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</a:rPr>
              <a:t>시스템이다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prstClr val="black"/>
                </a:solidFill>
              </a:rPr>
              <a:t>사물들은 자신을 구분할 수 있는 유일한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아이피를</a:t>
            </a:r>
            <a:r>
              <a:rPr lang="ko-KR" altLang="en-US" sz="2800" dirty="0" smtClean="0">
                <a:solidFill>
                  <a:prstClr val="black"/>
                </a:solidFill>
              </a:rPr>
              <a:t> 가지고 인터넷으로 연결되어야 한다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 이론적 배경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5" name="_x215280464" descr="EMB00002ad0a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9" y="4082414"/>
            <a:ext cx="4206875" cy="27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876" y="1123950"/>
            <a:ext cx="116522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(Raspberry Pi)</a:t>
            </a:r>
          </a:p>
          <a:p>
            <a:pPr>
              <a:buClr>
                <a:srgbClr val="FFC000"/>
              </a:buClr>
            </a:pP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기초 컴퓨터 과학의 교육을 위해 개발한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싱글보드형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컴퓨터이다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 정도의 크기를 가지고 있고 그래픽 성능이 뛰어나면서도 가격이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저렴하며 저전력으로 실행된다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센서와 추가 디바이스 등을 활용하여 다양한 </a:t>
            </a:r>
            <a:endParaRPr lang="en-US" altLang="ko-KR" sz="2800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프로젝트를 실행할 수 있다</a:t>
            </a:r>
            <a:r>
              <a:rPr lang="en-US" altLang="ko-KR" sz="2800" dirty="0" smtClean="0"/>
              <a:t>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 이론적 배경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876" y="1123950"/>
            <a:ext cx="116522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(Raspberry Pi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센서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</a:rPr>
              <a:t>DHT11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 smtClean="0">
                <a:solidFill>
                  <a:prstClr val="black"/>
                </a:solidFill>
              </a:rPr>
              <a:t>습도와 온도를 측정하는 센서로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온습도</a:t>
            </a:r>
            <a:r>
              <a:rPr lang="ko-KR" altLang="en-US" sz="2800" dirty="0" smtClean="0">
                <a:solidFill>
                  <a:prstClr val="black"/>
                </a:solidFill>
              </a:rPr>
              <a:t> 센서로도 불림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 smtClean="0">
                <a:solidFill>
                  <a:prstClr val="black"/>
                </a:solidFill>
              </a:rPr>
              <a:t>전기 저항과 물질의 저항치를 측정하여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온습도를</a:t>
            </a:r>
            <a:r>
              <a:rPr lang="ko-KR" altLang="en-US" sz="2800" dirty="0" smtClean="0">
                <a:solidFill>
                  <a:prstClr val="black"/>
                </a:solidFill>
              </a:rPr>
              <a:t> 측정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 smtClean="0">
                <a:solidFill>
                  <a:prstClr val="black"/>
                </a:solidFill>
              </a:rPr>
              <a:t>습도의 측정 범위는 </a:t>
            </a:r>
            <a:r>
              <a:rPr lang="en-US" altLang="ko-KR" sz="2800" dirty="0" smtClean="0">
                <a:solidFill>
                  <a:prstClr val="black"/>
                </a:solidFill>
              </a:rPr>
              <a:t>20-90%</a:t>
            </a:r>
            <a:r>
              <a:rPr lang="ko-KR" altLang="en-US" sz="2800" dirty="0" smtClean="0">
                <a:solidFill>
                  <a:prstClr val="black"/>
                </a:solidFill>
              </a:rPr>
              <a:t>이며 온도는 </a:t>
            </a:r>
            <a:r>
              <a:rPr lang="en-US" altLang="ko-KR" sz="2800" dirty="0" smtClean="0">
                <a:solidFill>
                  <a:prstClr val="black"/>
                </a:solidFill>
              </a:rPr>
              <a:t>0-50</a:t>
            </a:r>
            <a:r>
              <a:rPr lang="ko-KR" altLang="en-US" sz="2800" dirty="0" smtClean="0">
                <a:solidFill>
                  <a:prstClr val="black"/>
                </a:solidFill>
              </a:rPr>
              <a:t>도까지 측정가능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ko-KR" sz="2800" dirty="0" smtClean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</a:rPr>
              <a:t>MQ2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 smtClean="0">
                <a:solidFill>
                  <a:prstClr val="black"/>
                </a:solidFill>
              </a:rPr>
              <a:t>가스를 감지하는 센서로 가스감지센서로 불림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en-US" altLang="ko-KR" sz="2800" dirty="0" smtClean="0">
                <a:solidFill>
                  <a:prstClr val="black"/>
                </a:solidFill>
              </a:rPr>
              <a:t>LPG, </a:t>
            </a:r>
            <a:r>
              <a:rPr lang="ko-KR" altLang="en-US" sz="2800" dirty="0" smtClean="0">
                <a:solidFill>
                  <a:prstClr val="black"/>
                </a:solidFill>
              </a:rPr>
              <a:t>부탄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</a:rPr>
              <a:t>메탄</a:t>
            </a:r>
            <a:r>
              <a:rPr lang="en-US" altLang="ko-KR" sz="2800" dirty="0" smtClean="0">
                <a:solidFill>
                  <a:prstClr val="black"/>
                </a:solidFill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</a:rPr>
              <a:t>알코올 등 여러 유해가스 측정가능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800" dirty="0" smtClean="0">
                <a:solidFill>
                  <a:prstClr val="black"/>
                </a:solidFill>
              </a:rPr>
              <a:t>출력을 아날로그 신호로 전달하여 추가 변환이 필요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endParaRPr lang="en-US" altLang="ko-KR" sz="28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24665" y="273682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DHT11 Sensor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38364" y="624591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MQ2 Sensor</a:t>
            </a:r>
            <a:endParaRPr lang="ko-KR" altLang="en-US" b="1" dirty="0"/>
          </a:p>
        </p:txBody>
      </p:sp>
      <p:pic>
        <p:nvPicPr>
          <p:cNvPr id="10" name="_x149166728" descr="EMB000009940a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15761" r="11658" b="11855"/>
          <a:stretch>
            <a:fillRect/>
          </a:stretch>
        </p:blipFill>
        <p:spPr bwMode="auto">
          <a:xfrm>
            <a:off x="10146779" y="1172852"/>
            <a:ext cx="1733495" cy="156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211024920" descr="EMB000009940a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12923" r="8481" b="7855"/>
          <a:stretch>
            <a:fillRect/>
          </a:stretch>
        </p:blipFill>
        <p:spPr bwMode="auto">
          <a:xfrm>
            <a:off x="9695411" y="4652944"/>
            <a:ext cx="2226712" cy="15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6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 이론적 배경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876" y="1123950"/>
            <a:ext cx="11652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인벤터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(App Inventor)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800" dirty="0" smtClean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/>
              <a:t>컴퓨터 프로그래밍을 처음 접하는 사람들이 </a:t>
            </a:r>
            <a:r>
              <a:rPr lang="ko-KR" altLang="en-US" sz="2800" dirty="0" err="1"/>
              <a:t>안드로이드</a:t>
            </a:r>
            <a:r>
              <a:rPr lang="ko-KR" altLang="en-US" sz="2800" dirty="0"/>
              <a:t> 운영 체제용 응용 </a:t>
            </a:r>
            <a:r>
              <a:rPr lang="ko-KR" altLang="en-US" sz="2800" dirty="0" smtClean="0"/>
              <a:t>소프트웨어 개발할 수 있게 만든 개발 툴이다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Java</a:t>
            </a:r>
            <a:r>
              <a:rPr lang="ko-KR" altLang="en-US" sz="2800" dirty="0" smtClean="0"/>
              <a:t>와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SDK</a:t>
            </a:r>
            <a:r>
              <a:rPr lang="ko-KR" altLang="en-US" sz="2800" dirty="0" smtClean="0"/>
              <a:t>등 컴퓨터 언어를 다루지 않아도 </a:t>
            </a:r>
            <a:r>
              <a:rPr lang="ko-KR" altLang="en-US" sz="2800" dirty="0"/>
              <a:t>블</a:t>
            </a:r>
            <a:r>
              <a:rPr lang="ko-KR" altLang="en-US" sz="2800" dirty="0" smtClean="0"/>
              <a:t>록 </a:t>
            </a:r>
            <a:r>
              <a:rPr lang="ko-KR" altLang="en-US" sz="2800" dirty="0" smtClean="0"/>
              <a:t>기반의 코딩으로 </a:t>
            </a:r>
            <a:r>
              <a:rPr lang="ko-KR" altLang="en-US" sz="2800" dirty="0" smtClean="0"/>
              <a:t>쉽게 </a:t>
            </a:r>
            <a:r>
              <a:rPr lang="ko-KR" altLang="en-US" sz="2800" dirty="0" smtClean="0"/>
              <a:t>개발할 수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err="1" smtClean="0"/>
              <a:t>안드로이드와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쉽게 연동하여 핸드폰의 기능들을 거의 모두 사용할 수 </a:t>
            </a:r>
            <a:r>
              <a:rPr lang="ko-KR" altLang="en-US" sz="2800" dirty="0" smtClean="0"/>
              <a:t>있어 </a:t>
            </a:r>
            <a:r>
              <a:rPr lang="ko-KR" altLang="en-US" sz="2800" dirty="0" err="1" smtClean="0"/>
              <a:t>활용성이</a:t>
            </a:r>
            <a:r>
              <a:rPr lang="ko-KR" altLang="en-US" sz="2800" dirty="0" smtClean="0"/>
              <a:t> 높다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02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 이론적 배경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876" y="1123950"/>
            <a:ext cx="1165224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  <a:p>
            <a:pPr>
              <a:buClr>
                <a:srgbClr val="FFC000"/>
              </a:buClr>
            </a:pP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휴대폰을 포함한 휴대용 장치를 위한 운영 체제이다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8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err="1" smtClean="0"/>
              <a:t>리눅스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커널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위에서 동작하며 기본 동작은 그래픽 사용자 인터페이스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멀티 터치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를 기본으로 한다</a:t>
            </a:r>
            <a:r>
              <a:rPr lang="en-US" altLang="ko-KR" sz="2800" dirty="0" smtClean="0"/>
              <a:t>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8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err="1"/>
              <a:t>블</a:t>
            </a:r>
            <a:r>
              <a:rPr lang="ko-KR" altLang="en-US" sz="2800" dirty="0" err="1" smtClean="0"/>
              <a:t>루투스와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와이파이를</a:t>
            </a:r>
            <a:r>
              <a:rPr lang="ko-KR" altLang="en-US" sz="2800" dirty="0" smtClean="0"/>
              <a:t> 포함하는 통신 기술을 지원하고 추가적인 하드웨어인 카메라 </a:t>
            </a:r>
            <a:r>
              <a:rPr lang="en-US" altLang="ko-KR" sz="2800" dirty="0" smtClean="0"/>
              <a:t>GPS </a:t>
            </a:r>
            <a:r>
              <a:rPr lang="ko-KR" altLang="en-US" sz="2800" dirty="0" smtClean="0"/>
              <a:t>등 여러 센서 들을 사용할 수 있게 지원한다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" name="AutoShape 2" descr="안드로이드폰 사용중 불특정 앱 설치 화면이 강제로 뜰때 해결법 (악성 광고성 앱을 찾아 삭제 하는 방법)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안드로이드폰 사용중 불특정 앱 설치 화면이 강제로 뜰때 해결법 (악성 광고성 앱을 찾아 삭제 하는 방법)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안드로이드폰 사용중 불특정 앱 설치 화면이 강제로 뜰때 해결법 (악성 광고성 앱을 찾아 삭제 하는 방법)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84140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</a:rPr>
              <a:t> 이론적 배경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876" y="1123950"/>
            <a:ext cx="116522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prstClr val="black"/>
                </a:solidFill>
              </a:rPr>
              <a:t>TCP/IP </a:t>
            </a:r>
            <a:r>
              <a:rPr lang="ko-KR" altLang="en-US" sz="3600" dirty="0">
                <a:solidFill>
                  <a:prstClr val="black"/>
                </a:solidFill>
              </a:rPr>
              <a:t>소켓 통신</a:t>
            </a:r>
            <a:endParaRPr lang="en-US" altLang="ko-KR" sz="3600" dirty="0">
              <a:solidFill>
                <a:prstClr val="black"/>
              </a:solidFill>
            </a:endParaRPr>
          </a:p>
          <a:p>
            <a:pPr>
              <a:buClr>
                <a:srgbClr val="FFC000"/>
              </a:buClr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prstClr val="black"/>
                </a:solidFill>
              </a:rPr>
              <a:t>두 호스트가 교환하는 데이터와 승인 메시지 형식을 정의하여 서버와 클라이언트 간의 데이터를 신뢰성 있게 전달한다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prstClr val="black"/>
                </a:solidFill>
              </a:rPr>
              <a:t>데이터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패킷에</a:t>
            </a:r>
            <a:r>
              <a:rPr lang="ko-KR" altLang="en-US" sz="2800" dirty="0" smtClean="0">
                <a:solidFill>
                  <a:prstClr val="black"/>
                </a:solidFill>
              </a:rPr>
              <a:t> 일련의 번호를 부여해 데이터 손실을 찾아내고 교정하고 순서를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재조합해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</a:rPr>
              <a:t>클라이언트에게 전달한다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8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solidFill>
                  <a:prstClr val="black"/>
                </a:solidFill>
              </a:rPr>
              <a:t>4</a:t>
            </a:r>
            <a:r>
              <a:rPr lang="ko-KR" altLang="en-US" sz="2800" dirty="0" smtClean="0">
                <a:solidFill>
                  <a:prstClr val="black"/>
                </a:solidFill>
              </a:rPr>
              <a:t>바이트로 이루어진 컴퓨터의 </a:t>
            </a:r>
            <a:r>
              <a:rPr lang="ko-KR" altLang="en-US" sz="2800" dirty="0" smtClean="0">
                <a:solidFill>
                  <a:prstClr val="black"/>
                </a:solidFill>
              </a:rPr>
              <a:t>주소</a:t>
            </a:r>
            <a:r>
              <a:rPr lang="ko-KR" altLang="en-US" sz="2800" dirty="0" smtClean="0">
                <a:solidFill>
                  <a:prstClr val="black"/>
                </a:solidFill>
              </a:rPr>
              <a:t>인 </a:t>
            </a:r>
            <a:r>
              <a:rPr lang="en-US" altLang="ko-KR" sz="2800" dirty="0" smtClean="0">
                <a:solidFill>
                  <a:prstClr val="black"/>
                </a:solidFill>
              </a:rPr>
              <a:t>IP</a:t>
            </a:r>
            <a:r>
              <a:rPr lang="ko-KR" altLang="en-US" sz="2800" dirty="0" smtClean="0">
                <a:solidFill>
                  <a:prstClr val="black"/>
                </a:solidFill>
              </a:rPr>
              <a:t>통신을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</a:rPr>
              <a:t>사용하여 통신한다</a:t>
            </a:r>
            <a:r>
              <a:rPr lang="en-US" altLang="ko-KR" sz="2800" dirty="0" smtClean="0">
                <a:solidFill>
                  <a:prstClr val="black"/>
                </a:solidFill>
              </a:rPr>
              <a:t>.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563</Words>
  <Application>Microsoft Office PowerPoint</Application>
  <PresentationFormat>사용자 지정</PresentationFormat>
  <Paragraphs>110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JW-LEE</cp:lastModifiedBy>
  <cp:revision>57</cp:revision>
  <dcterms:created xsi:type="dcterms:W3CDTF">2022-02-11T02:11:51Z</dcterms:created>
  <dcterms:modified xsi:type="dcterms:W3CDTF">2022-07-25T14:57:53Z</dcterms:modified>
</cp:coreProperties>
</file>