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4E4"/>
    <a:srgbClr val="FFC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  <a:effectLst>
            <a:outerShdw dist="50800" dir="5400000" algn="ctr" rotWithShape="0">
              <a:srgbClr val="000000">
                <a:alpha val="43000"/>
              </a:srgbClr>
            </a:outerShdw>
          </a:effectLst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35" y="855980"/>
            <a:ext cx="12191365" cy="3784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r="5400000" algn="ctr" rotWithShape="0">
              <a:srgbClr val="000000">
                <a:alpha val="0"/>
              </a:srgbClr>
            </a:outerShdw>
            <a:softEdge rad="6350"/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Поиск максимального пересечения окружност</a:t>
            </a:r>
            <a:r>
              <a:rPr lang="ru-RU" altLang="en-US" sz="4000" dirty="0"/>
              <a:t>ей</a:t>
            </a:r>
            <a:r>
              <a:rPr lang="en-US" sz="4000" dirty="0"/>
              <a:t> и прямоугольник</a:t>
            </a:r>
            <a:r>
              <a:rPr lang="ru-RU" altLang="en-US" sz="4000" dirty="0"/>
              <a:t>ов</a:t>
            </a:r>
            <a:endParaRPr lang="ru-RU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Годовой проект по информатике</a:t>
            </a:r>
            <a:endParaRPr lang="en-US" sz="2000"/>
          </a:p>
          <a:p>
            <a:r>
              <a:rPr lang="ru-RU" sz="2000"/>
              <a:t>Борисенко Николай, 10-7 класс</a:t>
            </a:r>
            <a:endParaRPr lang="ru-RU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работы программы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Изображение 4" descr="java_mYAYV2MaS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7920"/>
            <a:ext cx="8040370" cy="510730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040370" y="1859915"/>
            <a:ext cx="39782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type 2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dSize 30.0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QuadsList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(3,0; 4,0), (5,0; -2,0), (8,1; 5,0)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(-1,0; -3,0), (-3,0; -4,0), (-4,4; 3,2)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(-10,0; -11,0), (-5,0; 12,0), (-14,0; -8,0)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CirclesList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(5,0; 3,0), (-9.0; 3.0)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(0,0; -6,0), (1.0; 13.0)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(-11,0; -11,0), (-2.1; -8.3)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ru-RU" altLang="en-US" b="1">
                <a:latin typeface="Calibri Light" panose="020F0302020204030204" charset="0"/>
                <a:cs typeface="Calibri Light" panose="020F0302020204030204" charset="0"/>
              </a:rPr>
              <a:t>(10,0; 3,0), (12.2; -0.7)</a:t>
            </a:r>
            <a:endParaRPr lang="ru-RU" altLang="en-US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работы программы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Изображение 4" descr="java_LwqjBbn20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5855"/>
            <a:ext cx="8060055" cy="511937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446135" y="2691130"/>
            <a:ext cx="3427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Решение: окружность с центром (0,0; -6,0) R = 19,0 </a:t>
            </a:r>
            <a:br>
              <a:rPr lang="ru-RU" altLang="en-US"/>
            </a:br>
            <a:r>
              <a:rPr lang="ru-RU" altLang="en-US"/>
              <a:t>и прямоугольник с вершинами (-10,0; -11,0), (-5,0; 12,0), </a:t>
            </a:r>
            <a:br>
              <a:rPr lang="ru-RU" altLang="en-US"/>
            </a:br>
            <a:r>
              <a:rPr lang="ru-RU" altLang="en-US"/>
              <a:t>(-9,4; 13,0), (-14,4; -10,0)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Возникшие затруднения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Пересечение списков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Замещающее содержимое 4" descr="hello_html_598972c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141855"/>
            <a:ext cx="4022725" cy="301942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5455285" y="2359660"/>
            <a:ext cx="6275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    //метод пересечения списков точек через retainAll</a:t>
            </a:r>
            <a:endParaRPr lang="ru-RU" altLang="en-US"/>
          </a:p>
          <a:p>
            <a:r>
              <a:rPr lang="ru-RU" altLang="en-US"/>
              <a:t>    </a:t>
            </a:r>
            <a:endParaRPr lang="ru-RU" altLang="en-US"/>
          </a:p>
          <a:p>
            <a:r>
              <a:rPr lang="ru-RU" altLang="en-US"/>
              <a:t>    public ArrayList&lt;Point&gt; intersectionArea(Quad quad) {</a:t>
            </a:r>
            <a:endParaRPr lang="ru-RU" altLang="en-US"/>
          </a:p>
          <a:p>
            <a:r>
              <a:rPr lang="ru-RU" altLang="en-US"/>
              <a:t>        ArrayList&lt;Point&gt; result;</a:t>
            </a:r>
            <a:endParaRPr lang="ru-RU" altLang="en-US"/>
          </a:p>
          <a:p>
            <a:r>
              <a:rPr lang="ru-RU" altLang="en-US"/>
              <a:t>        ArrayList&lt;Point&gt; points = </a:t>
            </a:r>
            <a:endParaRPr lang="ru-RU" altLang="en-US"/>
          </a:p>
          <a:p>
            <a:r>
              <a:rPr lang="ru-RU" altLang="en-US"/>
              <a:t>                            new ArrayList&lt;&gt;(this.pointsInside);</a:t>
            </a:r>
            <a:endParaRPr lang="ru-RU" altLang="en-US"/>
          </a:p>
          <a:p>
            <a:r>
              <a:rPr lang="ru-RU" altLang="en-US"/>
              <a:t>        points.</a:t>
            </a:r>
            <a:r>
              <a:rPr lang="ru-RU" altLang="en-US">
                <a:solidFill>
                  <a:schemeClr val="accent1"/>
                </a:solidFill>
              </a:rPr>
              <a:t>retainAll</a:t>
            </a:r>
            <a:r>
              <a:rPr lang="ru-RU" altLang="en-US"/>
              <a:t>(quad.pointsInside);</a:t>
            </a:r>
            <a:endParaRPr lang="ru-RU" altLang="en-US"/>
          </a:p>
          <a:p>
            <a:r>
              <a:rPr lang="ru-RU" altLang="en-US"/>
              <a:t>        result = points;</a:t>
            </a:r>
            <a:endParaRPr lang="ru-RU" altLang="en-US"/>
          </a:p>
          <a:p>
            <a:r>
              <a:rPr lang="ru-RU" altLang="en-US"/>
              <a:t>        return result;</a:t>
            </a:r>
            <a:endParaRPr lang="ru-RU" altLang="en-US"/>
          </a:p>
          <a:p>
            <a:r>
              <a:rPr lang="ru-RU" altLang="en-US"/>
              <a:t>    }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3600">
                <a:solidFill>
                  <a:schemeClr val="accent1"/>
                </a:solidFill>
              </a:rPr>
              <a:t>Спасибо за внимание!</a:t>
            </a:r>
            <a:endParaRPr lang="ru-RU" altLang="en-US" sz="36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altLang="en-US" sz="36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altLang="en-US"/>
              <a:t>Борисенко Николай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10-7 класс</a:t>
            </a:r>
            <a:endParaRPr lang="ru-RU" altLang="en-US"/>
          </a:p>
          <a:p>
            <a:pPr marL="0" indent="0">
              <a:buNone/>
            </a:pPr>
            <a:r>
              <a:rPr lang="en-US" altLang="en-US"/>
              <a:t>e</a:t>
            </a:r>
            <a:r>
              <a:rPr lang="ru-RU" altLang="en-US"/>
              <a:t>-</a:t>
            </a:r>
            <a:r>
              <a:rPr lang="en-US" altLang="en-US"/>
              <a:t>mail: holya40@gmail.com</a:t>
            </a:r>
            <a:endParaRPr lang="en-US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Замещающее содержимое 8" descr="kartinki-i-otkrytki-otkrytka-zamechatelnogo-dnya-3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19900" y="1644015"/>
            <a:ext cx="4014470" cy="4014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Постановка задачи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45515"/>
            <a:ext cx="11582400" cy="929005"/>
          </a:xfrm>
        </p:spPr>
        <p:txBody>
          <a:bodyPr/>
          <a:p>
            <a:r>
              <a:rPr lang="ru-RU" altLang="en-US" sz="2400"/>
              <a:t>Даны прямоугольники и окружности. Найти такую пару прямоугольник-окружность, что фигура, находящаяся внутри прямоугольника и окружности, имеет максимальную площадь.</a:t>
            </a:r>
            <a:endParaRPr lang="ru-RU" altLang="en-US" sz="2400"/>
          </a:p>
        </p:txBody>
      </p:sp>
      <p:pic>
        <p:nvPicPr>
          <p:cNvPr id="4" name="Изображение 3" descr="java_CfJs6zX3X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2144395"/>
            <a:ext cx="4386580" cy="444373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5344160" y="3837305"/>
            <a:ext cx="1504315" cy="105918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Изображение 5" descr="java_2WcKrfIV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20" y="2144395"/>
            <a:ext cx="4387215" cy="444436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p>
            <a:fld id="{9B618960-8005-486C-9A75-10CB2AAC16F9}" type="slidenum">
              <a:rPr lang="en-US" smtClean="0">
                <a:solidFill>
                  <a:schemeClr val="bg1"/>
                </a:solidFill>
              </a:rPr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344160" y="3244850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хочу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Входные и выходные данные</a:t>
            </a:r>
            <a:endParaRPr lang="ru-RU" altLang="en-US"/>
          </a:p>
        </p:txBody>
      </p:sp>
      <p:sp>
        <p:nvSpPr>
          <p:cNvPr id="3" name="Овал 2"/>
          <p:cNvSpPr/>
          <p:nvPr/>
        </p:nvSpPr>
        <p:spPr>
          <a:xfrm>
            <a:off x="584835" y="1404620"/>
            <a:ext cx="1111250" cy="1132840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042160" y="1687830"/>
            <a:ext cx="1636395" cy="169862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63270" y="2799080"/>
            <a:ext cx="1299845" cy="128968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20140" y="904875"/>
            <a:ext cx="316674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ru-RU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Входные данные</a:t>
            </a:r>
            <a:endParaRPr lang="ru-RU" altLang="en-US" sz="2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39720" y="3952240"/>
            <a:ext cx="1971040" cy="81851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2280000">
            <a:off x="659765" y="4864735"/>
            <a:ext cx="1929130" cy="828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19680000">
            <a:off x="2742565" y="5449570"/>
            <a:ext cx="2376805" cy="58737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950335" y="1477645"/>
            <a:ext cx="1362710" cy="1322070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2063115" y="3596005"/>
            <a:ext cx="371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они как-то пересекаются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474585" y="904875"/>
            <a:ext cx="25266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ru-RU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Выходные данные</a:t>
            </a:r>
            <a:endParaRPr lang="ru-RU" altLang="en-US" sz="2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855460" y="1687830"/>
            <a:ext cx="2097405" cy="1982470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988300" y="2715260"/>
            <a:ext cx="3009265" cy="1279525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6" name="Прямое соединение 15"/>
          <p:cNvCxnSpPr>
            <a:stCxn id="15" idx="1"/>
            <a:endCxn id="14" idx="5"/>
          </p:cNvCxnSpPr>
          <p:nvPr/>
        </p:nvCxnSpPr>
        <p:spPr>
          <a:xfrm>
            <a:off x="7988300" y="3355340"/>
            <a:ext cx="657225" cy="2476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Прямое соединение 16"/>
          <p:cNvCxnSpPr/>
          <p:nvPr/>
        </p:nvCxnSpPr>
        <p:spPr>
          <a:xfrm>
            <a:off x="7988300" y="3446780"/>
            <a:ext cx="551180" cy="190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Прямое соединение 17"/>
          <p:cNvCxnSpPr/>
          <p:nvPr/>
        </p:nvCxnSpPr>
        <p:spPr>
          <a:xfrm>
            <a:off x="7988300" y="3520440"/>
            <a:ext cx="436880" cy="171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Прямое соединение 18"/>
          <p:cNvCxnSpPr/>
          <p:nvPr/>
        </p:nvCxnSpPr>
        <p:spPr>
          <a:xfrm>
            <a:off x="7988300" y="3596005"/>
            <a:ext cx="272415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Прямое соединение 19"/>
          <p:cNvCxnSpPr/>
          <p:nvPr/>
        </p:nvCxnSpPr>
        <p:spPr>
          <a:xfrm>
            <a:off x="7988300" y="3260090"/>
            <a:ext cx="734695" cy="2730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Прямое соединение 20"/>
          <p:cNvCxnSpPr/>
          <p:nvPr/>
        </p:nvCxnSpPr>
        <p:spPr>
          <a:xfrm>
            <a:off x="7988300" y="3148965"/>
            <a:ext cx="812800" cy="3111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Прямое соединение 21"/>
          <p:cNvCxnSpPr/>
          <p:nvPr/>
        </p:nvCxnSpPr>
        <p:spPr>
          <a:xfrm>
            <a:off x="7988300" y="3053715"/>
            <a:ext cx="877570" cy="3111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Прямое соединение 22"/>
          <p:cNvCxnSpPr/>
          <p:nvPr/>
        </p:nvCxnSpPr>
        <p:spPr>
          <a:xfrm>
            <a:off x="7988300" y="2963545"/>
            <a:ext cx="901065" cy="381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Прямое соединение 23"/>
          <p:cNvCxnSpPr/>
          <p:nvPr/>
        </p:nvCxnSpPr>
        <p:spPr>
          <a:xfrm>
            <a:off x="7988300" y="2880360"/>
            <a:ext cx="934720" cy="355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Прямое соединение 24"/>
          <p:cNvCxnSpPr/>
          <p:nvPr/>
        </p:nvCxnSpPr>
        <p:spPr>
          <a:xfrm>
            <a:off x="7988300" y="2799080"/>
            <a:ext cx="944245" cy="285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Текстовое поле 25"/>
          <p:cNvSpPr txBox="1"/>
          <p:nvPr/>
        </p:nvSpPr>
        <p:spPr>
          <a:xfrm>
            <a:off x="7052945" y="4591050"/>
            <a:ext cx="3023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окружность и прямоугольник из уже заданных</a:t>
            </a:r>
            <a:endParaRPr lang="ru-RU" altLang="en-US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4357370" y="3800475"/>
            <a:ext cx="4029075" cy="5619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757170" y="2562225"/>
            <a:ext cx="4591050" cy="209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Замещающий 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Входные данные. Как задаются фигуры?</a:t>
            </a:r>
            <a:endParaRPr lang="en-US" altLang="ru-RU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 sz="2000"/>
              <a:t>Окружность:</a:t>
            </a:r>
            <a:endParaRPr lang="ru-RU" altLang="en-US" sz="2000"/>
          </a:p>
          <a:p>
            <a:pPr marL="514350" indent="-514350">
              <a:buAutoNum type="arabicPeriod"/>
            </a:pPr>
            <a:r>
              <a:rPr lang="ru-RU" altLang="en-US" sz="2000"/>
              <a:t>Центр </a:t>
            </a:r>
            <a:endParaRPr lang="ru-RU" altLang="en-US" sz="2000"/>
          </a:p>
          <a:p>
            <a:pPr marL="514350" indent="-514350">
              <a:buAutoNum type="arabicPeriod"/>
            </a:pPr>
            <a:r>
              <a:rPr lang="ru-RU" altLang="en-US" sz="2000"/>
              <a:t>Точка на окружности</a:t>
            </a:r>
            <a:endParaRPr lang="ru-RU" altLang="en-US" sz="2000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 sz="2000"/>
              <a:t>Прямоугольник:</a:t>
            </a:r>
            <a:endParaRPr lang="ru-RU" altLang="en-US" sz="2000"/>
          </a:p>
          <a:p>
            <a:pPr marL="514350" indent="-514350">
              <a:buAutoNum type="arabicPeriod"/>
            </a:pPr>
            <a:r>
              <a:rPr lang="ru-RU" altLang="en-US" sz="2000"/>
              <a:t>Одна вершина</a:t>
            </a:r>
            <a:endParaRPr lang="ru-RU" altLang="en-US" sz="2000"/>
          </a:p>
          <a:p>
            <a:pPr marL="514350" indent="-514350">
              <a:buAutoNum type="arabicPeriod"/>
            </a:pPr>
            <a:r>
              <a:rPr lang="ru-RU" altLang="en-US" sz="2000"/>
              <a:t>Другая вершина</a:t>
            </a:r>
            <a:endParaRPr lang="ru-RU" altLang="en-US" sz="2000"/>
          </a:p>
          <a:p>
            <a:pPr marL="514350" indent="-514350">
              <a:buAutoNum type="arabicPeriod"/>
            </a:pPr>
            <a:r>
              <a:rPr lang="ru-RU" altLang="en-US" sz="2000"/>
              <a:t>Точка на противоположной прямой</a:t>
            </a:r>
            <a:endParaRPr lang="ru-RU" altLang="en-US" sz="2000"/>
          </a:p>
        </p:txBody>
      </p:sp>
      <p:sp>
        <p:nvSpPr>
          <p:cNvPr id="6" name="Овал 5"/>
          <p:cNvSpPr/>
          <p:nvPr/>
        </p:nvSpPr>
        <p:spPr>
          <a:xfrm>
            <a:off x="1728470" y="2979420"/>
            <a:ext cx="2771140" cy="27908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4-конечная звезда 7"/>
          <p:cNvSpPr/>
          <p:nvPr/>
        </p:nvSpPr>
        <p:spPr>
          <a:xfrm>
            <a:off x="2980690" y="4255770"/>
            <a:ext cx="266700" cy="238125"/>
          </a:xfrm>
          <a:prstGeom prst="star4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4-конечная звезда 8"/>
          <p:cNvSpPr/>
          <p:nvPr/>
        </p:nvSpPr>
        <p:spPr>
          <a:xfrm>
            <a:off x="3783965" y="3115945"/>
            <a:ext cx="266700" cy="238125"/>
          </a:xfrm>
          <a:prstGeom prst="star4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357120" y="4493895"/>
            <a:ext cx="106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О(</a:t>
            </a:r>
            <a:r>
              <a:rPr lang="en-US" altLang="en-US"/>
              <a:t>x0; y0</a:t>
            </a:r>
            <a:r>
              <a:rPr lang="ru-RU" altLang="en-US"/>
              <a:t>)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4071620" y="2779395"/>
            <a:ext cx="119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A(xa; ya)</a:t>
            </a:r>
            <a:endParaRPr lang="en-US" altLang="ru-RU"/>
          </a:p>
        </p:txBody>
      </p:sp>
      <p:sp>
        <p:nvSpPr>
          <p:cNvPr id="13" name="Прямоугольник 12"/>
          <p:cNvSpPr/>
          <p:nvPr/>
        </p:nvSpPr>
        <p:spPr>
          <a:xfrm rot="20700000">
            <a:off x="7233920" y="3594100"/>
            <a:ext cx="3095625" cy="15430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4-конечная звезда 14"/>
          <p:cNvSpPr/>
          <p:nvPr/>
        </p:nvSpPr>
        <p:spPr>
          <a:xfrm>
            <a:off x="6965315" y="3906520"/>
            <a:ext cx="266700" cy="238125"/>
          </a:xfrm>
          <a:prstGeom prst="star4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4-конечная звезда 15"/>
          <p:cNvSpPr/>
          <p:nvPr/>
        </p:nvSpPr>
        <p:spPr>
          <a:xfrm>
            <a:off x="7365365" y="5382895"/>
            <a:ext cx="266700" cy="238125"/>
          </a:xfrm>
          <a:prstGeom prst="star4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7" name="Прямое соединение 16"/>
          <p:cNvCxnSpPr/>
          <p:nvPr/>
        </p:nvCxnSpPr>
        <p:spPr>
          <a:xfrm>
            <a:off x="10076815" y="3228975"/>
            <a:ext cx="774065" cy="28651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" name="4-конечная звезда 17"/>
          <p:cNvSpPr/>
          <p:nvPr/>
        </p:nvSpPr>
        <p:spPr>
          <a:xfrm>
            <a:off x="10476865" y="5087620"/>
            <a:ext cx="266700" cy="238125"/>
          </a:xfrm>
          <a:prstGeom prst="star4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6367145" y="3538220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A(xa; ya)</a:t>
            </a:r>
            <a:endParaRPr lang="en-US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6748145" y="5572125"/>
            <a:ext cx="1304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B(xb; yb)</a:t>
            </a:r>
            <a:endParaRPr lang="en-US" altLang="ru-RU"/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9510395" y="5143500"/>
            <a:ext cx="148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C(xc; yc)</a:t>
            </a:r>
            <a:endParaRPr lang="en-US" altLang="ru-RU"/>
          </a:p>
        </p:txBody>
      </p:sp>
      <p:sp>
        <p:nvSpPr>
          <p:cNvPr id="22" name="Замещающий 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Замещающее содержимое 10" descr="something-interesting-about-mlm-softwa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8415" y="2760980"/>
            <a:ext cx="3765550" cy="37655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Математическая модель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226685" cy="662940"/>
          </a:xfrm>
        </p:spPr>
        <p:txBody>
          <a:bodyPr/>
          <a:p>
            <a:pPr marL="0" indent="0">
              <a:buNone/>
            </a:pPr>
            <a:r>
              <a:rPr lang="ru-RU" altLang="en-US"/>
              <a:t>Точка внутри окружности?</a:t>
            </a:r>
            <a:endParaRPr lang="ru-RU" altLang="en-US"/>
          </a:p>
        </p:txBody>
      </p:sp>
      <p:sp>
        <p:nvSpPr>
          <p:cNvPr id="5" name="Овал 4"/>
          <p:cNvSpPr/>
          <p:nvPr/>
        </p:nvSpPr>
        <p:spPr>
          <a:xfrm>
            <a:off x="1680845" y="2238375"/>
            <a:ext cx="3600450" cy="353377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4-конечная звезда 5"/>
          <p:cNvSpPr/>
          <p:nvPr/>
        </p:nvSpPr>
        <p:spPr>
          <a:xfrm>
            <a:off x="3119120" y="3143250"/>
            <a:ext cx="276225" cy="219075"/>
          </a:xfrm>
          <a:prstGeom prst="star4">
            <a:avLst/>
          </a:prstGeom>
          <a:solidFill>
            <a:srgbClr val="FFFF0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061970" y="3476625"/>
            <a:ext cx="1075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A(x</a:t>
            </a:r>
            <a:r>
              <a:rPr lang="en-US" altLang="en-US" sz="2000" baseline="-25000"/>
              <a:t>A</a:t>
            </a:r>
            <a:r>
              <a:rPr lang="en-US" altLang="en-US" sz="2000"/>
              <a:t>; y</a:t>
            </a:r>
            <a:r>
              <a:rPr lang="en-US" altLang="en-US" sz="2000" baseline="-25000"/>
              <a:t>A</a:t>
            </a:r>
            <a:r>
              <a:rPr lang="en-US" altLang="en-US" sz="2000"/>
              <a:t>)</a:t>
            </a:r>
            <a:endParaRPr lang="en-US" altLang="en-US" sz="20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184265" y="1174750"/>
            <a:ext cx="4133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400"/>
              <a:t>Уравнение окружности:</a:t>
            </a:r>
            <a:br>
              <a:rPr lang="ru-RU" altLang="ru-RU" sz="2400"/>
            </a:br>
            <a:r>
              <a:rPr lang="en-US" altLang="ru-RU" sz="2400"/>
              <a:t>(x - x</a:t>
            </a:r>
            <a:r>
              <a:rPr lang="en-US" altLang="ru-RU" sz="2400" baseline="-25000"/>
              <a:t>0</a:t>
            </a:r>
            <a:r>
              <a:rPr lang="en-US" altLang="ru-RU" sz="2400"/>
              <a:t>)</a:t>
            </a:r>
            <a:r>
              <a:rPr lang="en-US" altLang="ru-RU" sz="2400" baseline="30000"/>
              <a:t>2</a:t>
            </a:r>
            <a:r>
              <a:rPr lang="en-US" altLang="ru-RU" sz="2400"/>
              <a:t> + (y - y</a:t>
            </a:r>
            <a:r>
              <a:rPr lang="en-US" altLang="ru-RU" sz="2400" baseline="-25000"/>
              <a:t>0</a:t>
            </a:r>
            <a:r>
              <a:rPr lang="en-US" altLang="ru-RU" sz="2400"/>
              <a:t>)</a:t>
            </a:r>
            <a:r>
              <a:rPr lang="en-US" altLang="ru-RU" sz="2400" baseline="30000"/>
              <a:t>2</a:t>
            </a:r>
            <a:r>
              <a:rPr lang="en-US" altLang="ru-RU" sz="2400"/>
              <a:t> = R</a:t>
            </a:r>
            <a:r>
              <a:rPr lang="en-US" altLang="ru-RU" sz="2400" baseline="30000"/>
              <a:t>2</a:t>
            </a:r>
            <a:endParaRPr lang="en-US" altLang="ru-RU" sz="2400" baseline="3000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184265" y="2362200"/>
            <a:ext cx="464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(x</a:t>
            </a:r>
            <a:r>
              <a:rPr lang="ru-RU" altLang="en-US" sz="2000" baseline="-25000"/>
              <a:t>А</a:t>
            </a:r>
            <a:r>
              <a:rPr lang="ru-RU" altLang="en-US" sz="2000"/>
              <a:t> - x</a:t>
            </a:r>
            <a:r>
              <a:rPr lang="ru-RU" altLang="en-US" sz="2000" baseline="-25000"/>
              <a:t>0</a:t>
            </a:r>
            <a:r>
              <a:rPr lang="ru-RU" altLang="en-US" sz="2000"/>
              <a:t>)</a:t>
            </a:r>
            <a:r>
              <a:rPr lang="ru-RU" altLang="en-US" sz="2000" baseline="30000"/>
              <a:t>2</a:t>
            </a:r>
            <a:r>
              <a:rPr lang="ru-RU" altLang="en-US" sz="2000"/>
              <a:t> + (y</a:t>
            </a:r>
            <a:r>
              <a:rPr lang="ru-RU" altLang="en-US" sz="2000" baseline="-25000"/>
              <a:t>А</a:t>
            </a:r>
            <a:r>
              <a:rPr lang="ru-RU" altLang="en-US" sz="2000"/>
              <a:t> - y</a:t>
            </a:r>
            <a:r>
              <a:rPr lang="ru-RU" altLang="en-US" sz="2000" baseline="-25000"/>
              <a:t>0</a:t>
            </a:r>
            <a:r>
              <a:rPr lang="ru-RU" altLang="en-US" sz="2000"/>
              <a:t>)</a:t>
            </a:r>
            <a:r>
              <a:rPr lang="ru-RU" altLang="en-US" sz="2000" baseline="30000"/>
              <a:t>2</a:t>
            </a:r>
            <a:r>
              <a:rPr lang="ru-RU" altLang="en-US" sz="2000"/>
              <a:t> ≤ R</a:t>
            </a:r>
            <a:r>
              <a:rPr lang="ru-RU" altLang="en-US" sz="2000" baseline="30000"/>
              <a:t>2</a:t>
            </a:r>
            <a:r>
              <a:rPr lang="ru-RU" altLang="en-US" sz="2000"/>
              <a:t>          Да!</a:t>
            </a:r>
            <a:endParaRPr lang="en-US" altLang="ru-RU" sz="2000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184265" y="2963545"/>
            <a:ext cx="464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(x</a:t>
            </a:r>
            <a:r>
              <a:rPr lang="ru-RU" altLang="en-US" sz="2000" baseline="-25000"/>
              <a:t>А</a:t>
            </a:r>
            <a:r>
              <a:rPr lang="ru-RU" altLang="en-US" sz="2000"/>
              <a:t> - x</a:t>
            </a:r>
            <a:r>
              <a:rPr lang="ru-RU" altLang="en-US" sz="2000" baseline="-25000"/>
              <a:t>0</a:t>
            </a:r>
            <a:r>
              <a:rPr lang="ru-RU" altLang="en-US" sz="2000"/>
              <a:t>)</a:t>
            </a:r>
            <a:r>
              <a:rPr lang="ru-RU" altLang="en-US" sz="2000" baseline="30000"/>
              <a:t>2</a:t>
            </a:r>
            <a:r>
              <a:rPr lang="ru-RU" altLang="en-US" sz="2000"/>
              <a:t> + (y</a:t>
            </a:r>
            <a:r>
              <a:rPr lang="ru-RU" altLang="en-US" sz="2000" baseline="-25000"/>
              <a:t>А</a:t>
            </a:r>
            <a:r>
              <a:rPr lang="ru-RU" altLang="en-US" sz="2000"/>
              <a:t> - y</a:t>
            </a:r>
            <a:r>
              <a:rPr lang="ru-RU" altLang="en-US" sz="2000" baseline="-25000"/>
              <a:t>0</a:t>
            </a:r>
            <a:r>
              <a:rPr lang="ru-RU" altLang="en-US" sz="2000"/>
              <a:t>)</a:t>
            </a:r>
            <a:r>
              <a:rPr lang="ru-RU" altLang="en-US" sz="2000" baseline="30000"/>
              <a:t>2</a:t>
            </a:r>
            <a:r>
              <a:rPr lang="ru-RU" altLang="en-US" sz="2000"/>
              <a:t> </a:t>
            </a:r>
            <a:r>
              <a:rPr lang="en-US" altLang="en-US" sz="2000"/>
              <a:t>&gt;</a:t>
            </a:r>
            <a:r>
              <a:rPr lang="ru-RU" altLang="en-US" sz="2000"/>
              <a:t> R</a:t>
            </a:r>
            <a:r>
              <a:rPr lang="ru-RU" altLang="en-US" sz="2000" baseline="30000"/>
              <a:t>2</a:t>
            </a:r>
            <a:r>
              <a:rPr lang="ru-RU" altLang="en-US" sz="2000"/>
              <a:t>          Нет.</a:t>
            </a:r>
            <a:endParaRPr lang="ru-RU" altLang="en-US" sz="2000"/>
          </a:p>
        </p:txBody>
      </p:sp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Замещающее содержимое 19" descr="man-with-board-0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4220" y="636905"/>
            <a:ext cx="6571615" cy="60845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Математическая модель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659120" cy="1113155"/>
          </a:xfrm>
        </p:spPr>
        <p:txBody>
          <a:bodyPr/>
          <a:p>
            <a:pPr marL="0" indent="0">
              <a:buNone/>
            </a:pPr>
            <a:r>
              <a:rPr lang="ru-RU" altLang="ru-RU"/>
              <a:t>Точка внутри прямоугольника?</a:t>
            </a:r>
            <a:endParaRPr lang="ru-RU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rot="21120000">
            <a:off x="1379855" y="2755900"/>
            <a:ext cx="4127500" cy="23285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 rot="21000000">
            <a:off x="2555240" y="2385060"/>
            <a:ext cx="115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прямая 1</a:t>
            </a:r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 rot="21180000">
            <a:off x="2907665" y="5159375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прямая 2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 rot="21120000">
            <a:off x="5533390" y="2978150"/>
            <a:ext cx="459740" cy="11830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ru-RU" altLang="en-US"/>
              <a:t>прямая 3</a:t>
            </a:r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 rot="21000000" flipH="1">
            <a:off x="836295" y="3824605"/>
            <a:ext cx="459740" cy="11436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l"/>
            <a:r>
              <a:rPr lang="ru-RU" altLang="en-US"/>
              <a:t>прямая 4</a:t>
            </a:r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7030720" y="1184910"/>
            <a:ext cx="120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b</a:t>
            </a:r>
            <a:r>
              <a:rPr lang="en-US" altLang="en-US" sz="2400" baseline="-25000"/>
              <a:t>1</a:t>
            </a:r>
            <a:r>
              <a:rPr lang="en-US" altLang="en-US" sz="2400"/>
              <a:t> &gt; b</a:t>
            </a:r>
            <a:r>
              <a:rPr lang="en-US" altLang="en-US" sz="2400" baseline="-25000"/>
              <a:t>2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b</a:t>
            </a:r>
            <a:r>
              <a:rPr lang="en-US" altLang="en-US" sz="2400" baseline="-25000"/>
              <a:t>3</a:t>
            </a:r>
            <a:r>
              <a:rPr lang="en-US" altLang="en-US" sz="2400"/>
              <a:t> &gt; b</a:t>
            </a:r>
            <a:r>
              <a:rPr lang="en-US" altLang="en-US" sz="2400" baseline="-25000"/>
              <a:t>4</a:t>
            </a:r>
            <a:endParaRPr lang="en-US" altLang="en-US" sz="2400" baseline="-2500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7030720" y="2287270"/>
            <a:ext cx="2856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y</a:t>
            </a:r>
            <a:r>
              <a:rPr lang="en-US" altLang="ru-RU" sz="2400" baseline="-25000"/>
              <a:t>A</a:t>
            </a:r>
            <a:r>
              <a:rPr lang="en-US" altLang="ru-RU" sz="2400"/>
              <a:t> &lt; k</a:t>
            </a:r>
            <a:r>
              <a:rPr lang="en-US" altLang="ru-RU" sz="2400" baseline="-25000"/>
              <a:t>1</a:t>
            </a:r>
            <a:r>
              <a:rPr lang="en-US" altLang="ru-RU" sz="2400"/>
              <a:t>*x</a:t>
            </a:r>
            <a:r>
              <a:rPr lang="en-US" altLang="ru-RU" sz="2400" baseline="-25000"/>
              <a:t>A</a:t>
            </a:r>
            <a:r>
              <a:rPr lang="en-US" altLang="ru-RU" sz="2400"/>
              <a:t> + b</a:t>
            </a:r>
            <a:r>
              <a:rPr lang="en-US" altLang="ru-RU" sz="2400" baseline="-25000"/>
              <a:t>1</a:t>
            </a:r>
            <a:br>
              <a:rPr lang="en-US" altLang="ru-RU" sz="2400"/>
            </a:br>
            <a:r>
              <a:rPr lang="en-US" altLang="ru-RU" sz="2400"/>
              <a:t>y</a:t>
            </a:r>
            <a:r>
              <a:rPr lang="en-US" altLang="ru-RU" sz="2400" baseline="-25000"/>
              <a:t>A</a:t>
            </a:r>
            <a:r>
              <a:rPr lang="en-US" altLang="ru-RU" sz="2400"/>
              <a:t> &gt; k</a:t>
            </a:r>
            <a:r>
              <a:rPr lang="en-US" altLang="ru-RU" sz="2400" baseline="-25000"/>
              <a:t>2</a:t>
            </a:r>
            <a:r>
              <a:rPr lang="en-US" altLang="ru-RU" sz="2400"/>
              <a:t>*x</a:t>
            </a:r>
            <a:r>
              <a:rPr lang="en-US" altLang="ru-RU" sz="2400" baseline="-25000"/>
              <a:t>A</a:t>
            </a:r>
            <a:r>
              <a:rPr lang="en-US" altLang="ru-RU" sz="2400"/>
              <a:t> + b</a:t>
            </a:r>
            <a:r>
              <a:rPr lang="en-US" altLang="ru-RU" sz="2400" baseline="-25000"/>
              <a:t>2</a:t>
            </a:r>
            <a:br>
              <a:rPr lang="en-US" altLang="ru-RU" sz="2400"/>
            </a:br>
            <a:r>
              <a:rPr lang="en-US" altLang="ru-RU" sz="2400"/>
              <a:t>y</a:t>
            </a:r>
            <a:r>
              <a:rPr lang="en-US" altLang="ru-RU" sz="2400" baseline="-25000"/>
              <a:t>A</a:t>
            </a:r>
            <a:r>
              <a:rPr lang="en-US" altLang="ru-RU" sz="2400"/>
              <a:t> &lt; k</a:t>
            </a:r>
            <a:r>
              <a:rPr lang="en-US" altLang="ru-RU" sz="2400" baseline="-25000"/>
              <a:t>3</a:t>
            </a:r>
            <a:r>
              <a:rPr lang="en-US" altLang="ru-RU" sz="2400"/>
              <a:t>*x</a:t>
            </a:r>
            <a:r>
              <a:rPr lang="en-US" altLang="ru-RU" sz="2400" baseline="-25000"/>
              <a:t>A</a:t>
            </a:r>
            <a:r>
              <a:rPr lang="en-US" altLang="ru-RU" sz="2400"/>
              <a:t> + b</a:t>
            </a:r>
            <a:r>
              <a:rPr lang="en-US" altLang="ru-RU" sz="2400" baseline="-25000"/>
              <a:t>3</a:t>
            </a:r>
            <a:br>
              <a:rPr lang="en-US" altLang="ru-RU" sz="2400"/>
            </a:br>
            <a:r>
              <a:rPr lang="en-US" altLang="ru-RU" sz="2400"/>
              <a:t>y</a:t>
            </a:r>
            <a:r>
              <a:rPr lang="en-US" altLang="ru-RU" sz="2400" baseline="-25000"/>
              <a:t>A</a:t>
            </a:r>
            <a:r>
              <a:rPr lang="en-US" altLang="ru-RU" sz="2400"/>
              <a:t> &gt; k</a:t>
            </a:r>
            <a:r>
              <a:rPr lang="en-US" altLang="ru-RU" sz="2400" baseline="-25000"/>
              <a:t>4</a:t>
            </a:r>
            <a:r>
              <a:rPr lang="en-US" altLang="ru-RU" sz="2400"/>
              <a:t>*x</a:t>
            </a:r>
            <a:r>
              <a:rPr lang="en-US" altLang="ru-RU" sz="2400" baseline="-25000"/>
              <a:t>A</a:t>
            </a:r>
            <a:r>
              <a:rPr lang="en-US" altLang="ru-RU" sz="2400"/>
              <a:t> + b</a:t>
            </a:r>
            <a:r>
              <a:rPr lang="en-US" altLang="ru-RU" sz="2400" baseline="-25000"/>
              <a:t>4</a:t>
            </a:r>
            <a:endParaRPr lang="en-US" altLang="ru-RU" sz="2400" baseline="-25000"/>
          </a:p>
        </p:txBody>
      </p:sp>
      <p:sp>
        <p:nvSpPr>
          <p:cNvPr id="13" name="Левая фигурная скобка 12"/>
          <p:cNvSpPr/>
          <p:nvPr/>
        </p:nvSpPr>
        <p:spPr>
          <a:xfrm flipH="1">
            <a:off x="8980805" y="2150745"/>
            <a:ext cx="465455" cy="18415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7030720" y="3888105"/>
            <a:ext cx="666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000"/>
              <a:t>Да!</a:t>
            </a:r>
            <a:endParaRPr lang="ru-RU" altLang="ru-RU" sz="2000"/>
          </a:p>
        </p:txBody>
      </p:sp>
      <p:sp>
        <p:nvSpPr>
          <p:cNvPr id="15" name="4-конечная звезда 14"/>
          <p:cNvSpPr/>
          <p:nvPr/>
        </p:nvSpPr>
        <p:spPr>
          <a:xfrm>
            <a:off x="3221990" y="3580765"/>
            <a:ext cx="296545" cy="296545"/>
          </a:xfrm>
          <a:prstGeom prst="star4">
            <a:avLst/>
          </a:prstGeom>
          <a:solidFill>
            <a:srgbClr val="FFFF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2597785" y="3888105"/>
            <a:ext cx="113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A(x</a:t>
            </a:r>
            <a:r>
              <a:rPr lang="en-US" altLang="en-US" baseline="-25000"/>
              <a:t>A</a:t>
            </a:r>
            <a:r>
              <a:rPr lang="en-US" altLang="en-US"/>
              <a:t>; y</a:t>
            </a:r>
            <a:r>
              <a:rPr lang="en-US" altLang="en-US" baseline="-25000"/>
              <a:t>A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7030720" y="4600575"/>
            <a:ext cx="2296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Иначе - нет.</a:t>
            </a:r>
            <a:endParaRPr lang="ru-RU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данных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Таблица 5"/>
          <p:cNvGraphicFramePr/>
          <p:nvPr/>
        </p:nvGraphicFramePr>
        <p:xfrm>
          <a:off x="367665" y="1571625"/>
          <a:ext cx="3587750" cy="331787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717550"/>
                <a:gridCol w="717550"/>
                <a:gridCol w="717550"/>
              </a:tblGrid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Текстовое поле 6"/>
          <p:cNvSpPr txBox="1"/>
          <p:nvPr/>
        </p:nvSpPr>
        <p:spPr>
          <a:xfrm>
            <a:off x="367665" y="1203325"/>
            <a:ext cx="101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GRID </a:t>
            </a:r>
            <a:endParaRPr lang="en-US" altLang="ru-RU"/>
          </a:p>
        </p:txBody>
      </p:sp>
      <p:graphicFrame>
        <p:nvGraphicFramePr>
          <p:cNvPr id="8" name="Замещающее содержимое 7"/>
          <p:cNvGraphicFramePr/>
          <p:nvPr>
            <p:ph sz="half" idx="1"/>
          </p:nvPr>
        </p:nvGraphicFramePr>
        <p:xfrm>
          <a:off x="2751455" y="1571625"/>
          <a:ext cx="2341245" cy="199072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780415"/>
                <a:gridCol w="780415"/>
                <a:gridCol w="780415"/>
              </a:tblGrid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Circle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Circle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Circle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Circle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Circle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Circle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Circle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Circle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Circle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Замещающее содержимое 8"/>
          <p:cNvGraphicFramePr/>
          <p:nvPr>
            <p:ph sz="half" idx="2"/>
          </p:nvPr>
        </p:nvGraphicFramePr>
        <p:xfrm>
          <a:off x="5365115" y="1571625"/>
          <a:ext cx="2299335" cy="199072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766445"/>
                <a:gridCol w="766445"/>
                <a:gridCol w="766445"/>
              </a:tblGrid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ym typeface="+mn-ea"/>
                        </a:rPr>
                        <a:t>Quad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ym typeface="+mn-ea"/>
                        </a:rPr>
                        <a:t>Quad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ym typeface="+mn-ea"/>
                        </a:rPr>
                        <a:t>Quad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ym typeface="+mn-ea"/>
                        </a:rPr>
                        <a:t>Quad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ym typeface="+mn-ea"/>
                        </a:rPr>
                        <a:t>Quad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ym typeface="+mn-ea"/>
                        </a:rPr>
                        <a:t>Quad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Quad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Quad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Quad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88F"/>
                    </a:solidFill>
                  </a:tcPr>
                </a:tc>
              </a:tr>
            </a:tbl>
          </a:graphicData>
        </a:graphic>
      </p:graphicFrame>
      <p:sp>
        <p:nvSpPr>
          <p:cNvPr id="11" name="Текстовое поле 10"/>
          <p:cNvSpPr txBox="1"/>
          <p:nvPr/>
        </p:nvSpPr>
        <p:spPr>
          <a:xfrm>
            <a:off x="2751455" y="1203325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CirclesList</a:t>
            </a:r>
            <a:endParaRPr lang="en-US" altLang="ru-RU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5365115" y="1200785"/>
            <a:ext cx="124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QuadsList</a:t>
            </a:r>
            <a:endParaRPr lang="en-US" alt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270875" y="1203325"/>
            <a:ext cx="3099435" cy="52959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PROBLEM_TEXT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70875" y="1813560"/>
            <a:ext cx="3100705" cy="55054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PROBLEM_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CAPTION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270875" y="2512060"/>
            <a:ext cx="752475" cy="635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dSize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047605" y="2512060"/>
            <a:ext cx="1323340" cy="635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accuracy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163685" y="2512060"/>
            <a:ext cx="752475" cy="635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270875" y="3242310"/>
            <a:ext cx="1069340" cy="635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maxArea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551035" y="3242310"/>
            <a:ext cx="1820545" cy="635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resultCircle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270875" y="3987165"/>
            <a:ext cx="3099435" cy="635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resultQuad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21" name="Таблица 20"/>
          <p:cNvGraphicFramePr/>
          <p:nvPr/>
        </p:nvGraphicFramePr>
        <p:xfrm>
          <a:off x="367665" y="4254500"/>
          <a:ext cx="3587750" cy="331787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717550"/>
                <a:gridCol w="717550"/>
                <a:gridCol w="717550"/>
              </a:tblGrid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63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Текстовое поле 21"/>
          <p:cNvSpPr txBox="1"/>
          <p:nvPr/>
        </p:nvSpPr>
        <p:spPr>
          <a:xfrm>
            <a:off x="240665" y="3886200"/>
            <a:ext cx="251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resultPointIntersection </a:t>
            </a:r>
            <a:endParaRPr lang="en-US" altLang="ru-RU"/>
          </a:p>
        </p:txBody>
      </p:sp>
      <p:pic>
        <p:nvPicPr>
          <p:cNvPr id="23" name="Изображение 22" descr="AATXAJz7YyxyOao9yOQ2UQO-HU1f6Lh_oxO42Gw3SLvH=s900-c-k-c0xffffffff-no-rj-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760" y="4360545"/>
            <a:ext cx="1778635" cy="1778635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>
          <a:xfrm>
            <a:off x="3032760" y="388620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axis (</a:t>
            </a:r>
            <a:r>
              <a:rPr lang="ru-RU" altLang="en-US"/>
              <a:t>тип </a:t>
            </a:r>
            <a:r>
              <a:rPr lang="en-US" altLang="en-US"/>
              <a:t>boolean)</a:t>
            </a:r>
            <a:endParaRPr lang="en-US" altLang="en-US"/>
          </a:p>
        </p:txBody>
      </p:sp>
      <p:sp>
        <p:nvSpPr>
          <p:cNvPr id="25" name="Текстовое поле 24"/>
          <p:cNvSpPr txBox="1"/>
          <p:nvPr/>
        </p:nvSpPr>
        <p:spPr>
          <a:xfrm>
            <a:off x="3032760" y="6139180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(</a:t>
            </a:r>
            <a:r>
              <a:rPr lang="ru-RU" altLang="ru-RU"/>
              <a:t>отрисовка осей</a:t>
            </a:r>
            <a:r>
              <a:rPr lang="en-US" altLang="ru-RU"/>
              <a:t>)</a:t>
            </a:r>
            <a:endParaRPr lang="en-US" alt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4936490" y="3432810"/>
            <a:ext cx="614045" cy="7512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28" name="Таблица 27"/>
          <p:cNvGraphicFramePr/>
          <p:nvPr/>
        </p:nvGraphicFramePr>
        <p:xfrm>
          <a:off x="5550535" y="4254500"/>
          <a:ext cx="1442085" cy="122110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480695"/>
                <a:gridCol w="480695"/>
                <a:gridCol w="480695"/>
              </a:tblGrid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Текстовое поле 29"/>
          <p:cNvSpPr txBox="1"/>
          <p:nvPr/>
        </p:nvSpPr>
        <p:spPr>
          <a:xfrm>
            <a:off x="5550535" y="3886200"/>
            <a:ext cx="154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pointsInside</a:t>
            </a:r>
            <a:endParaRPr lang="en-US" altLang="ru-RU"/>
          </a:p>
        </p:txBody>
      </p:sp>
      <p:cxnSp>
        <p:nvCxnSpPr>
          <p:cNvPr id="31" name="Криволинейное соединение 30"/>
          <p:cNvCxnSpPr/>
          <p:nvPr/>
        </p:nvCxnSpPr>
        <p:spPr>
          <a:xfrm rot="16200000" flipV="1">
            <a:off x="6882765" y="3844925"/>
            <a:ext cx="1287145" cy="492125"/>
          </a:xfrm>
          <a:prstGeom prst="curvedConnector3">
            <a:avLst>
              <a:gd name="adj1" fmla="val 4997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32" name="Таблица 31"/>
          <p:cNvGraphicFramePr/>
          <p:nvPr/>
        </p:nvGraphicFramePr>
        <p:xfrm>
          <a:off x="7280275" y="5140325"/>
          <a:ext cx="1442085" cy="122110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480695"/>
                <a:gridCol w="480695"/>
                <a:gridCol w="480695"/>
              </a:tblGrid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0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Текстовое поле 32"/>
          <p:cNvSpPr txBox="1"/>
          <p:nvPr/>
        </p:nvSpPr>
        <p:spPr>
          <a:xfrm>
            <a:off x="7280275" y="4772025"/>
            <a:ext cx="154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pointsInside</a:t>
            </a:r>
            <a:endParaRPr lang="en-US" alt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8619490" y="5126355"/>
            <a:ext cx="804545" cy="3067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9" name="Овал 38"/>
          <p:cNvSpPr/>
          <p:nvPr/>
        </p:nvSpPr>
        <p:spPr>
          <a:xfrm>
            <a:off x="9297035" y="4840605"/>
            <a:ext cx="1259205" cy="9525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9551035" y="5126355"/>
            <a:ext cx="322580" cy="34861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x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9998710" y="5126355"/>
            <a:ext cx="322580" cy="34861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данных. Фигуры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352550" cy="614680"/>
          </a:xfrm>
        </p:spPr>
        <p:txBody>
          <a:bodyPr/>
          <a:p>
            <a:pPr marL="0" indent="0">
              <a:buNone/>
            </a:pPr>
            <a:r>
              <a:rPr lang="en-US" altLang="ru-RU"/>
              <a:t>Circle</a:t>
            </a:r>
            <a:endParaRPr lang="en-US" altLang="ru-RU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1246505" cy="615315"/>
          </a:xfrm>
        </p:spPr>
        <p:txBody>
          <a:bodyPr/>
          <a:p>
            <a:pPr marL="0" indent="0">
              <a:buNone/>
            </a:pPr>
            <a:r>
              <a:rPr lang="en-US" altLang="ru-RU"/>
              <a:t>Quad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1362075" y="1789430"/>
            <a:ext cx="752475" cy="635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62075" y="2562225"/>
            <a:ext cx="752475" cy="635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p0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68300" y="1922780"/>
            <a:ext cx="99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double</a:t>
            </a:r>
            <a:endParaRPr lang="en-US" altLang="ru-RU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407035" y="2695575"/>
            <a:ext cx="95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Point</a:t>
            </a:r>
            <a:endParaRPr lang="en-US" altLang="ru-RU"/>
          </a:p>
        </p:txBody>
      </p:sp>
      <p:cxnSp>
        <p:nvCxnSpPr>
          <p:cNvPr id="9" name="Прямая со стрелкой 8"/>
          <p:cNvCxnSpPr>
            <a:stCxn id="12" idx="0"/>
          </p:cNvCxnSpPr>
          <p:nvPr/>
        </p:nvCxnSpPr>
        <p:spPr>
          <a:xfrm flipH="1" flipV="1">
            <a:off x="1717675" y="3197225"/>
            <a:ext cx="40005" cy="8502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Прямоугольник 9"/>
          <p:cNvSpPr/>
          <p:nvPr/>
        </p:nvSpPr>
        <p:spPr>
          <a:xfrm>
            <a:off x="965200" y="4445635"/>
            <a:ext cx="752475" cy="635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x0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49120" y="4445635"/>
            <a:ext cx="752475" cy="635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y0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06400" y="4047490"/>
            <a:ext cx="2702560" cy="16814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362075" y="5147310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double</a:t>
            </a:r>
            <a:endParaRPr lang="en-US" altLang="ru-RU"/>
          </a:p>
        </p:txBody>
      </p:sp>
      <p:graphicFrame>
        <p:nvGraphicFramePr>
          <p:cNvPr id="28" name="Таблица 27"/>
          <p:cNvGraphicFramePr/>
          <p:nvPr/>
        </p:nvGraphicFramePr>
        <p:xfrm>
          <a:off x="3307080" y="2695575"/>
          <a:ext cx="2002155" cy="175069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667385"/>
                <a:gridCol w="667385"/>
                <a:gridCol w="667385"/>
              </a:tblGrid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6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6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6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Текстовое поле 13"/>
          <p:cNvSpPr txBox="1"/>
          <p:nvPr/>
        </p:nvSpPr>
        <p:spPr>
          <a:xfrm>
            <a:off x="3307080" y="2291080"/>
            <a:ext cx="144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pointsInside</a:t>
            </a:r>
            <a:endParaRPr lang="en-US" alt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444105" y="1790065"/>
            <a:ext cx="492760" cy="2806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6616065" y="1790065"/>
            <a:ext cx="62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/>
              <a:t>Point</a:t>
            </a:r>
            <a:endParaRPr lang="en-US" altLang="ru-RU" sz="1400"/>
          </a:p>
        </p:txBody>
      </p:sp>
      <p:sp>
        <p:nvSpPr>
          <p:cNvPr id="18" name="Прямоугольник 17"/>
          <p:cNvSpPr/>
          <p:nvPr/>
        </p:nvSpPr>
        <p:spPr>
          <a:xfrm>
            <a:off x="7444105" y="2169795"/>
            <a:ext cx="492760" cy="2806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6616065" y="2169795"/>
            <a:ext cx="62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/>
              <a:t>Point</a:t>
            </a:r>
            <a:endParaRPr lang="en-US" altLang="ru-RU" sz="1400"/>
          </a:p>
        </p:txBody>
      </p:sp>
      <p:sp>
        <p:nvSpPr>
          <p:cNvPr id="20" name="Прямоугольник 19"/>
          <p:cNvSpPr/>
          <p:nvPr/>
        </p:nvSpPr>
        <p:spPr>
          <a:xfrm>
            <a:off x="7444105" y="2562225"/>
            <a:ext cx="492760" cy="2806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6616065" y="2562225"/>
            <a:ext cx="62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/>
              <a:t>Point</a:t>
            </a:r>
            <a:endParaRPr lang="en-US" altLang="ru-RU" sz="1400"/>
          </a:p>
        </p:txBody>
      </p:sp>
      <p:sp>
        <p:nvSpPr>
          <p:cNvPr id="22" name="Прямоугольник 21"/>
          <p:cNvSpPr/>
          <p:nvPr/>
        </p:nvSpPr>
        <p:spPr>
          <a:xfrm>
            <a:off x="7444105" y="2980055"/>
            <a:ext cx="492760" cy="2806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6616065" y="2980055"/>
            <a:ext cx="62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/>
              <a:t>Point</a:t>
            </a:r>
            <a:endParaRPr lang="en-US" altLang="ru-RU" sz="1400"/>
          </a:p>
        </p:txBody>
      </p:sp>
      <p:sp>
        <p:nvSpPr>
          <p:cNvPr id="48" name="Правая фигурная скобка 47"/>
          <p:cNvSpPr/>
          <p:nvPr/>
        </p:nvSpPr>
        <p:spPr>
          <a:xfrm>
            <a:off x="7847330" y="1559560"/>
            <a:ext cx="571500" cy="1936750"/>
          </a:xfrm>
          <a:prstGeom prst="righ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9" name="Текстовое поле 48"/>
          <p:cNvSpPr txBox="1"/>
          <p:nvPr/>
        </p:nvSpPr>
        <p:spPr>
          <a:xfrm>
            <a:off x="8418830" y="2343785"/>
            <a:ext cx="130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вершины</a:t>
            </a:r>
            <a:endParaRPr lang="ru-RU" altLang="en-US"/>
          </a:p>
        </p:txBody>
      </p:sp>
      <p:graphicFrame>
        <p:nvGraphicFramePr>
          <p:cNvPr id="50" name="Таблица 49"/>
          <p:cNvGraphicFramePr/>
          <p:nvPr/>
        </p:nvGraphicFramePr>
        <p:xfrm>
          <a:off x="9878695" y="3792220"/>
          <a:ext cx="2002155" cy="175069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667385"/>
                <a:gridCol w="667385"/>
                <a:gridCol w="667385"/>
              </a:tblGrid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Point</a:t>
                      </a:r>
                      <a:endParaRPr lang="en-US" altLang="ru-RU" sz="16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6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6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6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sz="16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Текстовое поле 50"/>
          <p:cNvSpPr txBox="1"/>
          <p:nvPr/>
        </p:nvSpPr>
        <p:spPr>
          <a:xfrm>
            <a:off x="9878695" y="3387725"/>
            <a:ext cx="144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pointsInside</a:t>
            </a:r>
            <a:endParaRPr lang="en-US" alt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7444105" y="3957320"/>
            <a:ext cx="492760" cy="280670"/>
          </a:xfrm>
          <a:prstGeom prst="rect">
            <a:avLst/>
          </a:prstGeom>
          <a:solidFill>
            <a:srgbClr val="FDB4E4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line1</a:t>
            </a:r>
            <a:endParaRPr kumimoji="0" lang="en-US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3" name="Текстовое поле 52"/>
          <p:cNvSpPr txBox="1"/>
          <p:nvPr/>
        </p:nvSpPr>
        <p:spPr>
          <a:xfrm>
            <a:off x="6616065" y="3957320"/>
            <a:ext cx="62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/>
              <a:t>Line</a:t>
            </a:r>
            <a:endParaRPr lang="en-US" altLang="ru-RU" sz="1400"/>
          </a:p>
        </p:txBody>
      </p:sp>
      <p:sp>
        <p:nvSpPr>
          <p:cNvPr id="54" name="Прямоугольник 53"/>
          <p:cNvSpPr/>
          <p:nvPr/>
        </p:nvSpPr>
        <p:spPr>
          <a:xfrm>
            <a:off x="7444105" y="4337050"/>
            <a:ext cx="492760" cy="280670"/>
          </a:xfrm>
          <a:prstGeom prst="rect">
            <a:avLst/>
          </a:prstGeom>
          <a:solidFill>
            <a:srgbClr val="FDB4E4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line2</a:t>
            </a:r>
            <a:endParaRPr kumimoji="0" lang="en-US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" name="Текстовое поле 54"/>
          <p:cNvSpPr txBox="1"/>
          <p:nvPr/>
        </p:nvSpPr>
        <p:spPr>
          <a:xfrm>
            <a:off x="6616065" y="4337050"/>
            <a:ext cx="62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/>
              <a:t>Line</a:t>
            </a:r>
            <a:endParaRPr lang="en-US" altLang="ru-RU" sz="1400"/>
          </a:p>
        </p:txBody>
      </p:sp>
      <p:sp>
        <p:nvSpPr>
          <p:cNvPr id="56" name="Прямоугольник 55"/>
          <p:cNvSpPr/>
          <p:nvPr/>
        </p:nvSpPr>
        <p:spPr>
          <a:xfrm>
            <a:off x="7444105" y="4729480"/>
            <a:ext cx="492760" cy="280670"/>
          </a:xfrm>
          <a:prstGeom prst="rect">
            <a:avLst/>
          </a:prstGeom>
          <a:solidFill>
            <a:srgbClr val="FDB4E4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line3</a:t>
            </a:r>
            <a:endParaRPr kumimoji="0" lang="en-US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7" name="Текстовое поле 56"/>
          <p:cNvSpPr txBox="1"/>
          <p:nvPr/>
        </p:nvSpPr>
        <p:spPr>
          <a:xfrm>
            <a:off x="6616065" y="4729480"/>
            <a:ext cx="62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/>
              <a:t>Line</a:t>
            </a:r>
            <a:endParaRPr lang="en-US" altLang="ru-RU" sz="1400"/>
          </a:p>
        </p:txBody>
      </p:sp>
      <p:sp>
        <p:nvSpPr>
          <p:cNvPr id="58" name="Прямоугольник 57"/>
          <p:cNvSpPr/>
          <p:nvPr/>
        </p:nvSpPr>
        <p:spPr>
          <a:xfrm>
            <a:off x="7444105" y="5147310"/>
            <a:ext cx="492760" cy="280670"/>
          </a:xfrm>
          <a:prstGeom prst="rect">
            <a:avLst/>
          </a:prstGeom>
          <a:solidFill>
            <a:srgbClr val="FDB4E4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line4</a:t>
            </a:r>
            <a:endParaRPr kumimoji="0" lang="en-US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9" name="Текстовое поле 58"/>
          <p:cNvSpPr txBox="1"/>
          <p:nvPr/>
        </p:nvSpPr>
        <p:spPr>
          <a:xfrm>
            <a:off x="6616065" y="5147310"/>
            <a:ext cx="62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/>
              <a:t>Line</a:t>
            </a:r>
            <a:endParaRPr lang="en-US" altLang="ru-RU" sz="1400"/>
          </a:p>
        </p:txBody>
      </p:sp>
      <p:sp>
        <p:nvSpPr>
          <p:cNvPr id="60" name="Правая фигурная скобка 59"/>
          <p:cNvSpPr/>
          <p:nvPr/>
        </p:nvSpPr>
        <p:spPr>
          <a:xfrm>
            <a:off x="7847330" y="3792220"/>
            <a:ext cx="571500" cy="1936750"/>
          </a:xfrm>
          <a:prstGeom prst="righ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" name="Текстовое поле 60"/>
          <p:cNvSpPr txBox="1"/>
          <p:nvPr/>
        </p:nvSpPr>
        <p:spPr>
          <a:xfrm>
            <a:off x="8418830" y="4576445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стороны</a:t>
            </a:r>
            <a:endParaRPr lang="ru-RU" alt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9209405" y="1577340"/>
            <a:ext cx="435610" cy="51943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10093325" y="1577340"/>
            <a:ext cx="435610" cy="51943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Метод решения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Замещающее содержимое 5" descr="Untitled Diagram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245" y="1467485"/>
            <a:ext cx="10049510" cy="3923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2611</Words>
  <Application>WPS Presentation</Application>
  <PresentationFormat>Widescreen</PresentationFormat>
  <Paragraphs>387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9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Times New Roman</vt:lpstr>
      <vt:lpstr>Malgun Gothic</vt:lpstr>
      <vt:lpstr>Microsoft JhengHei UI</vt:lpstr>
      <vt:lpstr>Microsoft JhengHei Light</vt:lpstr>
      <vt:lpstr>Malgun Gothic Semilight</vt:lpstr>
      <vt:lpstr>Microsoft JhengHei</vt:lpstr>
      <vt:lpstr>NSimSun</vt:lpstr>
      <vt:lpstr>Yu Gothic Medium</vt:lpstr>
      <vt:lpstr>Yu Gothic UI Semilight</vt:lpstr>
      <vt:lpstr>Agency FB</vt:lpstr>
      <vt:lpstr>Asturias-Potens</vt:lpstr>
      <vt:lpstr>Ebrima</vt:lpstr>
      <vt:lpstr>Courier New</vt:lpstr>
      <vt:lpstr>HoloLens MDL2 Assets</vt:lpstr>
      <vt:lpstr>Lobster</vt:lpstr>
      <vt:lpstr>Lucida Console</vt:lpstr>
      <vt:lpstr>Calibri Light</vt:lpstr>
      <vt:lpstr>Communications and Dialogues</vt:lpstr>
      <vt:lpstr>Поиск максимального пересечения окружностей и прямоугольников</vt:lpstr>
      <vt:lpstr>Постановка задачи</vt:lpstr>
      <vt:lpstr>Входные и выходные данные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максимального пересечения окружностей и прямоугольников</dc:title>
  <dc:creator/>
  <cp:lastModifiedBy>WPS_1617054311</cp:lastModifiedBy>
  <cp:revision>9</cp:revision>
  <dcterms:created xsi:type="dcterms:W3CDTF">2021-03-29T22:29:00Z</dcterms:created>
  <dcterms:modified xsi:type="dcterms:W3CDTF">2021-03-30T15:10:38Z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1049-11.2.0.9669</vt:lpwstr>
  </property>
</Properties>
</file>