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8" r:id="rId2"/>
    <p:sldId id="256" r:id="rId3"/>
    <p:sldId id="257" r:id="rId4"/>
    <p:sldId id="261" r:id="rId5"/>
    <p:sldId id="262" r:id="rId6"/>
    <p:sldId id="263" r:id="rId7"/>
    <p:sldId id="264" r:id="rId8"/>
    <p:sldId id="265" r:id="rId9"/>
  </p:sldIdLst>
  <p:sldSz cx="9144000" cy="6858000" type="screen4x3"/>
  <p:notesSz cx="6858000" cy="9144000"/>
  <p:custDataLst>
    <p:tags r:id="rId11"/>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5" d="100"/>
          <a:sy n="105" d="100"/>
        </p:scale>
        <p:origin x="1074" y="114"/>
      </p:cViewPr>
      <p:guideLst>
        <p:guide orient="horz" pos="2160"/>
        <p:guide pos="288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2024/6/15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所有 PCB 都是由交替的导电铜层和电绝缘材料层构成的。印刷电路板上的导电特征包括铜迹线、焊盘和导电平面。机械结构由夹在导体层之间的绝缘材料组成。整体结构经过电镀，并覆盖有非导电阻焊层，并在阻焊层上印刷丝网，为电子元件提供图例。完成这些制造步骤后，裸板被送入印刷电路板组装，在此将组件焊接到电路板上，然后可以测试 PCBA。在制造过程中，内铜层被蚀刻，留下用于连接电路板中组件的预期铜迹线。多个蚀刻层连续层压，直到印刷电路板堆叠完成。这是 PCB 设计制造中使用的整体过程，其中裸板在经过印刷电路板的组装过程之前形成。</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Single-sided - This board only has components mounted on one surface. The back surface is typically fully copper (ground) and coated with a solder mask.</a:t>
            </a:r>
          </a:p>
          <a:p>
            <a:r>
              <a:rPr lang="zh-CN" altLang="en-US"/>
              <a:t>Double-sided - This type of circuit board has components mounted on both surfaces. Each surface is defined as a signal layer in the PCB stack-up, so the surfaces will contain traces that carry signals between components.</a:t>
            </a:r>
          </a:p>
          <a:p>
            <a:r>
              <a:rPr lang="zh-CN" altLang="en-US"/>
              <a:t>Multi-layer PCBs - These boards have conductors on internal layers that carry electrical signals between components, or the internal layers could be conductive plane layers. Multi-layer PCBs may be single-sided or double-sided.</a:t>
            </a:r>
          </a:p>
          <a:p>
            <a:r>
              <a:rPr lang="zh-CN" altLang="en-US"/>
              <a:t>Rigid-flex PCBs - Rigid-flex PCBs use a flexible polyimide ribbon that connects two or more rigid sections in a printed circuit board assembly. A rigid-flex board might be used when the design must have some movable element, such as a folding or bending enclosure.</a:t>
            </a:r>
          </a:p>
          <a:p>
            <a:r>
              <a:rPr lang="zh-CN" altLang="en-US"/>
              <a:t>Flex PCBs - Fully flexible PCBs do not use any rigid materials and are made entirely of flexible polyimide ribbons. These boards can have components mounted and soldered on the, just like rigid and rigid-flex printed circuit boards.</a:t>
            </a:r>
          </a:p>
          <a:p>
            <a:r>
              <a:rPr lang="zh-CN" altLang="en-US"/>
              <a:t>Printed flex PCBs - These PCBs use a flexible material as the base, and copper conductors are printed onto the flexible material in an inkjet process or in a similar additive process. The resulting boards are very similar to flex PCBs.</a:t>
            </a:r>
          </a:p>
          <a:p>
            <a:r>
              <a:rPr lang="zh-CN" altLang="en-US"/>
              <a:t>Metal-core PCBs (or insulated metal substrate (IMS) PCBs) - These boards use a metal slab in the core layer (normally aluminum) in order to provide much greater rigidity and heat dissipation than in typical rigid printed circuit boards. The metal-core PCB design manufacturing process is quite different from the standard rigid PCB design manufacturing process, and there are a few design points to consider to ensure solvability. These boards are common in high-power lighting and some industrial applications.</a:t>
            </a:r>
          </a:p>
          <a:p>
            <a:r>
              <a:rPr lang="zh-CN" altLang="en-US"/>
              <a:t>Ceramic PCBs - These boards are less common and are used in applications that require very high thermal conductivity such that the board can dissipate large amounts of heat away from components.</a:t>
            </a:r>
          </a:p>
          <a:p>
            <a:r>
              <a:rPr lang="zh-CN" altLang="en-US"/>
              <a:t>HDI PCBs - These PCBs use very high pin count components that require a specialized manufacturing process and specialized materials to accommodate a very high density of copper connections.</a:t>
            </a:r>
          </a:p>
          <a:p>
            <a:r>
              <a:rPr lang="zh-CN" altLang="en-US"/>
              <a:t>UHDI and Substrate-like PCBs - These PCBs are so small and dense that they have bypassed capabilities of subtractive etching, and instead they require a specialized additive manufacturing process used to build IC packages.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a:t>单击此处编辑母版标题样式</a:t>
            </a:r>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www.hqpcb.com/pcbjishu/1014.html"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shwhub.com/"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lceda.cn/cn/Introduction/Introduction-to-LCEDA/index.html" TargetMode="External"/><Relationship Id="rId7" Type="http://schemas.openxmlformats.org/officeDocument/2006/relationships/hyperlink" Target="https://lceda.cn/page/download?src=index" TargetMode="External"/><Relationship Id="rId2" Type="http://schemas.openxmlformats.org/officeDocument/2006/relationships/hyperlink" Target="https://oshwhub.com/forum?section_uuid=a30ab25d24c645b7827a58dbbe2e96b0&amp;category_uuid=b7c9b123ad9848758a9946036aebf0bc" TargetMode="External"/><Relationship Id="rId1" Type="http://schemas.openxmlformats.org/officeDocument/2006/relationships/slideLayout" Target="../slideLayouts/slideLayout2.xml"/><Relationship Id="rId6" Type="http://schemas.openxmlformats.org/officeDocument/2006/relationships/hyperlink" Target="https://pro.lceda.cn/editor" TargetMode="External"/><Relationship Id="rId5" Type="http://schemas.openxmlformats.org/officeDocument/2006/relationships/image" Target="../media/image9.png"/><Relationship Id="rId4" Type="http://schemas.openxmlformats.org/officeDocument/2006/relationships/hyperlink" Target="https://space.bilibili.com/430536057/channel/seriesdetail?sid=228243"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alphaModFix amt="71000"/>
          </a:blip>
          <a:stretch>
            <a:fillRect/>
          </a:stretch>
        </p:blipFill>
        <p:spPr>
          <a:xfrm>
            <a:off x="0" y="0"/>
            <a:ext cx="9143365" cy="2087245"/>
          </a:xfrm>
          <a:prstGeom prst="rect">
            <a:avLst/>
          </a:prstGeom>
        </p:spPr>
      </p:pic>
      <p:sp>
        <p:nvSpPr>
          <p:cNvPr id="3" name="副标题 2"/>
          <p:cNvSpPr>
            <a:spLocks noGrp="1"/>
          </p:cNvSpPr>
          <p:nvPr>
            <p:ph type="subTitle" idx="1"/>
          </p:nvPr>
        </p:nvSpPr>
        <p:spPr>
          <a:xfrm>
            <a:off x="539115" y="908685"/>
            <a:ext cx="7724775" cy="1655445"/>
          </a:xfrm>
        </p:spPr>
        <p:txBody>
          <a:bodyPr/>
          <a:lstStyle/>
          <a:p>
            <a:pPr algn="l"/>
            <a:r>
              <a:rPr b="1">
                <a:ln w="6600">
                  <a:solidFill>
                    <a:schemeClr val="accent2"/>
                  </a:solidFill>
                  <a:prstDash val="solid"/>
                </a:ln>
                <a:solidFill>
                  <a:srgbClr val="FFFFFF"/>
                </a:solidFill>
                <a:effectLst>
                  <a:outerShdw dist="38100" dir="2700000" algn="tl" rotWithShape="0">
                    <a:schemeClr val="accent2"/>
                  </a:outerShdw>
                </a:effectLst>
              </a:rPr>
              <a:t>A printed circuit board (PCB) is an electronic assembly that uses copper conductors to create electrical connections between components.</a:t>
            </a:r>
            <a:r>
              <a:rPr>
                <a:ln w="6600">
                  <a:solidFill>
                    <a:schemeClr val="accent2"/>
                  </a:solidFill>
                  <a:prstDash val="solid"/>
                </a:ln>
                <a:solidFill>
                  <a:srgbClr val="FFFFFF"/>
                </a:solidFill>
                <a:effectLst>
                  <a:outerShdw dist="38100" dir="2700000" algn="tl" rotWithShape="0">
                    <a:schemeClr val="accent2"/>
                  </a:outerShdw>
                </a:effectLst>
              </a:rPr>
              <a:t> </a:t>
            </a:r>
          </a:p>
        </p:txBody>
      </p:sp>
      <p:sp>
        <p:nvSpPr>
          <p:cNvPr id="5" name="文本框 4"/>
          <p:cNvSpPr txBox="1"/>
          <p:nvPr/>
        </p:nvSpPr>
        <p:spPr>
          <a:xfrm>
            <a:off x="467995" y="476885"/>
            <a:ext cx="4117975" cy="368300"/>
          </a:xfrm>
          <a:prstGeom prst="rect">
            <a:avLst/>
          </a:prstGeom>
          <a:noFill/>
        </p:spPr>
        <p:txBody>
          <a:bodyPr wrap="square" rtlCol="0">
            <a:spAutoFit/>
          </a:bodyPr>
          <a:lstStyle/>
          <a:p>
            <a:r>
              <a:rPr b="1"/>
              <a:t>What is a Printed Circuit Board?</a:t>
            </a:r>
          </a:p>
        </p:txBody>
      </p:sp>
      <p:pic>
        <p:nvPicPr>
          <p:cNvPr id="6" name="图片 5"/>
          <p:cNvPicPr>
            <a:picLocks noChangeAspect="1"/>
          </p:cNvPicPr>
          <p:nvPr/>
        </p:nvPicPr>
        <p:blipFill>
          <a:blip r:embed="rId4"/>
          <a:stretch>
            <a:fillRect/>
          </a:stretch>
        </p:blipFill>
        <p:spPr>
          <a:xfrm>
            <a:off x="2267585" y="2087245"/>
            <a:ext cx="4702175" cy="4584700"/>
          </a:xfrm>
          <a:prstGeom prst="rect">
            <a:avLst/>
          </a:prstGeom>
        </p:spPr>
      </p:pic>
      <p:sp>
        <p:nvSpPr>
          <p:cNvPr id="7" name="文本框 6"/>
          <p:cNvSpPr txBox="1"/>
          <p:nvPr/>
        </p:nvSpPr>
        <p:spPr>
          <a:xfrm>
            <a:off x="7379970" y="5288280"/>
            <a:ext cx="1572895" cy="1383665"/>
          </a:xfrm>
          <a:prstGeom prst="rect">
            <a:avLst/>
          </a:prstGeom>
          <a:noFill/>
        </p:spPr>
        <p:txBody>
          <a:bodyPr wrap="square" rtlCol="0">
            <a:spAutoFit/>
          </a:bodyPr>
          <a:lstStyle/>
          <a:p>
            <a:pPr marL="342900" indent="-342900">
              <a:buAutoNum type="arabicPeriod"/>
            </a:pPr>
            <a:r>
              <a:rPr lang="zh-CN" altLang="en-US" sz="1400"/>
              <a:t>https://resources.altium.com/p/what-is-a-pcb</a:t>
            </a:r>
          </a:p>
          <a:p>
            <a:pPr marL="342900" indent="-342900">
              <a:buAutoNum type="arabicPeriod"/>
            </a:pPr>
            <a:r>
              <a:rPr lang="zh-CN" altLang="en-US" sz="1400">
                <a:hlinkClick r:id="rId5" action="ppaction://hlinkfile"/>
              </a:rPr>
              <a:t>PCB生产流程</a:t>
            </a:r>
            <a:endParaRPr lang="zh-CN" alt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85800" y="2130425"/>
            <a:ext cx="7772400" cy="1470025"/>
          </a:xfrm>
        </p:spPr>
        <p:txBody>
          <a:bodyPr anchor="ctr" anchorCtr="0"/>
          <a:lstStyle/>
          <a:p>
            <a:pPr defTabSz="914400">
              <a:buClrTx/>
              <a:buSzTx/>
              <a:buFontTx/>
              <a:buNone/>
            </a:pPr>
            <a:endParaRPr sz="4400" kern="1200" baseline="0">
              <a:latin typeface="Arial" panose="020B0604020202020204" pitchFamily="34" charset="0"/>
              <a:ea typeface="宋体" panose="02010600030101010101" pitchFamily="2" charset="-122"/>
            </a:endParaRPr>
          </a:p>
        </p:txBody>
      </p:sp>
      <p:sp>
        <p:nvSpPr>
          <p:cNvPr id="3075" name="副标题 3074"/>
          <p:cNvSpPr>
            <a:spLocks noGrp="1"/>
          </p:cNvSpPr>
          <p:nvPr>
            <p:ph type="subTitle" idx="1"/>
          </p:nvPr>
        </p:nvSpPr>
        <p:spPr>
          <a:xfrm>
            <a:off x="1371600" y="3886200"/>
            <a:ext cx="6400800" cy="1752600"/>
          </a:xfrm>
        </p:spPr>
        <p:txBody>
          <a:bodyPr/>
          <a:lstStyle/>
          <a:p>
            <a:pPr defTabSz="914400">
              <a:buClrTx/>
              <a:buSzTx/>
              <a:buFontTx/>
            </a:pPr>
            <a:endParaRPr sz="3200" kern="1200" baseline="0">
              <a:latin typeface="Arial" panose="020B0604020202020204" pitchFamily="34" charset="0"/>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323215" y="923925"/>
            <a:ext cx="4516120" cy="2688590"/>
          </a:xfrm>
          <a:prstGeom prst="rect">
            <a:avLst/>
          </a:prstGeom>
        </p:spPr>
      </p:pic>
      <p:pic>
        <p:nvPicPr>
          <p:cNvPr id="3" name="图片 2"/>
          <p:cNvPicPr>
            <a:picLocks noChangeAspect="1"/>
          </p:cNvPicPr>
          <p:nvPr/>
        </p:nvPicPr>
        <p:blipFill>
          <a:blip r:embed="rId4"/>
          <a:stretch>
            <a:fillRect/>
          </a:stretch>
        </p:blipFill>
        <p:spPr>
          <a:xfrm>
            <a:off x="4693285" y="1052830"/>
            <a:ext cx="4199890" cy="2378075"/>
          </a:xfrm>
          <a:prstGeom prst="rect">
            <a:avLst/>
          </a:prstGeom>
        </p:spPr>
      </p:pic>
      <p:pic>
        <p:nvPicPr>
          <p:cNvPr id="4" name="图片 3"/>
          <p:cNvPicPr>
            <a:picLocks noChangeAspect="1"/>
          </p:cNvPicPr>
          <p:nvPr/>
        </p:nvPicPr>
        <p:blipFill>
          <a:blip r:embed="rId5"/>
          <a:stretch>
            <a:fillRect/>
          </a:stretch>
        </p:blipFill>
        <p:spPr>
          <a:xfrm>
            <a:off x="467360" y="3789045"/>
            <a:ext cx="4077335" cy="2612390"/>
          </a:xfrm>
          <a:prstGeom prst="rect">
            <a:avLst/>
          </a:prstGeom>
        </p:spPr>
      </p:pic>
      <p:pic>
        <p:nvPicPr>
          <p:cNvPr id="5" name="图片 4"/>
          <p:cNvPicPr>
            <a:picLocks noChangeAspect="1"/>
          </p:cNvPicPr>
          <p:nvPr/>
        </p:nvPicPr>
        <p:blipFill>
          <a:blip r:embed="rId6"/>
          <a:stretch>
            <a:fillRect/>
          </a:stretch>
        </p:blipFill>
        <p:spPr>
          <a:xfrm>
            <a:off x="4716145" y="3644900"/>
            <a:ext cx="4177030" cy="2799715"/>
          </a:xfrm>
          <a:prstGeom prst="rect">
            <a:avLst/>
          </a:prstGeom>
        </p:spPr>
      </p:pic>
      <p:sp>
        <p:nvSpPr>
          <p:cNvPr id="6" name="文本框 5"/>
          <p:cNvSpPr txBox="1"/>
          <p:nvPr/>
        </p:nvSpPr>
        <p:spPr>
          <a:xfrm>
            <a:off x="467995" y="476885"/>
            <a:ext cx="4117975" cy="368300"/>
          </a:xfrm>
          <a:prstGeom prst="rect">
            <a:avLst/>
          </a:prstGeom>
          <a:solidFill>
            <a:schemeClr val="accent2">
              <a:lumMod val="20000"/>
              <a:lumOff val="80000"/>
            </a:schemeClr>
          </a:solidFill>
        </p:spPr>
        <p:txBody>
          <a:bodyPr wrap="square" rtlCol="0">
            <a:spAutoFit/>
          </a:bodyPr>
          <a:lstStyle/>
          <a:p>
            <a:pPr algn="ctr"/>
            <a:r>
              <a:rPr lang="en-US" b="1"/>
              <a:t>Some PCB Images</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7995" y="476885"/>
            <a:ext cx="4117975" cy="368300"/>
          </a:xfrm>
          <a:prstGeom prst="rect">
            <a:avLst/>
          </a:prstGeom>
          <a:solidFill>
            <a:schemeClr val="accent2">
              <a:lumMod val="20000"/>
              <a:lumOff val="80000"/>
            </a:schemeClr>
          </a:solidFill>
        </p:spPr>
        <p:txBody>
          <a:bodyPr wrap="square" rtlCol="0">
            <a:spAutoFit/>
          </a:bodyPr>
          <a:lstStyle/>
          <a:p>
            <a:pPr algn="ctr"/>
            <a:r>
              <a:rPr lang="en-US" b="1"/>
              <a:t>Starting a New PCB Design</a:t>
            </a:r>
          </a:p>
        </p:txBody>
      </p:sp>
      <p:sp>
        <p:nvSpPr>
          <p:cNvPr id="4" name="文本框 3"/>
          <p:cNvSpPr txBox="1"/>
          <p:nvPr/>
        </p:nvSpPr>
        <p:spPr>
          <a:xfrm>
            <a:off x="467995" y="1073785"/>
            <a:ext cx="7386320" cy="5046345"/>
          </a:xfrm>
          <a:prstGeom prst="rect">
            <a:avLst/>
          </a:prstGeom>
          <a:noFill/>
        </p:spPr>
        <p:txBody>
          <a:bodyPr wrap="square" rtlCol="0">
            <a:spAutoFit/>
          </a:bodyPr>
          <a:lstStyle/>
          <a:p>
            <a:pPr marL="285750" indent="-285750">
              <a:buFont typeface="Arial" panose="020B0604020202020204" pitchFamily="34" charset="0"/>
              <a:buChar char="•"/>
            </a:pPr>
            <a:r>
              <a:rPr lang="zh-CN" altLang="en-US" sz="1400">
                <a:ln/>
                <a:solidFill>
                  <a:srgbClr val="FF0000"/>
                </a:solidFill>
                <a:effectLst>
                  <a:outerShdw blurRad="38100" dist="25400" dir="5400000" algn="ctr" rotWithShape="0">
                    <a:srgbClr val="6E747A">
                      <a:alpha val="43000"/>
                    </a:srgbClr>
                  </a:outerShdw>
                </a:effectLst>
              </a:rPr>
              <a:t>Front-end engineering</a:t>
            </a:r>
            <a:r>
              <a:rPr lang="zh-CN" altLang="en-US" sz="1400"/>
              <a:t> - In this stage, the major components are selected and some basic circuit diagrams are typically created so that the functionality in the board can be designed.</a:t>
            </a:r>
          </a:p>
          <a:p>
            <a:pPr marL="285750" indent="-285750">
              <a:buFont typeface="Arial" panose="020B0604020202020204" pitchFamily="34" charset="0"/>
              <a:buChar char="•"/>
            </a:pPr>
            <a:r>
              <a:rPr lang="zh-CN" altLang="en-US" sz="1400">
                <a:ln/>
                <a:solidFill>
                  <a:srgbClr val="FF0000"/>
                </a:solidFill>
                <a:effectLst>
                  <a:outerShdw blurRad="38100" dist="25400" dir="5400000" algn="ctr" rotWithShape="0">
                    <a:srgbClr val="6E747A">
                      <a:alpha val="43000"/>
                    </a:srgbClr>
                  </a:outerShdw>
                </a:effectLst>
              </a:rPr>
              <a:t>Schematic capture</a:t>
            </a:r>
            <a:r>
              <a:rPr lang="zh-CN" altLang="en-US" sz="1400"/>
              <a:t> - This is the stage where ECAD software is used to translate simple circuit diagrams into electronic drawings that define electrical connections between components. Schematic symbols are used to denote components in the design.</a:t>
            </a:r>
          </a:p>
          <a:p>
            <a:pPr marL="285750" indent="-285750">
              <a:buFont typeface="Arial" panose="020B0604020202020204" pitchFamily="34" charset="0"/>
              <a:buChar char="•"/>
            </a:pPr>
            <a:r>
              <a:rPr lang="zh-CN" altLang="en-US" sz="1400">
                <a:ln/>
                <a:solidFill>
                  <a:srgbClr val="FF0000"/>
                </a:solidFill>
                <a:effectLst>
                  <a:outerShdw blurRad="38100" dist="25400" dir="5400000" algn="ctr" rotWithShape="0">
                    <a:srgbClr val="6E747A">
                      <a:alpha val="43000"/>
                    </a:srgbClr>
                  </a:outerShdw>
                </a:effectLst>
              </a:rPr>
              <a:t>Material selection and PCB stack-up design</a:t>
            </a:r>
            <a:r>
              <a:rPr lang="zh-CN" altLang="en-US" sz="1400"/>
              <a:t> - In this stage, laminate materials are selected and the stack-up is designed to accommodate the need for plane layers, signal layers, dedicated routing channels, and specific material properties.</a:t>
            </a:r>
          </a:p>
          <a:p>
            <a:pPr marL="285750" indent="-285750">
              <a:buFont typeface="Arial" panose="020B0604020202020204" pitchFamily="34" charset="0"/>
              <a:buChar char="•"/>
            </a:pPr>
            <a:r>
              <a:rPr lang="zh-CN" altLang="en-US" sz="1400">
                <a:ln/>
                <a:solidFill>
                  <a:srgbClr val="FF0000"/>
                </a:solidFill>
                <a:effectLst>
                  <a:outerShdw blurRad="38100" dist="25400" dir="5400000" algn="ctr" rotWithShape="0">
                    <a:srgbClr val="6E747A">
                      <a:alpha val="43000"/>
                    </a:srgbClr>
                  </a:outerShdw>
                </a:effectLst>
              </a:rPr>
              <a:t>Component placement </a:t>
            </a:r>
            <a:r>
              <a:rPr lang="zh-CN" altLang="en-US" sz="1400"/>
              <a:t>- After the board shape is set and components are imported into a new PCB layout, components are arranged in the layout to comply with the design's mechanical requirements.</a:t>
            </a:r>
          </a:p>
          <a:p>
            <a:pPr marL="285750" indent="-285750">
              <a:buFont typeface="Arial" panose="020B0604020202020204" pitchFamily="34" charset="0"/>
              <a:buChar char="•"/>
            </a:pPr>
            <a:r>
              <a:rPr lang="zh-CN" altLang="en-US" sz="1400">
                <a:ln/>
                <a:solidFill>
                  <a:srgbClr val="FF0000"/>
                </a:solidFill>
                <a:effectLst>
                  <a:outerShdw blurRad="38100" dist="25400" dir="5400000" algn="ctr" rotWithShape="0">
                    <a:srgbClr val="6E747A">
                      <a:alpha val="43000"/>
                    </a:srgbClr>
                  </a:outerShdw>
                </a:effectLst>
              </a:rPr>
              <a:t>Routing</a:t>
            </a:r>
            <a:r>
              <a:rPr lang="zh-CN" altLang="en-US" sz="1400"/>
              <a:t> - Once the component placement is approved, it's time to route traces between components. Routing tools in ECAD software are used to set Trace geometry may be determined in this stage with the goal of ensuring impedance control (for high-speed signals).</a:t>
            </a:r>
          </a:p>
          <a:p>
            <a:pPr marL="285750" indent="-285750">
              <a:buFont typeface="Arial" panose="020B0604020202020204" pitchFamily="34" charset="0"/>
              <a:buChar char="•"/>
            </a:pPr>
            <a:r>
              <a:rPr lang="zh-CN" altLang="en-US" sz="1400">
                <a:ln/>
                <a:solidFill>
                  <a:srgbClr val="FF0000"/>
                </a:solidFill>
                <a:effectLst>
                  <a:outerShdw blurRad="38100" dist="25400" dir="5400000" algn="ctr" rotWithShape="0">
                    <a:srgbClr val="6E747A">
                      <a:alpha val="43000"/>
                    </a:srgbClr>
                  </a:outerShdw>
                </a:effectLst>
              </a:rPr>
              <a:t>Design review and verification</a:t>
            </a:r>
            <a:r>
              <a:rPr lang="zh-CN" altLang="en-US" sz="1400"/>
              <a:t> - Once routing is completed, it's always a good idea to inspect and evaluate the design to ensure there are no mistakes or unresolved problems. This can be done with manual inspection or using post-layout simulation tools.</a:t>
            </a:r>
          </a:p>
          <a:p>
            <a:pPr marL="285750" indent="-285750">
              <a:buFont typeface="Arial" panose="020B0604020202020204" pitchFamily="34" charset="0"/>
              <a:buChar char="•"/>
            </a:pPr>
            <a:r>
              <a:rPr lang="zh-CN" altLang="en-US" sz="1400">
                <a:ln/>
                <a:solidFill>
                  <a:srgbClr val="FF0000"/>
                </a:solidFill>
                <a:effectLst>
                  <a:outerShdw blurRad="38100" dist="25400" dir="5400000" algn="ctr" rotWithShape="0">
                    <a:srgbClr val="6E747A">
                      <a:alpha val="43000"/>
                    </a:srgbClr>
                  </a:outerShdw>
                </a:effectLst>
              </a:rPr>
              <a:t>Preparing for Manufacturing</a:t>
            </a:r>
            <a:r>
              <a:rPr lang="zh-CN" altLang="en-US" sz="1400"/>
              <a:t> - Once the design is completed, it's time to prepare for production by generating standard manufacturing files. These files are used in automated fabrication and assembly equipment.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7995" y="476885"/>
            <a:ext cx="4117975" cy="368300"/>
          </a:xfrm>
          <a:prstGeom prst="rect">
            <a:avLst/>
          </a:prstGeom>
          <a:solidFill>
            <a:schemeClr val="accent2">
              <a:lumMod val="20000"/>
              <a:lumOff val="80000"/>
            </a:schemeClr>
          </a:solidFill>
        </p:spPr>
        <p:txBody>
          <a:bodyPr wrap="square" rtlCol="0">
            <a:spAutoFit/>
          </a:bodyPr>
          <a:lstStyle/>
          <a:p>
            <a:pPr algn="ctr"/>
            <a:r>
              <a:rPr lang="en-US" b="1" dirty="0"/>
              <a:t>Choose </a:t>
            </a:r>
            <a:r>
              <a:rPr lang="en-US" altLang="zh-CN" b="1" dirty="0"/>
              <a:t>a</a:t>
            </a:r>
            <a:r>
              <a:rPr lang="en-US" b="1" dirty="0"/>
              <a:t> Project</a:t>
            </a:r>
          </a:p>
        </p:txBody>
      </p:sp>
      <p:pic>
        <p:nvPicPr>
          <p:cNvPr id="4" name="图片 3"/>
          <p:cNvPicPr>
            <a:picLocks noChangeAspect="1"/>
          </p:cNvPicPr>
          <p:nvPr/>
        </p:nvPicPr>
        <p:blipFill>
          <a:blip r:embed="rId2"/>
          <a:stretch>
            <a:fillRect/>
          </a:stretch>
        </p:blipFill>
        <p:spPr>
          <a:xfrm>
            <a:off x="467995" y="1196975"/>
            <a:ext cx="10407650" cy="4971415"/>
          </a:xfrm>
          <a:prstGeom prst="rect">
            <a:avLst/>
          </a:prstGeom>
        </p:spPr>
      </p:pic>
      <p:sp>
        <p:nvSpPr>
          <p:cNvPr id="5" name="文本框 4"/>
          <p:cNvSpPr txBox="1"/>
          <p:nvPr/>
        </p:nvSpPr>
        <p:spPr>
          <a:xfrm>
            <a:off x="5075555" y="476885"/>
            <a:ext cx="2748915" cy="368300"/>
          </a:xfrm>
          <a:prstGeom prst="rect">
            <a:avLst/>
          </a:prstGeom>
          <a:noFill/>
        </p:spPr>
        <p:txBody>
          <a:bodyPr wrap="square" rtlCol="0">
            <a:spAutoFit/>
          </a:bodyPr>
          <a:lstStyle/>
          <a:p>
            <a:r>
              <a:rPr lang="zh-CN" altLang="en-US">
                <a:hlinkClick r:id="rId3" action="ppaction://hlinkfile"/>
              </a:rPr>
              <a:t>https://oshwhub.com/</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7995" y="981075"/>
            <a:ext cx="6581775" cy="645160"/>
          </a:xfrm>
          <a:prstGeom prst="rect">
            <a:avLst/>
          </a:prstGeom>
          <a:noFill/>
        </p:spPr>
        <p:txBody>
          <a:bodyPr wrap="square" rtlCol="0">
            <a:spAutoFit/>
          </a:bodyPr>
          <a:lstStyle/>
          <a:p>
            <a:pPr algn="l"/>
            <a:r>
              <a:rPr lang="zh-CN" altLang="en-US"/>
              <a:t>个人时钟天气站https://oshwhub.com/MisakaBanBan/small_desktop_display</a:t>
            </a:r>
          </a:p>
        </p:txBody>
      </p:sp>
      <p:pic>
        <p:nvPicPr>
          <p:cNvPr id="100" name="图片 99"/>
          <p:cNvPicPr/>
          <p:nvPr/>
        </p:nvPicPr>
        <p:blipFill>
          <a:blip r:embed="rId2"/>
          <a:stretch>
            <a:fillRect/>
          </a:stretch>
        </p:blipFill>
        <p:spPr>
          <a:xfrm>
            <a:off x="467995" y="1844675"/>
            <a:ext cx="4886325" cy="4221480"/>
          </a:xfrm>
          <a:prstGeom prst="rect">
            <a:avLst/>
          </a:prstGeom>
          <a:noFill/>
          <a:ln w="9525">
            <a:noFill/>
          </a:ln>
        </p:spPr>
      </p:pic>
      <p:sp>
        <p:nvSpPr>
          <p:cNvPr id="6" name="文本框 5"/>
          <p:cNvSpPr txBox="1"/>
          <p:nvPr/>
        </p:nvSpPr>
        <p:spPr>
          <a:xfrm>
            <a:off x="467995" y="476885"/>
            <a:ext cx="4117975" cy="368300"/>
          </a:xfrm>
          <a:prstGeom prst="rect">
            <a:avLst/>
          </a:prstGeom>
          <a:solidFill>
            <a:schemeClr val="accent2">
              <a:lumMod val="20000"/>
              <a:lumOff val="80000"/>
            </a:schemeClr>
          </a:solidFill>
        </p:spPr>
        <p:txBody>
          <a:bodyPr wrap="square" rtlCol="0">
            <a:spAutoFit/>
          </a:bodyPr>
          <a:lstStyle/>
          <a:p>
            <a:pPr algn="ctr"/>
            <a:r>
              <a:rPr lang="en-US" b="1" dirty="0"/>
              <a:t>Choose a Project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7995" y="476885"/>
            <a:ext cx="4117975" cy="368300"/>
          </a:xfrm>
          <a:prstGeom prst="rect">
            <a:avLst/>
          </a:prstGeom>
          <a:solidFill>
            <a:schemeClr val="accent2">
              <a:lumMod val="20000"/>
              <a:lumOff val="80000"/>
            </a:schemeClr>
          </a:solidFill>
        </p:spPr>
        <p:txBody>
          <a:bodyPr wrap="square" rtlCol="0">
            <a:spAutoFit/>
          </a:bodyPr>
          <a:lstStyle/>
          <a:p>
            <a:pPr algn="ctr"/>
            <a:r>
              <a:rPr lang="en-US" b="1"/>
              <a:t>Use LCEDA</a:t>
            </a:r>
          </a:p>
        </p:txBody>
      </p:sp>
      <p:sp>
        <p:nvSpPr>
          <p:cNvPr id="4" name="文本框 3"/>
          <p:cNvSpPr txBox="1"/>
          <p:nvPr/>
        </p:nvSpPr>
        <p:spPr>
          <a:xfrm>
            <a:off x="467360" y="1124585"/>
            <a:ext cx="6602095" cy="1198880"/>
          </a:xfrm>
          <a:prstGeom prst="rect">
            <a:avLst/>
          </a:prstGeom>
          <a:noFill/>
        </p:spPr>
        <p:txBody>
          <a:bodyPr wrap="square" rtlCol="0">
            <a:spAutoFit/>
          </a:bodyPr>
          <a:lstStyle/>
          <a:p>
            <a:r>
              <a:rPr lang="en-US" altLang="zh-CN"/>
              <a:t>Learning Resources:</a:t>
            </a:r>
          </a:p>
          <a:p>
            <a:pPr marL="342900" indent="-342900">
              <a:buFont typeface="Arial" panose="020B0604020202020204" pitchFamily="34" charset="0"/>
              <a:buAutoNum type="arabicPeriod"/>
            </a:pPr>
            <a:r>
              <a:rPr lang="en-US" altLang="zh-CN">
                <a:hlinkClick r:id="rId2" action="ppaction://hlinkfile"/>
              </a:rPr>
              <a:t>嘉立创EDA</a:t>
            </a:r>
            <a:r>
              <a:rPr lang="en-US" altLang="zh-CN"/>
              <a:t> </a:t>
            </a:r>
          </a:p>
          <a:p>
            <a:pPr marL="342900" indent="-342900">
              <a:buFont typeface="Arial" panose="020B0604020202020204" pitchFamily="34" charset="0"/>
              <a:buAutoNum type="arabicPeriod"/>
            </a:pPr>
            <a:r>
              <a:rPr lang="zh-CN" altLang="en-US">
                <a:hlinkClick r:id="rId3" action="ppaction://hlinkfile"/>
              </a:rPr>
              <a:t>文档教程</a:t>
            </a:r>
            <a:r>
              <a:rPr lang="en-US" altLang="zh-CN"/>
              <a:t> </a:t>
            </a:r>
          </a:p>
          <a:p>
            <a:pPr marL="342900" indent="-342900">
              <a:buFont typeface="Arial" panose="020B0604020202020204" pitchFamily="34" charset="0"/>
              <a:buAutoNum type="arabicPeriod"/>
            </a:pPr>
            <a:r>
              <a:rPr lang="zh-CN" altLang="en-US">
                <a:hlinkClick r:id="rId4" action="ppaction://hlinkfile"/>
              </a:rPr>
              <a:t>视频教程</a:t>
            </a:r>
            <a:endParaRPr lang="zh-CN" altLang="en-US"/>
          </a:p>
        </p:txBody>
      </p:sp>
      <p:pic>
        <p:nvPicPr>
          <p:cNvPr id="5" name="图片 4"/>
          <p:cNvPicPr>
            <a:picLocks noChangeAspect="1"/>
          </p:cNvPicPr>
          <p:nvPr/>
        </p:nvPicPr>
        <p:blipFill>
          <a:blip r:embed="rId5">
            <a:alphaModFix amt="56000"/>
          </a:blip>
          <a:stretch>
            <a:fillRect/>
          </a:stretch>
        </p:blipFill>
        <p:spPr>
          <a:xfrm>
            <a:off x="467995" y="2348865"/>
            <a:ext cx="6971665" cy="4196080"/>
          </a:xfrm>
          <a:prstGeom prst="rect">
            <a:avLst/>
          </a:prstGeom>
        </p:spPr>
      </p:pic>
      <p:sp>
        <p:nvSpPr>
          <p:cNvPr id="2" name="文本框 1">
            <a:extLst>
              <a:ext uri="{FF2B5EF4-FFF2-40B4-BE49-F238E27FC236}">
                <a16:creationId xmlns:a16="http://schemas.microsoft.com/office/drawing/2014/main" id="{6E9BED02-2D33-D42D-E8B2-4AC69EF3E29A}"/>
              </a:ext>
            </a:extLst>
          </p:cNvPr>
          <p:cNvSpPr txBox="1"/>
          <p:nvPr/>
        </p:nvSpPr>
        <p:spPr>
          <a:xfrm>
            <a:off x="459953" y="5013176"/>
            <a:ext cx="6609502" cy="646331"/>
          </a:xfrm>
          <a:prstGeom prst="rect">
            <a:avLst/>
          </a:prstGeom>
          <a:noFill/>
        </p:spPr>
        <p:txBody>
          <a:bodyPr wrap="none" rtlCol="0">
            <a:spAutoFit/>
          </a:bodyPr>
          <a:lstStyle/>
          <a:p>
            <a:pPr marL="285750" indent="-285750">
              <a:buFont typeface="Arial" panose="020B0604020202020204" pitchFamily="34" charset="0"/>
              <a:buChar char="•"/>
            </a:pPr>
            <a:r>
              <a:rPr lang="en-US" altLang="zh-CN" b="1" dirty="0">
                <a:solidFill>
                  <a:srgbClr val="FF0000"/>
                </a:solidFill>
              </a:rPr>
              <a:t>Online</a:t>
            </a:r>
            <a:r>
              <a:rPr lang="en-US" altLang="zh-CN" dirty="0"/>
              <a:t>: </a:t>
            </a:r>
            <a:r>
              <a:rPr lang="en-US" altLang="zh-CN" dirty="0">
                <a:hlinkClick r:id="rId6"/>
              </a:rPr>
              <a:t>https://pro.lceda.cn/editor</a:t>
            </a:r>
            <a:endParaRPr lang="en-US" altLang="zh-CN" dirty="0"/>
          </a:p>
          <a:p>
            <a:pPr marL="285750" indent="-285750">
              <a:buFont typeface="Arial" panose="020B0604020202020204" pitchFamily="34" charset="0"/>
              <a:buChar char="•"/>
            </a:pPr>
            <a:r>
              <a:rPr lang="en-US" altLang="zh-CN" b="1" dirty="0">
                <a:solidFill>
                  <a:srgbClr val="FF0000"/>
                </a:solidFill>
              </a:rPr>
              <a:t>Desktop Install</a:t>
            </a:r>
            <a:r>
              <a:rPr lang="en-US" altLang="zh-CN" dirty="0"/>
              <a:t>:  </a:t>
            </a:r>
            <a:r>
              <a:rPr lang="en-US" altLang="zh-CN" dirty="0">
                <a:hlinkClick r:id="rId7"/>
              </a:rPr>
              <a:t>https://lceda.cn/page/download?src=index</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7995" y="476885"/>
            <a:ext cx="4117975" cy="368300"/>
          </a:xfrm>
          <a:prstGeom prst="rect">
            <a:avLst/>
          </a:prstGeom>
          <a:solidFill>
            <a:schemeClr val="accent2">
              <a:lumMod val="20000"/>
              <a:lumOff val="80000"/>
            </a:schemeClr>
          </a:solidFill>
        </p:spPr>
        <p:txBody>
          <a:bodyPr wrap="square" rtlCol="0">
            <a:spAutoFit/>
          </a:bodyPr>
          <a:lstStyle/>
          <a:p>
            <a:pPr algn="ctr"/>
            <a:r>
              <a:rPr lang="zh-CN" altLang="en-US">
                <a:solidFill>
                  <a:schemeClr val="tx1"/>
                </a:solidFill>
                <a:effectLst>
                  <a:outerShdw blurRad="38100" dist="25400" dir="5400000" algn="ctr" rotWithShape="0">
                    <a:srgbClr val="6E747A">
                      <a:alpha val="43000"/>
                    </a:srgbClr>
                  </a:outerShdw>
                </a:effectLst>
                <a:sym typeface="+mn-ea"/>
              </a:rPr>
              <a:t>Schematic capture</a:t>
            </a:r>
            <a:endParaRPr lang="zh-CN" altLang="en-US" b="1">
              <a:solidFill>
                <a:schemeClr val="tx1"/>
              </a:solidFill>
              <a:effectLst>
                <a:outerShdw blurRad="38100" dist="25400" dir="5400000" algn="ctr" rotWithShape="0">
                  <a:srgbClr val="6E747A">
                    <a:alpha val="43000"/>
                  </a:srgbClr>
                </a:outerShdw>
              </a:effectLst>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6" name="文本框 5"/>
          <p:cNvSpPr txBox="1"/>
          <p:nvPr/>
        </p:nvSpPr>
        <p:spPr>
          <a:xfrm>
            <a:off x="467995" y="476885"/>
            <a:ext cx="4117975" cy="368300"/>
          </a:xfrm>
          <a:prstGeom prst="rect">
            <a:avLst/>
          </a:prstGeom>
          <a:solidFill>
            <a:schemeClr val="accent2">
              <a:lumMod val="20000"/>
              <a:lumOff val="80000"/>
            </a:schemeClr>
          </a:solidFill>
        </p:spPr>
        <p:txBody>
          <a:bodyPr wrap="square" rtlCol="0">
            <a:spAutoFit/>
          </a:bodyPr>
          <a:lstStyle/>
          <a:p>
            <a:pPr algn="ctr"/>
            <a:r>
              <a:rPr lang="en-US" altLang="zh-CN">
                <a:solidFill>
                  <a:schemeClr val="tx1"/>
                </a:solidFill>
                <a:effectLst>
                  <a:outerShdw blurRad="38100" dist="25400" dir="5400000" algn="ctr" rotWithShape="0">
                    <a:srgbClr val="6E747A">
                      <a:alpha val="43000"/>
                    </a:srgbClr>
                  </a:outerShdw>
                </a:effectLst>
                <a:sym typeface="+mn-ea"/>
              </a:rPr>
              <a:t>PCB design</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TA2ZTkxMTRlMDY4Y2FiY2JjOGRkYTJjYTBlNjZmY2MifQ=="/>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1020</Words>
  <Application>Microsoft Office PowerPoint</Application>
  <PresentationFormat>全屏显示(4:3)</PresentationFormat>
  <Paragraphs>37</Paragraphs>
  <Slides>8</Slides>
  <Notes>2</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8</vt:i4>
      </vt:variant>
    </vt:vector>
  </HeadingPairs>
  <TitlesOfParts>
    <vt:vector size="11" baseType="lpstr">
      <vt:lpstr>Arial</vt:lpstr>
      <vt:lpstr>Calibri</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Hasee</dc:creator>
  <cp:lastModifiedBy>笑雨 任</cp:lastModifiedBy>
  <cp:revision>10</cp:revision>
  <dcterms:created xsi:type="dcterms:W3CDTF">2024-06-14T11:41:00Z</dcterms:created>
  <dcterms:modified xsi:type="dcterms:W3CDTF">2024-06-15T09:07:40Z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ICV">
    <vt:lpwstr>AF24D48FD54045108AE87570861F6C0C_12</vt:lpwstr>
  </property>
</Properties>
</file>