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72" r:id="rId9"/>
    <p:sldId id="273" r:id="rId10"/>
    <p:sldId id="263" r:id="rId11"/>
    <p:sldId id="264" r:id="rId12"/>
    <p:sldId id="265" r:id="rId13"/>
    <p:sldId id="266" r:id="rId14"/>
    <p:sldId id="271" r:id="rId15"/>
    <p:sldId id="267" r:id="rId16"/>
    <p:sldId id="268" r:id="rId17"/>
    <p:sldId id="269" r:id="rId18"/>
    <p:sldId id="270" r:id="rId19"/>
    <p:sldId id="274"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92" autoAdjust="0"/>
    <p:restoredTop sz="94660"/>
  </p:normalViewPr>
  <p:slideViewPr>
    <p:cSldViewPr>
      <p:cViewPr varScale="1">
        <p:scale>
          <a:sx n="82" d="100"/>
          <a:sy n="82" d="100"/>
        </p:scale>
        <p:origin x="-1454"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35AAE90-DF7E-4398-93BA-1819F9EDC050}"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5DC489-B293-46C8-8959-BC7048DEB8F2}"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935AAE90-DF7E-4398-93BA-1819F9EDC050}"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5DC489-B293-46C8-8959-BC7048DEB8F2}"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935AAE90-DF7E-4398-93BA-1819F9EDC050}"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5DC489-B293-46C8-8959-BC7048DEB8F2}"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935AAE90-DF7E-4398-93BA-1819F9EDC050}"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5DC489-B293-46C8-8959-BC7048DEB8F2}" type="slidenum">
              <a:rPr lang="zh-CN" altLang="en-US" smtClean="0"/>
              <a:t>‹#›</a:t>
            </a:fld>
            <a:endParaRPr lang="zh-CN" altLang="en-US"/>
          </a:p>
        </p:txBody>
      </p:sp>
      <p:sp>
        <p:nvSpPr>
          <p:cNvPr id="7" name="Title 6"/>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35AAE90-DF7E-4398-93BA-1819F9EDC050}" type="datetimeFigureOut">
              <a:rPr lang="zh-CN" altLang="en-US" smtClean="0"/>
              <a:t>2018/4/2</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35DC489-B293-46C8-8959-BC7048DEB8F2}"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5" name="Date Placeholder 4"/>
          <p:cNvSpPr>
            <a:spLocks noGrp="1"/>
          </p:cNvSpPr>
          <p:nvPr>
            <p:ph type="dt" sz="half" idx="10"/>
          </p:nvPr>
        </p:nvSpPr>
        <p:spPr/>
        <p:txBody>
          <a:bodyPr/>
          <a:lstStyle/>
          <a:p>
            <a:fld id="{935AAE90-DF7E-4398-93BA-1819F9EDC050}" type="datetimeFigureOut">
              <a:rPr lang="zh-CN" altLang="en-US" smtClean="0"/>
              <a:t>2018/4/2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5DC489-B293-46C8-8959-BC7048DEB8F2}"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35AAE90-DF7E-4398-93BA-1819F9EDC050}" type="datetimeFigureOut">
              <a:rPr lang="zh-CN" altLang="en-US" smtClean="0"/>
              <a:t>2018/4/2</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35DC489-B293-46C8-8959-BC7048DEB8F2}"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935AAE90-DF7E-4398-93BA-1819F9EDC050}" type="datetimeFigureOut">
              <a:rPr lang="zh-CN" altLang="en-US" smtClean="0"/>
              <a:t>2018/4/2</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35DC489-B293-46C8-8959-BC7048DEB8F2}"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935AAE90-DF7E-4398-93BA-1819F9EDC050}" type="datetimeFigureOut">
              <a:rPr lang="zh-CN" altLang="en-US" smtClean="0"/>
              <a:t>2018/4/2</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35DC489-B293-46C8-8959-BC7048DEB8F2}"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35AAE90-DF7E-4398-93BA-1819F9EDC050}" type="datetimeFigureOut">
              <a:rPr lang="zh-CN" altLang="en-US" smtClean="0"/>
              <a:t>2018/4/2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5DC489-B293-46C8-8959-BC7048DEB8F2}"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35AAE90-DF7E-4398-93BA-1819F9EDC050}" type="datetimeFigureOut">
              <a:rPr lang="zh-CN" altLang="en-US" smtClean="0"/>
              <a:t>2018/4/2</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35DC489-B293-46C8-8959-BC7048DEB8F2}"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35AAE90-DF7E-4398-93BA-1819F9EDC050}" type="datetimeFigureOut">
              <a:rPr lang="zh-CN" altLang="en-US" smtClean="0"/>
              <a:t>2018/4/2</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335DC489-B293-46C8-8959-BC7048DEB8F2}"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等离子体处理废水简介</a:t>
            </a:r>
          </a:p>
        </p:txBody>
      </p:sp>
      <p:sp>
        <p:nvSpPr>
          <p:cNvPr id="3" name="副标题 2"/>
          <p:cNvSpPr>
            <a:spLocks noGrp="1"/>
          </p:cNvSpPr>
          <p:nvPr>
            <p:ph type="subTitle" idx="1"/>
          </p:nvPr>
        </p:nvSpPr>
        <p:spPr>
          <a:xfrm>
            <a:off x="1371600" y="3556000"/>
            <a:ext cx="6400800" cy="2753319"/>
          </a:xfrm>
        </p:spPr>
        <p:txBody>
          <a:bodyPr>
            <a:normAutofit/>
          </a:bodyPr>
          <a:lstStyle/>
          <a:p>
            <a:r>
              <a:rPr lang="zh-CN" altLang="en-US" dirty="0">
                <a:solidFill>
                  <a:schemeClr val="tx2"/>
                </a:solidFill>
              </a:rPr>
              <a:t>核</a:t>
            </a:r>
            <a:r>
              <a:rPr lang="en-US" altLang="zh-CN" dirty="0">
                <a:solidFill>
                  <a:schemeClr val="tx2"/>
                </a:solidFill>
              </a:rPr>
              <a:t>61 </a:t>
            </a:r>
            <a:r>
              <a:rPr lang="zh-CN" altLang="en-US" dirty="0">
                <a:solidFill>
                  <a:schemeClr val="tx2"/>
                </a:solidFill>
              </a:rPr>
              <a:t>刘威 曹群</a:t>
            </a:r>
            <a:endParaRPr lang="en-US" altLang="zh-CN" dirty="0">
              <a:solidFill>
                <a:schemeClr val="tx2"/>
              </a:solidFill>
            </a:endParaRPr>
          </a:p>
          <a:p>
            <a:r>
              <a:rPr lang="en-US" altLang="zh-CN" dirty="0">
                <a:solidFill>
                  <a:schemeClr val="tx2"/>
                </a:solidFill>
              </a:rPr>
              <a:t>1.</a:t>
            </a:r>
            <a:r>
              <a:rPr lang="zh-CN" altLang="en-US" dirty="0">
                <a:solidFill>
                  <a:schemeClr val="tx2"/>
                </a:solidFill>
              </a:rPr>
              <a:t>等离子体定义及分类</a:t>
            </a:r>
            <a:endParaRPr lang="en-US" altLang="zh-CN" dirty="0">
              <a:solidFill>
                <a:schemeClr val="tx2"/>
              </a:solidFill>
            </a:endParaRPr>
          </a:p>
          <a:p>
            <a:r>
              <a:rPr lang="en-US" altLang="zh-CN" dirty="0">
                <a:solidFill>
                  <a:schemeClr val="tx2"/>
                </a:solidFill>
              </a:rPr>
              <a:t>2.</a:t>
            </a:r>
            <a:r>
              <a:rPr lang="zh-CN" altLang="en-US" dirty="0">
                <a:solidFill>
                  <a:schemeClr val="tx2"/>
                </a:solidFill>
              </a:rPr>
              <a:t>高温等离子体处理废水原理及方法，优缺点</a:t>
            </a:r>
            <a:endParaRPr lang="en-US" altLang="zh-CN" dirty="0">
              <a:solidFill>
                <a:schemeClr val="tx2"/>
              </a:solidFill>
            </a:endParaRPr>
          </a:p>
          <a:p>
            <a:r>
              <a:rPr lang="en-US" altLang="zh-CN" dirty="0">
                <a:solidFill>
                  <a:schemeClr val="tx2"/>
                </a:solidFill>
              </a:rPr>
              <a:t>3.</a:t>
            </a:r>
            <a:r>
              <a:rPr lang="zh-CN" altLang="en-US" dirty="0">
                <a:solidFill>
                  <a:schemeClr val="tx2"/>
                </a:solidFill>
              </a:rPr>
              <a:t>低温等离子体处理废水基本原理</a:t>
            </a:r>
            <a:endParaRPr lang="en-US" altLang="zh-CN" dirty="0">
              <a:solidFill>
                <a:schemeClr val="tx2"/>
              </a:solidFill>
            </a:endParaRPr>
          </a:p>
          <a:p>
            <a:r>
              <a:rPr lang="en-US" altLang="zh-CN" dirty="0">
                <a:solidFill>
                  <a:schemeClr val="tx2"/>
                </a:solidFill>
              </a:rPr>
              <a:t>4.</a:t>
            </a:r>
            <a:r>
              <a:rPr lang="zh-CN" altLang="en-US" dirty="0">
                <a:solidFill>
                  <a:schemeClr val="tx2"/>
                </a:solidFill>
              </a:rPr>
              <a:t>低温等离子体处理废水主要方法</a:t>
            </a:r>
            <a:endParaRPr lang="en-US" altLang="zh-CN" dirty="0">
              <a:solidFill>
                <a:schemeClr val="tx2"/>
              </a:solidFill>
            </a:endParaRPr>
          </a:p>
          <a:p>
            <a:r>
              <a:rPr lang="en-US" altLang="zh-CN" dirty="0">
                <a:solidFill>
                  <a:schemeClr val="tx2"/>
                </a:solidFill>
              </a:rPr>
              <a:t>5.</a:t>
            </a:r>
            <a:r>
              <a:rPr lang="zh-CN" altLang="en-US" dirty="0">
                <a:solidFill>
                  <a:schemeClr val="tx2"/>
                </a:solidFill>
              </a:rPr>
              <a:t>低温等离子体处理废水的优缺点</a:t>
            </a:r>
          </a:p>
        </p:txBody>
      </p:sp>
    </p:spTree>
    <p:extLst>
      <p:ext uri="{BB962C8B-B14F-4D97-AF65-F5344CB8AC3E}">
        <p14:creationId xmlns:p14="http://schemas.microsoft.com/office/powerpoint/2010/main" val="3956944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lang="zh-CN" altLang="en-US" b="1" dirty="0" smtClean="0">
                <a:solidFill>
                  <a:srgbClr val="FF0000"/>
                </a:solidFill>
              </a:rPr>
              <a:t>二、</a:t>
            </a:r>
            <a:r>
              <a:rPr lang="zh-CN" altLang="en-US" b="1" dirty="0" smtClean="0">
                <a:solidFill>
                  <a:srgbClr val="FF0000"/>
                </a:solidFill>
              </a:rPr>
              <a:t>高压</a:t>
            </a:r>
            <a:r>
              <a:rPr lang="zh-CN" altLang="en-US" b="1" dirty="0">
                <a:solidFill>
                  <a:srgbClr val="FF0000"/>
                </a:solidFill>
              </a:rPr>
              <a:t>脉冲法</a:t>
            </a:r>
            <a:endParaRPr lang="en-US" altLang="zh-CN" b="1" dirty="0">
              <a:solidFill>
                <a:srgbClr val="FF0000"/>
              </a:solidFill>
            </a:endParaRPr>
          </a:p>
          <a:p>
            <a:pPr marL="0" indent="0">
              <a:buNone/>
            </a:pPr>
            <a:r>
              <a:rPr lang="zh-CN" altLang="en-US" dirty="0"/>
              <a:t>脉宽仅为数十至数百纳秒上升沿极短的窄高压脉冲周期性地施加在不均匀电场上产生电晕放电，能在常压下获得电子温度很高而中性粒子温度很低的非平衡等离子体。其中的高能电子具有很高的能量与水分子碰撞时就会产生羟基等自由基，让氧气变成臭氧。电晕放电还会激发气体分子产生紫外光。</a:t>
            </a:r>
            <a:endParaRPr lang="en-US" altLang="zh-CN" dirty="0"/>
          </a:p>
          <a:p>
            <a:pPr marL="0" indent="0">
              <a:buNone/>
            </a:pPr>
            <a:r>
              <a:rPr lang="en-US" altLang="zh-CN" dirty="0"/>
              <a:t>[6]</a:t>
            </a:r>
            <a:r>
              <a:rPr lang="zh-CN" altLang="en-US" dirty="0"/>
              <a:t>冯建英</a:t>
            </a:r>
            <a:r>
              <a:rPr lang="en-US" altLang="zh-CN" dirty="0"/>
              <a:t>.</a:t>
            </a:r>
            <a:r>
              <a:rPr lang="zh-CN" altLang="en-US" dirty="0"/>
              <a:t>辉光放电等离子体技术处理难降解有机污染物及机理研究</a:t>
            </a:r>
            <a:r>
              <a:rPr lang="en-US" altLang="zh-CN" dirty="0"/>
              <a:t>[D]</a:t>
            </a:r>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4.</a:t>
            </a:r>
            <a:r>
              <a:rPr lang="zh-CN" altLang="en-US" dirty="0"/>
              <a:t>低温等离子体处理废水主要方法</a:t>
            </a:r>
          </a:p>
        </p:txBody>
      </p:sp>
      <p:pic>
        <p:nvPicPr>
          <p:cNvPr id="4" name="图片 3"/>
          <p:cNvPicPr/>
          <p:nvPr/>
        </p:nvPicPr>
        <p:blipFill>
          <a:blip r:embed="rId2"/>
          <a:stretch>
            <a:fillRect/>
          </a:stretch>
        </p:blipFill>
        <p:spPr>
          <a:xfrm>
            <a:off x="3563888" y="1700808"/>
            <a:ext cx="4030980" cy="2872740"/>
          </a:xfrm>
          <a:prstGeom prst="rect">
            <a:avLst/>
          </a:prstGeom>
        </p:spPr>
      </p:pic>
    </p:spTree>
    <p:extLst>
      <p:ext uri="{BB962C8B-B14F-4D97-AF65-F5344CB8AC3E}">
        <p14:creationId xmlns:p14="http://schemas.microsoft.com/office/powerpoint/2010/main" val="180089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0" indent="0">
              <a:buNone/>
            </a:pPr>
            <a:r>
              <a:rPr lang="zh-CN" altLang="en-US" dirty="0"/>
              <a:t>高压放电法的几种具体设施</a:t>
            </a:r>
            <a:endParaRPr lang="en-US" altLang="zh-CN" dirty="0"/>
          </a:p>
          <a:p>
            <a:pPr marL="0" indent="0">
              <a:buNone/>
            </a:pPr>
            <a:r>
              <a:rPr lang="en-US" altLang="zh-CN" b="1" dirty="0">
                <a:solidFill>
                  <a:srgbClr val="FF0000"/>
                </a:solidFill>
              </a:rPr>
              <a:t>1</a:t>
            </a:r>
            <a:r>
              <a:rPr lang="zh-CN" altLang="en-US" b="1" dirty="0">
                <a:solidFill>
                  <a:srgbClr val="FF0000"/>
                </a:solidFill>
              </a:rPr>
              <a:t>、气液分层式</a:t>
            </a:r>
            <a:endParaRPr lang="en-US" altLang="zh-CN" b="1" dirty="0">
              <a:solidFill>
                <a:srgbClr val="FF0000"/>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如图所示，一端接高压一段接地，气体在上液体在下，气体中产生的臭氧等物质通过两者接触面进入水中处理有机污染物，由于通过距离有限，所以液体不能太厚。或者可以采用循环搅拌的方式来改善处理效果。</a:t>
            </a:r>
            <a:endParaRPr lang="en-US" altLang="zh-CN" dirty="0"/>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4.</a:t>
            </a:r>
            <a:r>
              <a:rPr lang="zh-CN" altLang="en-US" dirty="0"/>
              <a:t>低温等离子体处理废水主要方法</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88024" y="2708920"/>
            <a:ext cx="2556180" cy="1718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43550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0" indent="0">
              <a:buNone/>
            </a:pPr>
            <a:r>
              <a:rPr lang="en-US" altLang="zh-CN" b="1" dirty="0">
                <a:solidFill>
                  <a:srgbClr val="FF0000"/>
                </a:solidFill>
              </a:rPr>
              <a:t>2.</a:t>
            </a:r>
            <a:r>
              <a:rPr lang="zh-CN" altLang="en-US" b="1" dirty="0">
                <a:solidFill>
                  <a:srgbClr val="FF0000"/>
                </a:solidFill>
              </a:rPr>
              <a:t>水中鼓泡式</a:t>
            </a:r>
            <a:endParaRPr lang="en-US" altLang="zh-CN" b="1" dirty="0">
              <a:solidFill>
                <a:srgbClr val="FF0000"/>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单纯的水中放电需要电极周围的液体高度气化，这需要大量的能量。而水中鼓泡在反应之前预先通入大量气泡，这样就提供了气体放电的场所，有利于气体放电，也有利于气体放电的快速产生。这种放电方式主要看通入气体的速率，气体本身的性质等等。</a:t>
            </a:r>
          </a:p>
          <a:p>
            <a:pPr marL="0" indent="0">
              <a:buNone/>
            </a:pPr>
            <a:endParaRPr lang="zh-CN" altLang="en-US" dirty="0"/>
          </a:p>
          <a:p>
            <a:pPr marL="0" indent="0">
              <a:buNone/>
            </a:pPr>
            <a:endParaRPr lang="en-US" altLang="zh-CN" dirty="0"/>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4.</a:t>
            </a:r>
            <a:r>
              <a:rPr lang="zh-CN" altLang="en-US" dirty="0"/>
              <a:t>低温等离子体处理废水主要方法</a:t>
            </a:r>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16589" y="2492896"/>
            <a:ext cx="2871443" cy="194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5883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0" indent="0">
              <a:buNone/>
            </a:pPr>
            <a:r>
              <a:rPr lang="en-US" altLang="zh-CN" b="1" dirty="0">
                <a:solidFill>
                  <a:srgbClr val="FF0000"/>
                </a:solidFill>
              </a:rPr>
              <a:t>3.</a:t>
            </a:r>
            <a:r>
              <a:rPr lang="zh-CN" altLang="en-US" b="1" dirty="0">
                <a:solidFill>
                  <a:srgbClr val="FF0000"/>
                </a:solidFill>
              </a:rPr>
              <a:t>喷雾式放电</a:t>
            </a:r>
            <a:endParaRPr lang="en-US" altLang="zh-CN" b="1" dirty="0">
              <a:solidFill>
                <a:srgbClr val="FF0000"/>
              </a:solidFill>
            </a:endParaRPr>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dirty="0"/>
              <a:t>就是将被处理的液体分散成微小的液滴，掺杂在空气中。这样的话击穿电压就远远低于液相直接放电的击穿电压。而且因为成雾状，需要处理的废水与高能电子的接触面积大大增加，更有利于有机物的降解。所以这是处理效果最好的，但是雾化放电装置复杂，且处理的水有限，所以应用不广。</a:t>
            </a:r>
            <a:endParaRPr lang="en-US" altLang="zh-CN" dirty="0"/>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4.</a:t>
            </a:r>
            <a:r>
              <a:rPr lang="zh-CN" altLang="en-US" dirty="0"/>
              <a:t>低温等离子体处理废水主要方法</a:t>
            </a:r>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39952" y="2132856"/>
            <a:ext cx="3164707"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4745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b="1" dirty="0">
                <a:solidFill>
                  <a:srgbClr val="FF0000"/>
                </a:solidFill>
              </a:rPr>
              <a:t>优点</a:t>
            </a:r>
            <a:r>
              <a:rPr lang="zh-CN" altLang="en-US" dirty="0"/>
              <a:t>：效率高，不引入二次污染</a:t>
            </a:r>
          </a:p>
          <a:p>
            <a:pPr marL="0" indent="0">
              <a:buNone/>
            </a:pPr>
            <a:r>
              <a:rPr lang="zh-CN" altLang="en-US" b="1" dirty="0">
                <a:solidFill>
                  <a:srgbClr val="FF0000"/>
                </a:solidFill>
              </a:rPr>
              <a:t>问题</a:t>
            </a:r>
            <a:r>
              <a:rPr lang="zh-CN" altLang="en-US" dirty="0"/>
              <a:t>：</a:t>
            </a:r>
            <a:r>
              <a:rPr lang="en-US" altLang="zh-CN" dirty="0"/>
              <a:t>1.</a:t>
            </a:r>
            <a:r>
              <a:rPr lang="zh-CN" altLang="en-US" dirty="0"/>
              <a:t>放电过程复杂，放电过程极易受到探测装置的影响和强烈的电磁干扰，物理和化学参数在线检测困难。</a:t>
            </a:r>
          </a:p>
          <a:p>
            <a:pPr marL="0" indent="0">
              <a:buNone/>
            </a:pPr>
            <a:r>
              <a:rPr lang="en-US" altLang="zh-CN" dirty="0"/>
              <a:t>2.</a:t>
            </a:r>
            <a:r>
              <a:rPr lang="zh-CN" altLang="en-US" dirty="0"/>
              <a:t>工业成本高。主要是持续稳定的高压脉冲电源成本高，且电参数未知。</a:t>
            </a:r>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4.</a:t>
            </a:r>
            <a:r>
              <a:rPr lang="zh-CN" altLang="en-US" dirty="0"/>
              <a:t>低温等离子体处理废水主要方法</a:t>
            </a:r>
          </a:p>
        </p:txBody>
      </p:sp>
    </p:spTree>
    <p:extLst>
      <p:ext uri="{BB962C8B-B14F-4D97-AF65-F5344CB8AC3E}">
        <p14:creationId xmlns:p14="http://schemas.microsoft.com/office/powerpoint/2010/main" val="221411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0" indent="0">
              <a:buNone/>
            </a:pPr>
            <a:r>
              <a:rPr lang="zh-CN" altLang="en-US" b="1" dirty="0">
                <a:solidFill>
                  <a:srgbClr val="FF0000"/>
                </a:solidFill>
              </a:rPr>
              <a:t>三</a:t>
            </a:r>
            <a:r>
              <a:rPr lang="zh-CN" altLang="en-US" b="1" dirty="0" smtClean="0">
                <a:solidFill>
                  <a:srgbClr val="FF0000"/>
                </a:solidFill>
              </a:rPr>
              <a:t>、</a:t>
            </a:r>
            <a:r>
              <a:rPr lang="zh-CN" altLang="en-US" b="1" dirty="0">
                <a:solidFill>
                  <a:srgbClr val="FF0000"/>
                </a:solidFill>
              </a:rPr>
              <a:t>辉光放电</a:t>
            </a:r>
            <a:endParaRPr lang="en-US" altLang="zh-CN" b="1" dirty="0">
              <a:solidFill>
                <a:srgbClr val="FF0000"/>
              </a:solidFill>
            </a:endParaRPr>
          </a:p>
          <a:p>
            <a:pPr marL="0" indent="0">
              <a:buNone/>
            </a:pPr>
            <a:endParaRPr lang="en-US" altLang="zh-CN" b="1" dirty="0">
              <a:solidFill>
                <a:srgbClr val="FF0000"/>
              </a:solidFill>
            </a:endParaRPr>
          </a:p>
          <a:p>
            <a:pPr marL="0" indent="0">
              <a:buNone/>
            </a:pPr>
            <a:endParaRPr lang="en-US" altLang="zh-CN" b="1" dirty="0">
              <a:solidFill>
                <a:srgbClr val="FF0000"/>
              </a:solidFill>
            </a:endParaRPr>
          </a:p>
          <a:p>
            <a:pPr marL="0" indent="0">
              <a:buNone/>
            </a:pPr>
            <a:endParaRPr lang="en-US" altLang="zh-CN" b="1" dirty="0">
              <a:solidFill>
                <a:srgbClr val="FF0000"/>
              </a:solidFill>
            </a:endParaRPr>
          </a:p>
          <a:p>
            <a:pPr marL="0" indent="0">
              <a:buNone/>
            </a:pPr>
            <a:endParaRPr lang="en-US" altLang="zh-CN" b="1" dirty="0">
              <a:solidFill>
                <a:srgbClr val="FF0000"/>
              </a:solidFill>
            </a:endParaRPr>
          </a:p>
          <a:p>
            <a:pPr marL="0" indent="0">
              <a:buNone/>
            </a:pPr>
            <a:r>
              <a:rPr lang="zh-CN" altLang="en-US" dirty="0"/>
              <a:t>如图所示，辉光放电即是直接向废液中插入阴极和阳极，通入电压产生电流，随着电压的增大，两极间产生辉光，产生大量臭氧</a:t>
            </a:r>
            <a:r>
              <a:rPr lang="en-US" altLang="zh-CN" dirty="0"/>
              <a:t>OH</a:t>
            </a:r>
            <a:r>
              <a:rPr lang="zh-CN" altLang="en-US" dirty="0"/>
              <a:t>等氧化性强的粒子氧化分解水中的有机污染物。</a:t>
            </a:r>
          </a:p>
          <a:p>
            <a:pPr marL="0" indent="0">
              <a:buNone/>
            </a:pPr>
            <a:r>
              <a:rPr lang="zh-CN" altLang="en-US" dirty="0"/>
              <a:t>一般阴极使用碳棒作为材料，阳极用铂丝。这样产生辉光较为稳定。</a:t>
            </a:r>
          </a:p>
          <a:p>
            <a:pPr marL="0" indent="0">
              <a:buNone/>
            </a:pPr>
            <a:endParaRPr lang="en-US" altLang="zh-CN" b="1" dirty="0">
              <a:solidFill>
                <a:srgbClr val="FF0000"/>
              </a:solidFill>
            </a:endParaRPr>
          </a:p>
          <a:p>
            <a:pPr marL="0" indent="0">
              <a:buNone/>
            </a:pPr>
            <a:endParaRPr lang="zh-CN" altLang="en-US" b="1" dirty="0">
              <a:solidFill>
                <a:srgbClr val="FF0000"/>
              </a:solidFill>
            </a:endParaRPr>
          </a:p>
        </p:txBody>
      </p:sp>
      <p:sp>
        <p:nvSpPr>
          <p:cNvPr id="3" name="标题 2"/>
          <p:cNvSpPr>
            <a:spLocks noGrp="1"/>
          </p:cNvSpPr>
          <p:nvPr>
            <p:ph type="title"/>
          </p:nvPr>
        </p:nvSpPr>
        <p:spPr/>
        <p:txBody>
          <a:bodyPr>
            <a:normAutofit fontScale="90000"/>
          </a:bodyPr>
          <a:lstStyle/>
          <a:p>
            <a:r>
              <a:rPr lang="en-US" altLang="zh-CN" dirty="0"/>
              <a:t>4.</a:t>
            </a:r>
            <a:r>
              <a:rPr lang="zh-CN" altLang="en-US" dirty="0"/>
              <a:t>低温等离子体处理废水主要方法</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7864" y="1412776"/>
            <a:ext cx="4771393" cy="2880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15592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4.</a:t>
            </a:r>
            <a:r>
              <a:rPr lang="zh-CN" altLang="en-US" dirty="0"/>
              <a:t>低温等离子体处理废水主要方法</a:t>
            </a:r>
          </a:p>
        </p:txBody>
      </p:sp>
      <p:sp>
        <p:nvSpPr>
          <p:cNvPr id="4" name="内容占位符 3"/>
          <p:cNvSpPr>
            <a:spLocks noGrp="1"/>
          </p:cNvSpPr>
          <p:nvPr>
            <p:ph idx="1"/>
          </p:nvPr>
        </p:nvSpPr>
        <p:spPr/>
        <p:txBody>
          <a:bodyPr>
            <a:normAutofit/>
          </a:bodyPr>
          <a:lstStyle/>
          <a:p>
            <a:pPr marL="0" indent="0">
              <a:buNone/>
            </a:pPr>
            <a:r>
              <a:rPr lang="zh-CN" altLang="en-US" dirty="0"/>
              <a:t>下图是辉光放电的等离子体电解的电流和电压变化图。</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194315"/>
            <a:ext cx="4735794"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582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lang="zh-CN" altLang="en-US" b="1" dirty="0">
                <a:solidFill>
                  <a:srgbClr val="FF0000"/>
                </a:solidFill>
              </a:rPr>
              <a:t>辉光放电的主要问题</a:t>
            </a:r>
            <a:endParaRPr lang="en-US" altLang="zh-CN" b="1" dirty="0">
              <a:solidFill>
                <a:srgbClr val="FF0000"/>
              </a:solidFill>
            </a:endParaRPr>
          </a:p>
          <a:p>
            <a:pPr marL="0" indent="0">
              <a:buNone/>
            </a:pPr>
            <a:r>
              <a:rPr lang="zh-CN" altLang="en-US" dirty="0"/>
              <a:t>主要问题：</a:t>
            </a:r>
            <a:r>
              <a:rPr lang="en-US" altLang="zh-CN" dirty="0"/>
              <a:t>1</a:t>
            </a:r>
            <a:r>
              <a:rPr lang="zh-CN" altLang="en-US" dirty="0"/>
              <a:t>，电极寿命不高，如何提高电极寿命。</a:t>
            </a:r>
          </a:p>
          <a:p>
            <a:pPr marL="0" indent="0">
              <a:buNone/>
            </a:pPr>
            <a:r>
              <a:rPr lang="en-US" altLang="zh-CN" dirty="0"/>
              <a:t>2.</a:t>
            </a:r>
            <a:r>
              <a:rPr lang="zh-CN" altLang="en-US" dirty="0"/>
              <a:t>处理废水时间过长。</a:t>
            </a:r>
          </a:p>
          <a:p>
            <a:pPr marL="0" indent="0">
              <a:buNone/>
            </a:pPr>
            <a:r>
              <a:rPr lang="en-US" altLang="zh-CN" dirty="0"/>
              <a:t>3.</a:t>
            </a:r>
            <a:r>
              <a:rPr lang="zh-CN" altLang="en-US" dirty="0"/>
              <a:t>反应器的具体设计优化工艺条件还没有完全搞清楚。</a:t>
            </a:r>
          </a:p>
          <a:p>
            <a:pPr marL="0" indent="0">
              <a:buNone/>
            </a:pPr>
            <a:endParaRPr lang="en-US" altLang="zh-CN" dirty="0"/>
          </a:p>
          <a:p>
            <a:pPr marL="0" indent="0">
              <a:buNone/>
            </a:pPr>
            <a:endParaRPr lang="en-US" altLang="zh-CN" dirty="0"/>
          </a:p>
          <a:p>
            <a:pPr marL="0" indent="0">
              <a:buNone/>
            </a:pPr>
            <a:r>
              <a:rPr lang="en-US" altLang="zh-CN" dirty="0"/>
              <a:t>[9]</a:t>
            </a:r>
            <a:r>
              <a:rPr lang="zh-CN" altLang="en-US" dirty="0"/>
              <a:t>陆泉芳，俞洁</a:t>
            </a:r>
            <a:r>
              <a:rPr lang="en-US" altLang="zh-CN" dirty="0"/>
              <a:t>.</a:t>
            </a:r>
            <a:r>
              <a:rPr lang="zh-CN" altLang="en-US" dirty="0"/>
              <a:t>辉光放电等离子体处理有机废水研究进展</a:t>
            </a:r>
            <a:r>
              <a:rPr lang="en-US" altLang="zh-CN" dirty="0"/>
              <a:t>[J]</a:t>
            </a:r>
            <a:r>
              <a:rPr lang="zh-CN" altLang="en-US" dirty="0"/>
              <a:t>水处理技术</a:t>
            </a:r>
            <a:r>
              <a:rPr lang="en-US" altLang="zh-CN" dirty="0"/>
              <a:t>.2007.33(1):9-14</a:t>
            </a:r>
            <a:endParaRPr lang="zh-CN" altLang="en-US" dirty="0"/>
          </a:p>
        </p:txBody>
      </p:sp>
      <p:sp>
        <p:nvSpPr>
          <p:cNvPr id="3" name="标题 2"/>
          <p:cNvSpPr>
            <a:spLocks noGrp="1"/>
          </p:cNvSpPr>
          <p:nvPr>
            <p:ph type="title"/>
          </p:nvPr>
        </p:nvSpPr>
        <p:spPr/>
        <p:txBody>
          <a:bodyPr>
            <a:normAutofit fontScale="90000"/>
          </a:bodyPr>
          <a:lstStyle/>
          <a:p>
            <a:r>
              <a:rPr lang="en-US" altLang="zh-CN" dirty="0"/>
              <a:t>4.</a:t>
            </a:r>
            <a:r>
              <a:rPr lang="zh-CN" altLang="en-US" dirty="0"/>
              <a:t>低温等离子体处理废水主要方法</a:t>
            </a:r>
          </a:p>
        </p:txBody>
      </p:sp>
    </p:spTree>
    <p:extLst>
      <p:ext uri="{BB962C8B-B14F-4D97-AF65-F5344CB8AC3E}">
        <p14:creationId xmlns:p14="http://schemas.microsoft.com/office/powerpoint/2010/main" val="995561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lang="zh-CN" altLang="en-US" dirty="0"/>
              <a:t>优点：可以看出主要是高能电子参与反应，优点就是因为电子能量很大，温度很高，可以实现在一般条件下难以实现的化学反应或者使得很慢的化学反应十分快速。且因为不参与反应的分子原子之类的粒子温度比较低（几百</a:t>
            </a:r>
            <a:r>
              <a:rPr lang="en-US" altLang="zh-CN" dirty="0"/>
              <a:t>K</a:t>
            </a:r>
            <a:r>
              <a:rPr lang="zh-CN" altLang="en-US" dirty="0"/>
              <a:t>），所以整个体系的能量很低，对反应设备的强度，能量的投入不是很高。</a:t>
            </a:r>
          </a:p>
          <a:p>
            <a:pPr marL="0" indent="0">
              <a:buNone/>
            </a:pPr>
            <a:r>
              <a:rPr lang="zh-CN" altLang="en-US" dirty="0"/>
              <a:t>缺点：由于放电设备的限制，该工艺能量利用率比较低，成本高，且具体设计优化工艺条件，反应机理尚不清楚。</a:t>
            </a:r>
          </a:p>
        </p:txBody>
      </p:sp>
      <p:sp>
        <p:nvSpPr>
          <p:cNvPr id="3" name="标题 2"/>
          <p:cNvSpPr>
            <a:spLocks noGrp="1"/>
          </p:cNvSpPr>
          <p:nvPr>
            <p:ph type="title"/>
          </p:nvPr>
        </p:nvSpPr>
        <p:spPr/>
        <p:txBody>
          <a:bodyPr>
            <a:normAutofit fontScale="90000"/>
          </a:bodyPr>
          <a:lstStyle/>
          <a:p>
            <a:r>
              <a:rPr lang="en-US" altLang="zh-CN" dirty="0"/>
              <a:t>5.</a:t>
            </a:r>
            <a:r>
              <a:rPr lang="zh-CN" altLang="en-US" dirty="0"/>
              <a:t>低温等离子体处理废水的优缺点</a:t>
            </a:r>
          </a:p>
        </p:txBody>
      </p:sp>
    </p:spTree>
    <p:extLst>
      <p:ext uri="{BB962C8B-B14F-4D97-AF65-F5344CB8AC3E}">
        <p14:creationId xmlns:p14="http://schemas.microsoft.com/office/powerpoint/2010/main" val="1372753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55000" lnSpcReduction="20000"/>
          </a:bodyPr>
          <a:lstStyle/>
          <a:p>
            <a:pPr marL="0" indent="0">
              <a:buNone/>
            </a:pPr>
            <a:r>
              <a:rPr lang="zh-CN" altLang="en-US" dirty="0"/>
              <a:t>参考文献：</a:t>
            </a:r>
          </a:p>
          <a:p>
            <a:pPr marL="0" indent="0">
              <a:buNone/>
            </a:pPr>
            <a:r>
              <a:rPr lang="en-US" altLang="zh-CN" dirty="0"/>
              <a:t>[1]</a:t>
            </a:r>
            <a:r>
              <a:rPr lang="zh-CN" altLang="en-US" dirty="0"/>
              <a:t>陈铭馥</a:t>
            </a:r>
            <a:r>
              <a:rPr lang="en-US" altLang="zh-CN" dirty="0"/>
              <a:t>.</a:t>
            </a:r>
            <a:r>
              <a:rPr lang="zh-CN" altLang="en-US" dirty="0"/>
              <a:t>低温等离子体技术对肥水的处理</a:t>
            </a:r>
            <a:r>
              <a:rPr lang="en-US" altLang="zh-CN" dirty="0"/>
              <a:t>[J]</a:t>
            </a:r>
            <a:r>
              <a:rPr lang="zh-CN" altLang="en-US" dirty="0"/>
              <a:t>中国科学</a:t>
            </a:r>
            <a:r>
              <a:rPr lang="en-US" altLang="zh-CN" dirty="0"/>
              <a:t>.2017.12(24):3-4</a:t>
            </a:r>
          </a:p>
          <a:p>
            <a:pPr marL="0" indent="0">
              <a:buNone/>
            </a:pPr>
            <a:r>
              <a:rPr lang="en-US" altLang="zh-CN" dirty="0"/>
              <a:t>[2]</a:t>
            </a:r>
            <a:r>
              <a:rPr lang="zh-CN" altLang="en-US" dirty="0"/>
              <a:t>陈军海</a:t>
            </a:r>
            <a:r>
              <a:rPr lang="en-US" altLang="zh-CN" dirty="0"/>
              <a:t>.</a:t>
            </a:r>
            <a:r>
              <a:rPr lang="zh-CN" altLang="en-US" dirty="0"/>
              <a:t>低温等离子体处理废液技术研究概述</a:t>
            </a:r>
            <a:r>
              <a:rPr lang="en-US" altLang="zh-CN" dirty="0"/>
              <a:t>[J]</a:t>
            </a:r>
            <a:r>
              <a:rPr lang="zh-CN" altLang="en-US" dirty="0"/>
              <a:t>污染防治技术</a:t>
            </a:r>
            <a:r>
              <a:rPr lang="en-US" altLang="zh-CN" dirty="0"/>
              <a:t>.2011.24(4):44-48</a:t>
            </a:r>
          </a:p>
          <a:p>
            <a:pPr marL="0" indent="0">
              <a:buNone/>
            </a:pPr>
            <a:r>
              <a:rPr lang="en-US" altLang="zh-CN" dirty="0"/>
              <a:t>[3]</a:t>
            </a:r>
            <a:r>
              <a:rPr lang="zh-CN" altLang="en-US" dirty="0"/>
              <a:t>朱元右</a:t>
            </a:r>
            <a:r>
              <a:rPr lang="en-US" altLang="zh-CN" dirty="0"/>
              <a:t>.</a:t>
            </a:r>
            <a:r>
              <a:rPr lang="zh-CN" altLang="en-US" dirty="0"/>
              <a:t>等离子体技术在沸水处理中的应用</a:t>
            </a:r>
            <a:r>
              <a:rPr lang="en-US" altLang="zh-CN" dirty="0"/>
              <a:t>[J]</a:t>
            </a:r>
            <a:r>
              <a:rPr lang="zh-CN" altLang="en-US" dirty="0"/>
              <a:t>工业水处理</a:t>
            </a:r>
            <a:r>
              <a:rPr lang="en-US" altLang="zh-CN" dirty="0"/>
              <a:t>.2004.24(9):13-16</a:t>
            </a:r>
          </a:p>
          <a:p>
            <a:pPr marL="0" indent="0">
              <a:buNone/>
            </a:pPr>
            <a:r>
              <a:rPr lang="en-US" altLang="zh-CN" dirty="0"/>
              <a:t>[4]</a:t>
            </a:r>
            <a:r>
              <a:rPr lang="zh-CN" altLang="en-US" dirty="0"/>
              <a:t>吴向阳，仰榴青等</a:t>
            </a:r>
            <a:r>
              <a:rPr lang="en-US" altLang="zh-CN" dirty="0"/>
              <a:t>.</a:t>
            </a:r>
            <a:r>
              <a:rPr lang="zh-CN" altLang="en-US" dirty="0"/>
              <a:t>低温等离子体处理废液技术</a:t>
            </a:r>
            <a:r>
              <a:rPr lang="en-US" altLang="zh-CN" dirty="0"/>
              <a:t>[J]</a:t>
            </a:r>
            <a:r>
              <a:rPr lang="zh-CN" altLang="en-US" dirty="0"/>
              <a:t>化工环保</a:t>
            </a:r>
            <a:r>
              <a:rPr lang="en-US" altLang="zh-CN" dirty="0"/>
              <a:t>.2002.22(2):111-114</a:t>
            </a:r>
          </a:p>
          <a:p>
            <a:pPr marL="0" indent="0">
              <a:buNone/>
            </a:pPr>
            <a:r>
              <a:rPr lang="en-US" altLang="zh-CN" dirty="0"/>
              <a:t>[5]</a:t>
            </a:r>
            <a:r>
              <a:rPr lang="zh-CN" altLang="en-US" dirty="0"/>
              <a:t>冯晓珍，石定福</a:t>
            </a:r>
            <a:r>
              <a:rPr lang="en-US" altLang="zh-CN" dirty="0"/>
              <a:t>.</a:t>
            </a:r>
            <a:r>
              <a:rPr lang="zh-CN" altLang="en-US" dirty="0"/>
              <a:t>等离子体处理皂化废液工艺实验研究</a:t>
            </a:r>
            <a:r>
              <a:rPr lang="en-US" altLang="zh-CN" dirty="0"/>
              <a:t>[J]</a:t>
            </a:r>
            <a:r>
              <a:rPr lang="zh-CN" altLang="en-US" dirty="0"/>
              <a:t>环境污染治理技术与设备</a:t>
            </a:r>
            <a:r>
              <a:rPr lang="en-US" altLang="zh-CN" dirty="0"/>
              <a:t>.2004.5(2):63-67</a:t>
            </a:r>
          </a:p>
          <a:p>
            <a:pPr marL="0" indent="0">
              <a:buNone/>
            </a:pPr>
            <a:r>
              <a:rPr lang="en-US" altLang="zh-CN" dirty="0"/>
              <a:t>[6]</a:t>
            </a:r>
            <a:r>
              <a:rPr lang="zh-CN" altLang="en-US" dirty="0"/>
              <a:t>冯建英</a:t>
            </a:r>
            <a:r>
              <a:rPr lang="en-US" altLang="zh-CN" dirty="0"/>
              <a:t>.</a:t>
            </a:r>
            <a:r>
              <a:rPr lang="zh-CN" altLang="en-US" dirty="0"/>
              <a:t>辉光放电等离子体技术处理难降解有机污染物及机理研究</a:t>
            </a:r>
            <a:r>
              <a:rPr lang="en-US" altLang="zh-CN" dirty="0"/>
              <a:t>[D]</a:t>
            </a:r>
          </a:p>
          <a:p>
            <a:pPr marL="0" indent="0">
              <a:buNone/>
            </a:pPr>
            <a:r>
              <a:rPr lang="en-US" altLang="zh-CN" dirty="0"/>
              <a:t>[7]</a:t>
            </a:r>
            <a:r>
              <a:rPr lang="zh-CN" altLang="en-US" dirty="0"/>
              <a:t>谢瑞等</a:t>
            </a:r>
            <a:r>
              <a:rPr lang="en-US" altLang="zh-CN" dirty="0"/>
              <a:t>.</a:t>
            </a:r>
            <a:r>
              <a:rPr lang="zh-CN" altLang="en-US" dirty="0"/>
              <a:t>环境保护中高压脉冲等离子体技术的应用</a:t>
            </a:r>
          </a:p>
          <a:p>
            <a:pPr marL="0" indent="0">
              <a:buNone/>
            </a:pPr>
            <a:r>
              <a:rPr lang="en-US" altLang="zh-CN" dirty="0"/>
              <a:t>[8]</a:t>
            </a:r>
            <a:r>
              <a:rPr lang="zh-CN" altLang="en-US" dirty="0"/>
              <a:t>关汇川</a:t>
            </a:r>
            <a:r>
              <a:rPr lang="en-US" altLang="zh-CN" dirty="0"/>
              <a:t>.</a:t>
            </a:r>
            <a:r>
              <a:rPr lang="zh-CN" altLang="en-US" dirty="0"/>
              <a:t>过氧化氢</a:t>
            </a:r>
            <a:r>
              <a:rPr lang="en-US" altLang="zh-CN" dirty="0"/>
              <a:t>/</a:t>
            </a:r>
            <a:r>
              <a:rPr lang="zh-CN" altLang="en-US" dirty="0"/>
              <a:t>臭氧</a:t>
            </a:r>
            <a:r>
              <a:rPr lang="en-US" altLang="zh-CN" dirty="0"/>
              <a:t>/</a:t>
            </a:r>
            <a:r>
              <a:rPr lang="zh-CN" altLang="en-US" dirty="0"/>
              <a:t>紫外光氧化法处理有毒化合物废水</a:t>
            </a:r>
            <a:r>
              <a:rPr lang="en-US" altLang="zh-CN" dirty="0"/>
              <a:t>[J]</a:t>
            </a:r>
            <a:r>
              <a:rPr lang="zh-CN" altLang="en-US" dirty="0"/>
              <a:t>黎明化工</a:t>
            </a:r>
            <a:r>
              <a:rPr lang="en-US" altLang="zh-CN" dirty="0"/>
              <a:t>.1992.(3):9-14</a:t>
            </a:r>
          </a:p>
          <a:p>
            <a:pPr marL="0" indent="0">
              <a:buNone/>
            </a:pPr>
            <a:r>
              <a:rPr lang="en-US" altLang="zh-CN" dirty="0"/>
              <a:t>[9]</a:t>
            </a:r>
            <a:r>
              <a:rPr lang="zh-CN" altLang="en-US" dirty="0"/>
              <a:t>陆泉芳，俞洁</a:t>
            </a:r>
            <a:r>
              <a:rPr lang="en-US" altLang="zh-CN" dirty="0"/>
              <a:t>.</a:t>
            </a:r>
            <a:r>
              <a:rPr lang="zh-CN" altLang="en-US" dirty="0"/>
              <a:t>辉光放电等离子体处理有机废水研究进展</a:t>
            </a:r>
            <a:r>
              <a:rPr lang="en-US" altLang="zh-CN" dirty="0"/>
              <a:t>[J]</a:t>
            </a:r>
            <a:r>
              <a:rPr lang="zh-CN" altLang="en-US" dirty="0"/>
              <a:t>水处理技术</a:t>
            </a:r>
            <a:r>
              <a:rPr lang="en-US" altLang="zh-CN" dirty="0"/>
              <a:t>.2007.33(1):9-14</a:t>
            </a:r>
          </a:p>
          <a:p>
            <a:pPr marL="0" indent="0">
              <a:buNone/>
            </a:pPr>
            <a:r>
              <a:rPr lang="en-US" altLang="zh-CN" dirty="0"/>
              <a:t>[10]</a:t>
            </a:r>
            <a:r>
              <a:rPr lang="zh-CN" altLang="en-US" dirty="0"/>
              <a:t>丁聚庆等</a:t>
            </a:r>
            <a:r>
              <a:rPr lang="en-US" altLang="zh-CN" dirty="0"/>
              <a:t>.</a:t>
            </a:r>
            <a:r>
              <a:rPr lang="zh-CN" altLang="en-US" dirty="0"/>
              <a:t>气化及高温等离子体技术在废物处理中的应用</a:t>
            </a:r>
            <a:r>
              <a:rPr lang="en-US" altLang="zh-CN" dirty="0"/>
              <a:t>[J]</a:t>
            </a:r>
            <a:r>
              <a:rPr lang="zh-CN" altLang="en-US" dirty="0"/>
              <a:t>中国环保产业</a:t>
            </a:r>
            <a:r>
              <a:rPr lang="en-US" altLang="zh-CN" dirty="0"/>
              <a:t>.2004.5:36-37</a:t>
            </a:r>
          </a:p>
          <a:p>
            <a:pPr marL="0" indent="0">
              <a:buNone/>
            </a:pPr>
            <a:r>
              <a:rPr lang="en-US" altLang="zh-CN" dirty="0"/>
              <a:t>[11] </a:t>
            </a:r>
            <a:r>
              <a:rPr lang="zh-CN" altLang="en-US" dirty="0"/>
              <a:t>屈广周等</a:t>
            </a:r>
            <a:r>
              <a:rPr lang="en-US" altLang="zh-CN" dirty="0"/>
              <a:t>.</a:t>
            </a:r>
            <a:r>
              <a:rPr lang="zh-CN" altLang="en-US" dirty="0"/>
              <a:t>低温等离子体技术处理难降解有机废水的研究进展</a:t>
            </a:r>
            <a:r>
              <a:rPr lang="en-US" altLang="zh-CN" dirty="0"/>
              <a:t>[J]</a:t>
            </a:r>
            <a:r>
              <a:rPr lang="zh-CN" altLang="en-US" dirty="0"/>
              <a:t>化工进展</a:t>
            </a:r>
            <a:r>
              <a:rPr lang="en-US" altLang="zh-CN" dirty="0"/>
              <a:t>.2012.31(3):662-670</a:t>
            </a:r>
          </a:p>
          <a:p>
            <a:pPr marL="0" indent="0">
              <a:buNone/>
            </a:pPr>
            <a:r>
              <a:rPr lang="en-US" altLang="zh-CN" dirty="0"/>
              <a:t>[12]</a:t>
            </a:r>
            <a:r>
              <a:rPr lang="zh-CN" altLang="en-US" dirty="0"/>
              <a:t>左岩等</a:t>
            </a:r>
            <a:r>
              <a:rPr lang="en-US" altLang="zh-CN" dirty="0"/>
              <a:t>. </a:t>
            </a:r>
            <a:r>
              <a:rPr lang="zh-CN" altLang="en-US" dirty="0"/>
              <a:t>低温等离子体氧化技术在废水处理中的应用</a:t>
            </a:r>
            <a:r>
              <a:rPr lang="en-US" altLang="zh-CN" dirty="0"/>
              <a:t>[J]</a:t>
            </a:r>
            <a:r>
              <a:rPr lang="zh-CN" altLang="en-US" dirty="0"/>
              <a:t>水处理技术</a:t>
            </a:r>
            <a:r>
              <a:rPr lang="en-US" altLang="zh-CN" dirty="0"/>
              <a:t>.2008.34(7):1-5</a:t>
            </a:r>
          </a:p>
          <a:p>
            <a:pPr marL="0" indent="0">
              <a:buNone/>
            </a:pPr>
            <a:endParaRPr lang="zh-CN" altLang="en-US" dirty="0"/>
          </a:p>
        </p:txBody>
      </p:sp>
      <p:sp>
        <p:nvSpPr>
          <p:cNvPr id="3" name="标题 2"/>
          <p:cNvSpPr>
            <a:spLocks noGrp="1"/>
          </p:cNvSpPr>
          <p:nvPr>
            <p:ph type="title"/>
          </p:nvPr>
        </p:nvSpPr>
        <p:spPr/>
        <p:txBody>
          <a:bodyPr/>
          <a:lstStyle/>
          <a:p>
            <a:r>
              <a:rPr lang="zh-CN" altLang="en-US" smtClean="0"/>
              <a:t>参考文献</a:t>
            </a:r>
            <a:endParaRPr lang="zh-CN" altLang="en-US"/>
          </a:p>
        </p:txBody>
      </p:sp>
    </p:spTree>
    <p:extLst>
      <p:ext uri="{BB962C8B-B14F-4D97-AF65-F5344CB8AC3E}">
        <p14:creationId xmlns:p14="http://schemas.microsoft.com/office/powerpoint/2010/main" val="1428299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10000"/>
          </a:bodyPr>
          <a:lstStyle/>
          <a:p>
            <a:pPr marL="0" indent="0">
              <a:buNone/>
            </a:pPr>
            <a:r>
              <a:rPr lang="zh-CN" altLang="en-US" dirty="0"/>
              <a:t>等离子态：物质的第四态</a:t>
            </a:r>
          </a:p>
          <a:p>
            <a:pPr marL="0" indent="0">
              <a:buNone/>
            </a:pPr>
            <a:r>
              <a:rPr lang="zh-CN" altLang="en-US" dirty="0"/>
              <a:t>当温度很高时，分子热运动加剧，原子开始彼此分离，外层电子脱离束缚变成了电子，原子变为离子。整个体系变为了包含电子，中性原子和分子，激发态原子或分子的非凝聚态体系。整体而言成电中性。</a:t>
            </a:r>
            <a:endParaRPr lang="en-US" altLang="zh-CN" dirty="0"/>
          </a:p>
          <a:p>
            <a:pPr marL="0" indent="0">
              <a:buNone/>
            </a:pPr>
            <a:r>
              <a:rPr lang="zh-CN" altLang="en-US" dirty="0"/>
              <a:t>按分类主要分为</a:t>
            </a:r>
            <a:r>
              <a:rPr lang="zh-CN" altLang="en-US" b="1" dirty="0">
                <a:solidFill>
                  <a:srgbClr val="FF0000"/>
                </a:solidFill>
              </a:rPr>
              <a:t>高温等离子体和低温等离子体</a:t>
            </a:r>
          </a:p>
          <a:p>
            <a:pPr marL="0" indent="0">
              <a:buNone/>
            </a:pPr>
            <a:r>
              <a:rPr lang="zh-CN" altLang="en-US" b="1" dirty="0">
                <a:solidFill>
                  <a:srgbClr val="FF0000"/>
                </a:solidFill>
              </a:rPr>
              <a:t>高温等离子体</a:t>
            </a:r>
            <a:r>
              <a:rPr lang="zh-CN" altLang="en-US" dirty="0"/>
              <a:t>主要指体系中质量比较大的粒子与电子温度相等的等离子体（温度可达</a:t>
            </a:r>
            <a:r>
              <a:rPr lang="en-US" altLang="zh-CN" dirty="0"/>
              <a:t>10000K</a:t>
            </a:r>
            <a:r>
              <a:rPr lang="zh-CN" altLang="en-US" dirty="0"/>
              <a:t>）（平衡态）</a:t>
            </a:r>
            <a:endParaRPr lang="en-US" altLang="zh-CN" dirty="0"/>
          </a:p>
          <a:p>
            <a:pPr marL="0" indent="0">
              <a:buNone/>
            </a:pPr>
            <a:r>
              <a:rPr lang="zh-CN" altLang="en-US" b="1" dirty="0">
                <a:solidFill>
                  <a:srgbClr val="FF0000"/>
                </a:solidFill>
              </a:rPr>
              <a:t>低温等离子体</a:t>
            </a:r>
            <a:r>
              <a:rPr lang="zh-CN" altLang="en-US" dirty="0"/>
              <a:t>指质量比较大的粒子温度小于电子的等离子体（电子可达</a:t>
            </a:r>
            <a:r>
              <a:rPr lang="en-US" altLang="zh-CN" dirty="0"/>
              <a:t>10000K,</a:t>
            </a:r>
            <a:r>
              <a:rPr lang="zh-CN" altLang="en-US" dirty="0"/>
              <a:t>原子或分子就几百）（非平衡态）</a:t>
            </a:r>
          </a:p>
          <a:p>
            <a:pPr marL="0" indent="0">
              <a:buNone/>
            </a:pPr>
            <a:endParaRPr lang="en-US" altLang="zh-CN" dirty="0"/>
          </a:p>
          <a:p>
            <a:pPr marL="0" indent="0">
              <a:buNone/>
            </a:pPr>
            <a:endParaRPr lang="zh-CN" altLang="en-US" dirty="0"/>
          </a:p>
          <a:p>
            <a:endParaRPr lang="zh-CN" altLang="en-US" dirty="0"/>
          </a:p>
        </p:txBody>
      </p:sp>
      <p:sp>
        <p:nvSpPr>
          <p:cNvPr id="3" name="标题 2"/>
          <p:cNvSpPr>
            <a:spLocks noGrp="1"/>
          </p:cNvSpPr>
          <p:nvPr>
            <p:ph type="title"/>
          </p:nvPr>
        </p:nvSpPr>
        <p:spPr/>
        <p:txBody>
          <a:bodyPr/>
          <a:lstStyle/>
          <a:p>
            <a:r>
              <a:rPr lang="en-US" altLang="zh-CN" dirty="0"/>
              <a:t>1.</a:t>
            </a:r>
            <a:r>
              <a:rPr lang="zh-CN" altLang="en-US" dirty="0"/>
              <a:t>等离子体定义及分类</a:t>
            </a:r>
          </a:p>
        </p:txBody>
      </p:sp>
    </p:spTree>
    <p:extLst>
      <p:ext uri="{BB962C8B-B14F-4D97-AF65-F5344CB8AC3E}">
        <p14:creationId xmlns:p14="http://schemas.microsoft.com/office/powerpoint/2010/main" val="765170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高温等离子体温度达</a:t>
            </a:r>
            <a:r>
              <a:rPr lang="en-US" altLang="zh-CN" dirty="0"/>
              <a:t>10000K</a:t>
            </a:r>
            <a:r>
              <a:rPr lang="zh-CN" altLang="en-US" dirty="0"/>
              <a:t>，具有很强的反应活性，能迅速热解污染物，废液处理效率很高。对多氯联苯（</a:t>
            </a:r>
            <a:r>
              <a:rPr lang="en-US" altLang="zh-CN" dirty="0"/>
              <a:t>PCB</a:t>
            </a:r>
            <a:r>
              <a:rPr lang="zh-CN" altLang="en-US" dirty="0"/>
              <a:t>）剧毒农药</a:t>
            </a:r>
            <a:r>
              <a:rPr lang="en-US" altLang="zh-CN" dirty="0"/>
              <a:t>666</a:t>
            </a:r>
            <a:r>
              <a:rPr lang="zh-CN" altLang="en-US" dirty="0"/>
              <a:t>等高毒高传染性废液处理效果好。</a:t>
            </a:r>
            <a:endParaRPr lang="en-US" altLang="zh-CN" dirty="0"/>
          </a:p>
          <a:p>
            <a:pPr marL="0" indent="0">
              <a:buNone/>
            </a:pPr>
            <a:endParaRPr lang="en-US" altLang="zh-CN" dirty="0"/>
          </a:p>
          <a:p>
            <a:pPr marL="0" indent="0">
              <a:buNone/>
            </a:pPr>
            <a:r>
              <a:rPr lang="en-US" altLang="zh-CN" dirty="0"/>
              <a:t>[4]</a:t>
            </a:r>
            <a:r>
              <a:rPr lang="zh-CN" altLang="en-US" dirty="0"/>
              <a:t>吴向阳，仰榴青等</a:t>
            </a:r>
            <a:r>
              <a:rPr lang="en-US" altLang="zh-CN" dirty="0"/>
              <a:t>.</a:t>
            </a:r>
            <a:r>
              <a:rPr lang="zh-CN" altLang="en-US" dirty="0"/>
              <a:t>低温等离子体处理废液技术</a:t>
            </a:r>
            <a:r>
              <a:rPr lang="en-US" altLang="zh-CN" dirty="0"/>
              <a:t>[J]</a:t>
            </a:r>
            <a:r>
              <a:rPr lang="zh-CN" altLang="en-US" dirty="0"/>
              <a:t>化工环保</a:t>
            </a:r>
            <a:r>
              <a:rPr lang="en-US" altLang="zh-CN" dirty="0"/>
              <a:t>.2002.22(2):111-114</a:t>
            </a:r>
            <a:endParaRPr lang="zh-CN" altLang="en-US" dirty="0"/>
          </a:p>
        </p:txBody>
      </p:sp>
      <p:sp>
        <p:nvSpPr>
          <p:cNvPr id="3" name="标题 2"/>
          <p:cNvSpPr>
            <a:spLocks noGrp="1"/>
          </p:cNvSpPr>
          <p:nvPr>
            <p:ph type="title"/>
          </p:nvPr>
        </p:nvSpPr>
        <p:spPr/>
        <p:txBody>
          <a:bodyPr>
            <a:normAutofit fontScale="90000"/>
          </a:bodyPr>
          <a:lstStyle/>
          <a:p>
            <a:r>
              <a:rPr lang="en-US" altLang="zh-CN" dirty="0"/>
              <a:t>2.</a:t>
            </a:r>
            <a:r>
              <a:rPr lang="zh-CN" altLang="en-US" dirty="0"/>
              <a:t>高温等离子体处理废水原理及方法</a:t>
            </a:r>
          </a:p>
        </p:txBody>
      </p:sp>
    </p:spTree>
    <p:extLst>
      <p:ext uri="{BB962C8B-B14F-4D97-AF65-F5344CB8AC3E}">
        <p14:creationId xmlns:p14="http://schemas.microsoft.com/office/powerpoint/2010/main" val="3511443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fontScale="90000"/>
          </a:bodyPr>
          <a:lstStyle/>
          <a:p>
            <a:r>
              <a:rPr lang="en-US" altLang="zh-CN" dirty="0"/>
              <a:t>2.</a:t>
            </a:r>
            <a:r>
              <a:rPr lang="zh-CN" altLang="en-US" dirty="0"/>
              <a:t>高温等离子体处理废水原理及方法</a:t>
            </a:r>
          </a:p>
        </p:txBody>
      </p:sp>
      <p:pic>
        <p:nvPicPr>
          <p:cNvPr id="1027"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7704" y="2564904"/>
            <a:ext cx="5273497" cy="3279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58114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zh-CN" altLang="en-US" dirty="0"/>
              <a:t>低温等离子体电子的反应活性很高 但因为整体温度较低，所以整个反应设备仍然处于低温状态，这样设备的投资少，且节省能源。</a:t>
            </a:r>
            <a:endParaRPr lang="en-US" altLang="zh-CN" dirty="0"/>
          </a:p>
          <a:p>
            <a:pPr marL="0" indent="0">
              <a:buNone/>
            </a:pPr>
            <a:r>
              <a:rPr lang="zh-CN" altLang="en-US" dirty="0"/>
              <a:t>作用机理：低温等离子体主要是靠粒子的非弹性碰撞。指的是高能电子与气体分子发生非弹性碰撞，提高了分子（原子）的内能，使气体处于活化状态，生成一些单原子分子和固体微粒，又产生了</a:t>
            </a:r>
            <a:r>
              <a:rPr lang="en-US" altLang="zh-CN" dirty="0"/>
              <a:t>OH</a:t>
            </a:r>
            <a:r>
              <a:rPr lang="zh-CN" altLang="en-US" dirty="0"/>
              <a:t>臭氧等强氧化物质，从而氧化废水中的有机污染物。</a:t>
            </a:r>
          </a:p>
        </p:txBody>
      </p:sp>
      <p:sp>
        <p:nvSpPr>
          <p:cNvPr id="3" name="标题 2"/>
          <p:cNvSpPr>
            <a:spLocks noGrp="1"/>
          </p:cNvSpPr>
          <p:nvPr>
            <p:ph type="title"/>
          </p:nvPr>
        </p:nvSpPr>
        <p:spPr/>
        <p:txBody>
          <a:bodyPr>
            <a:normAutofit/>
          </a:bodyPr>
          <a:lstStyle/>
          <a:p>
            <a:r>
              <a:rPr lang="en-US" altLang="zh-CN" dirty="0"/>
              <a:t>3.</a:t>
            </a:r>
            <a:r>
              <a:rPr lang="zh-CN" altLang="en-US" dirty="0"/>
              <a:t>低温等离子体处理废水原理</a:t>
            </a:r>
          </a:p>
        </p:txBody>
      </p:sp>
    </p:spTree>
    <p:extLst>
      <p:ext uri="{BB962C8B-B14F-4D97-AF65-F5344CB8AC3E}">
        <p14:creationId xmlns:p14="http://schemas.microsoft.com/office/powerpoint/2010/main" val="177217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lnSpcReduction="20000"/>
          </a:bodyPr>
          <a:lstStyle/>
          <a:p>
            <a:pPr marL="0" indent="0">
              <a:buNone/>
            </a:pPr>
            <a:r>
              <a:rPr lang="en-US" altLang="zh-CN" b="1" dirty="0">
                <a:solidFill>
                  <a:srgbClr val="FF0000"/>
                </a:solidFill>
              </a:rPr>
              <a:t>1.</a:t>
            </a:r>
            <a:r>
              <a:rPr lang="zh-CN" altLang="en-US" b="1" dirty="0">
                <a:solidFill>
                  <a:srgbClr val="FF0000"/>
                </a:solidFill>
              </a:rPr>
              <a:t>臭氧氧化法</a:t>
            </a:r>
            <a:endParaRPr lang="en-US" altLang="zh-CN" b="1" dirty="0">
              <a:solidFill>
                <a:srgbClr val="FF0000"/>
              </a:solidFill>
            </a:endParaRPr>
          </a:p>
          <a:p>
            <a:pPr marL="0" indent="0">
              <a:buNone/>
            </a:pPr>
            <a:r>
              <a:rPr lang="zh-CN" altLang="en-US" dirty="0"/>
              <a:t>电子的作用主要是产生臭氧和游离氧，主要反应式如下：</a:t>
            </a:r>
            <a:endParaRPr lang="en-US" altLang="zh-CN" dirty="0"/>
          </a:p>
          <a:p>
            <a:pPr marL="0" indent="0">
              <a:buNone/>
            </a:pPr>
            <a:endParaRPr lang="en-US" altLang="zh-CN" dirty="0"/>
          </a:p>
          <a:p>
            <a:pPr marL="0" indent="0">
              <a:buNone/>
            </a:pPr>
            <a:endParaRPr lang="en-US" altLang="zh-CN" dirty="0"/>
          </a:p>
          <a:p>
            <a:pPr marL="0" indent="0">
              <a:buNone/>
            </a:pPr>
            <a:endParaRPr lang="zh-CN" altLang="en-US" dirty="0"/>
          </a:p>
          <a:p>
            <a:pPr marL="0" indent="0">
              <a:buNone/>
            </a:pPr>
            <a:r>
              <a:rPr lang="zh-CN" altLang="en-US" dirty="0"/>
              <a:t>臭氧氧化污染物一种是臭氧直接氧化，另一种是间接氧化，靠自由基来氧化。臭氧在水中经过一些物质的诱发，能产生一系列的自由基，如</a:t>
            </a:r>
            <a:r>
              <a:rPr lang="en-US" altLang="zh-CN" dirty="0"/>
              <a:t>OH</a:t>
            </a:r>
            <a:r>
              <a:rPr lang="zh-CN" altLang="en-US" dirty="0"/>
              <a:t>，氧负离子等，这些自由基反应速度很快，无选择性，氧化性强。由此一系列反应使得水中的污染物氧化和分解。除去苯酚，残存洗涤剂和有机农药等。</a:t>
            </a:r>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zh-CN" altLang="en-US" dirty="0"/>
          </a:p>
        </p:txBody>
      </p:sp>
      <p:sp>
        <p:nvSpPr>
          <p:cNvPr id="3" name="标题 2"/>
          <p:cNvSpPr>
            <a:spLocks noGrp="1"/>
          </p:cNvSpPr>
          <p:nvPr>
            <p:ph type="title"/>
          </p:nvPr>
        </p:nvSpPr>
        <p:spPr/>
        <p:txBody>
          <a:bodyPr/>
          <a:lstStyle/>
          <a:p>
            <a:r>
              <a:rPr lang="en-US" altLang="zh-CN" dirty="0"/>
              <a:t>3.</a:t>
            </a:r>
            <a:r>
              <a:rPr lang="zh-CN" altLang="en-US" dirty="0"/>
              <a:t>低温等离子体处理废水原理</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920" y="3356992"/>
            <a:ext cx="3571875" cy="944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1282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pPr marL="0" indent="0">
              <a:buNone/>
            </a:pPr>
            <a:r>
              <a:rPr lang="en-US" altLang="zh-CN" b="1" dirty="0">
                <a:solidFill>
                  <a:srgbClr val="FF0000"/>
                </a:solidFill>
              </a:rPr>
              <a:t>2.</a:t>
            </a:r>
            <a:r>
              <a:rPr lang="zh-CN" altLang="en-US" b="1" dirty="0">
                <a:solidFill>
                  <a:srgbClr val="FF0000"/>
                </a:solidFill>
              </a:rPr>
              <a:t>紫外光解法</a:t>
            </a:r>
          </a:p>
          <a:p>
            <a:pPr marL="0" indent="0">
              <a:buNone/>
            </a:pPr>
            <a:r>
              <a:rPr lang="zh-CN" altLang="en-US" dirty="0"/>
              <a:t>紫外光解一种是直接光解，指有害物分子吸收光子后进入激发态，回到基态后会释放能量使分子键断裂生成相应的游离基，这些游离基很容易和水分子或水中的别的物质反应掉。有机物分子能否被光解掉取决于光子能量和分子键能。对于大部分有机物来说要小于</a:t>
            </a:r>
            <a:r>
              <a:rPr lang="en-US" altLang="zh-CN" dirty="0"/>
              <a:t>300nm</a:t>
            </a:r>
            <a:r>
              <a:rPr lang="zh-CN" altLang="en-US" dirty="0"/>
              <a:t>。所以紫外光解局限性很大（对波长要求很高）。</a:t>
            </a:r>
          </a:p>
          <a:p>
            <a:pPr marL="0" indent="0">
              <a:buNone/>
            </a:pPr>
            <a:r>
              <a:rPr lang="zh-CN" altLang="en-US" dirty="0"/>
              <a:t>另一种就是紫外光配合臭氧及</a:t>
            </a:r>
            <a:r>
              <a:rPr lang="en-US" altLang="zh-CN" dirty="0"/>
              <a:t>OH</a:t>
            </a:r>
            <a:r>
              <a:rPr lang="zh-CN" altLang="en-US" dirty="0"/>
              <a:t>等自由基来氧化，不管是氧化能力还是氧化速度都远远超过单独的作用。</a:t>
            </a:r>
          </a:p>
        </p:txBody>
      </p:sp>
      <p:sp>
        <p:nvSpPr>
          <p:cNvPr id="3" name="标题 2"/>
          <p:cNvSpPr>
            <a:spLocks noGrp="1"/>
          </p:cNvSpPr>
          <p:nvPr>
            <p:ph type="title"/>
          </p:nvPr>
        </p:nvSpPr>
        <p:spPr/>
        <p:txBody>
          <a:bodyPr>
            <a:normAutofit fontScale="90000"/>
          </a:bodyPr>
          <a:lstStyle/>
          <a:p>
            <a:r>
              <a:rPr lang="en-US" altLang="zh-CN" dirty="0"/>
              <a:t>3.</a:t>
            </a:r>
            <a:r>
              <a:rPr lang="zh-CN" altLang="en-US" dirty="0"/>
              <a:t>低温等离子体处理废水基本原理</a:t>
            </a:r>
          </a:p>
        </p:txBody>
      </p:sp>
    </p:spTree>
    <p:extLst>
      <p:ext uri="{BB962C8B-B14F-4D97-AF65-F5344CB8AC3E}">
        <p14:creationId xmlns:p14="http://schemas.microsoft.com/office/powerpoint/2010/main" val="338079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pPr marL="0" indent="0">
              <a:buNone/>
            </a:pPr>
            <a:r>
              <a:rPr lang="zh-CN" altLang="en-US" b="1" dirty="0" smtClean="0">
                <a:solidFill>
                  <a:srgbClr val="FF0000"/>
                </a:solidFill>
              </a:rPr>
              <a:t>一</a:t>
            </a:r>
            <a:r>
              <a:rPr lang="zh-CN" altLang="en-US" b="1" dirty="0">
                <a:solidFill>
                  <a:srgbClr val="FF0000"/>
                </a:solidFill>
              </a:rPr>
              <a:t>、</a:t>
            </a:r>
            <a:r>
              <a:rPr lang="zh-CN" altLang="en-US" b="1" dirty="0" smtClean="0">
                <a:solidFill>
                  <a:srgbClr val="FF0000"/>
                </a:solidFill>
              </a:rPr>
              <a:t>介质</a:t>
            </a:r>
            <a:r>
              <a:rPr lang="zh-CN" altLang="en-US" b="1" dirty="0">
                <a:solidFill>
                  <a:srgbClr val="FF0000"/>
                </a:solidFill>
              </a:rPr>
              <a:t>阻挡放电</a:t>
            </a:r>
            <a:endParaRPr lang="en-US" altLang="zh-CN" b="1" dirty="0">
              <a:solidFill>
                <a:srgbClr val="FF0000"/>
              </a:solidFill>
            </a:endParaRPr>
          </a:p>
          <a:p>
            <a:pPr marL="0" indent="0">
              <a:buNone/>
            </a:pPr>
            <a:r>
              <a:rPr lang="zh-CN" altLang="en-US" dirty="0"/>
              <a:t>介质阻挡放电（</a:t>
            </a:r>
            <a:r>
              <a:rPr lang="en-US" altLang="zh-CN" dirty="0"/>
              <a:t>DBD</a:t>
            </a:r>
            <a:r>
              <a:rPr lang="zh-CN" altLang="en-US" dirty="0"/>
              <a:t>）是在放 电空间里插入绝缘介质的气体放电。介质可以覆盖 在电极上，也可以悬挂在放电空间里。主要分为三种类型：</a:t>
            </a:r>
            <a:endParaRPr lang="en-US" altLang="zh-CN" dirty="0"/>
          </a:p>
          <a:p>
            <a:pPr marL="0" indent="0">
              <a:buNone/>
            </a:pPr>
            <a:r>
              <a:rPr lang="zh-CN" altLang="en-US" dirty="0"/>
              <a:t>①体 </a:t>
            </a:r>
            <a:r>
              <a:rPr lang="en-US" altLang="zh-CN" dirty="0"/>
              <a:t>DBD</a:t>
            </a:r>
            <a:r>
              <a:rPr lang="zh-CN" altLang="en-US" dirty="0"/>
              <a:t>， 放电发生在平行板或同心圆筒之间</a:t>
            </a:r>
            <a:endParaRPr lang="en-US" altLang="zh-CN" dirty="0"/>
          </a:p>
          <a:p>
            <a:pPr marL="0" indent="0">
              <a:buNone/>
            </a:pPr>
            <a:r>
              <a:rPr lang="zh-CN" altLang="en-US" dirty="0"/>
              <a:t>②面 </a:t>
            </a:r>
            <a:r>
              <a:rPr lang="en-US" altLang="zh-CN" dirty="0"/>
              <a:t>DBD</a:t>
            </a:r>
            <a:r>
              <a:rPr lang="zh-CN" altLang="en-US" dirty="0"/>
              <a:t>特点是条形或线形电极和 平板电极分别接触在介质的两侧</a:t>
            </a:r>
            <a:endParaRPr lang="en-US" altLang="zh-CN" dirty="0"/>
          </a:p>
          <a:p>
            <a:pPr marL="0" indent="0">
              <a:buNone/>
            </a:pPr>
            <a:r>
              <a:rPr lang="zh-CN" altLang="en-US" dirty="0"/>
              <a:t>③共板 </a:t>
            </a:r>
            <a:r>
              <a:rPr lang="en-US" altLang="zh-CN" dirty="0"/>
              <a:t>DBD</a:t>
            </a:r>
            <a:r>
              <a:rPr lang="zh-CN" altLang="en-US" dirty="0"/>
              <a:t>，两 个电极以固定的间隙嵌于同一介质当中，常用于等 离子体显示板。 </a:t>
            </a:r>
            <a:endParaRPr lang="en-US" altLang="zh-CN" dirty="0"/>
          </a:p>
          <a:p>
            <a:pPr marL="0" indent="0">
              <a:buNone/>
            </a:pPr>
            <a:endParaRPr lang="zh-CN" altLang="en-US" dirty="0"/>
          </a:p>
        </p:txBody>
      </p:sp>
      <p:sp>
        <p:nvSpPr>
          <p:cNvPr id="3" name="标题 2"/>
          <p:cNvSpPr>
            <a:spLocks noGrp="1"/>
          </p:cNvSpPr>
          <p:nvPr>
            <p:ph type="title"/>
          </p:nvPr>
        </p:nvSpPr>
        <p:spPr/>
        <p:txBody>
          <a:bodyPr>
            <a:normAutofit fontScale="90000"/>
          </a:bodyPr>
          <a:lstStyle/>
          <a:p>
            <a:r>
              <a:rPr lang="en-US" altLang="zh-CN" dirty="0"/>
              <a:t>4.</a:t>
            </a:r>
            <a:r>
              <a:rPr lang="zh-CN" altLang="en-US" dirty="0"/>
              <a:t>低温等离子体处理废水主要方法</a:t>
            </a:r>
          </a:p>
        </p:txBody>
      </p:sp>
    </p:spTree>
    <p:extLst>
      <p:ext uri="{BB962C8B-B14F-4D97-AF65-F5344CB8AC3E}">
        <p14:creationId xmlns:p14="http://schemas.microsoft.com/office/powerpoint/2010/main" val="414782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xmlns="" id="{3F3520CC-5C4E-4283-B823-B3730C28658C}"/>
              </a:ext>
            </a:extLst>
          </p:cNvPr>
          <p:cNvSpPr>
            <a:spLocks noGrp="1"/>
          </p:cNvSpPr>
          <p:nvPr>
            <p:ph idx="1"/>
          </p:nvPr>
        </p:nvSpPr>
        <p:spPr/>
        <p:txBody>
          <a:bodyPr/>
          <a:lstStyle/>
          <a:p>
            <a:pPr marL="0" indent="0">
              <a:buNone/>
            </a:pPr>
            <a:r>
              <a:rPr lang="en-US" altLang="zh-CN" dirty="0"/>
              <a:t>1.</a:t>
            </a:r>
            <a:r>
              <a:rPr lang="zh-CN" altLang="en-US" dirty="0"/>
              <a:t>介质阻挡放电</a:t>
            </a:r>
            <a:r>
              <a:rPr lang="zh-CN" altLang="en-US" b="1" dirty="0">
                <a:solidFill>
                  <a:srgbClr val="FF0000"/>
                </a:solidFill>
              </a:rPr>
              <a:t>主要优点</a:t>
            </a:r>
            <a:endParaRPr lang="en-US" altLang="zh-CN" b="1" dirty="0">
              <a:solidFill>
                <a:srgbClr val="FF0000"/>
              </a:solidFill>
            </a:endParaRPr>
          </a:p>
          <a:p>
            <a:pPr marL="0" indent="0">
              <a:buNone/>
            </a:pPr>
            <a:r>
              <a:rPr lang="en-US" altLang="zh-CN" dirty="0"/>
              <a:t>DBD </a:t>
            </a:r>
            <a:r>
              <a:rPr lang="zh-CN" altLang="en-US" dirty="0"/>
              <a:t>等离子体具有独特 的光、热、电等物理效应，可使有机物分子产生多 种复杂的物理化学变化，相互协同降解废水中的有 机污染物。 </a:t>
            </a:r>
            <a:endParaRPr lang="en-US" altLang="zh-CN" dirty="0"/>
          </a:p>
          <a:p>
            <a:pPr marL="0" indent="0">
              <a:buNone/>
            </a:pPr>
            <a:r>
              <a:rPr lang="en-US" altLang="zh-CN" dirty="0"/>
              <a:t>2.</a:t>
            </a:r>
            <a:r>
              <a:rPr lang="zh-CN" altLang="en-US" dirty="0"/>
              <a:t>介质阻挡放电的</a:t>
            </a:r>
            <a:r>
              <a:rPr lang="zh-CN" altLang="en-US" b="1" dirty="0">
                <a:solidFill>
                  <a:srgbClr val="FF0000"/>
                </a:solidFill>
              </a:rPr>
              <a:t>主要缺点</a:t>
            </a:r>
            <a:endParaRPr lang="en-US" altLang="zh-CN" b="1" dirty="0">
              <a:solidFill>
                <a:srgbClr val="FF0000"/>
              </a:solidFill>
            </a:endParaRPr>
          </a:p>
          <a:p>
            <a:pPr marL="0" indent="0">
              <a:buNone/>
            </a:pPr>
            <a:r>
              <a:rPr lang="zh-CN" altLang="en-US" dirty="0">
                <a:solidFill>
                  <a:schemeClr val="tx2">
                    <a:lumMod val="60000"/>
                    <a:lumOff val="40000"/>
                  </a:schemeClr>
                </a:solidFill>
              </a:rPr>
              <a:t>多数研究均针对不同的模拟体系进行， 因此目前各机理的提出更具有各体系的特点，统一 的理论框架尚未形成仍需要更深入的研究和佐证。 </a:t>
            </a:r>
          </a:p>
        </p:txBody>
      </p:sp>
      <p:sp>
        <p:nvSpPr>
          <p:cNvPr id="3" name="标题 2">
            <a:extLst>
              <a:ext uri="{FF2B5EF4-FFF2-40B4-BE49-F238E27FC236}">
                <a16:creationId xmlns:a16="http://schemas.microsoft.com/office/drawing/2014/main" xmlns="" id="{BC5661E0-F4B3-44B5-8DF1-299EDB415071}"/>
              </a:ext>
            </a:extLst>
          </p:cNvPr>
          <p:cNvSpPr>
            <a:spLocks noGrp="1"/>
          </p:cNvSpPr>
          <p:nvPr>
            <p:ph type="title"/>
          </p:nvPr>
        </p:nvSpPr>
        <p:spPr/>
        <p:txBody>
          <a:bodyPr>
            <a:normAutofit fontScale="90000"/>
          </a:bodyPr>
          <a:lstStyle/>
          <a:p>
            <a:r>
              <a:rPr lang="en-US" altLang="zh-CN" dirty="0"/>
              <a:t>4.</a:t>
            </a:r>
            <a:r>
              <a:rPr lang="zh-CN" altLang="en-US" dirty="0"/>
              <a:t>低温等离子体处理废水主要方法</a:t>
            </a:r>
          </a:p>
        </p:txBody>
      </p:sp>
    </p:spTree>
    <p:extLst>
      <p:ext uri="{BB962C8B-B14F-4D97-AF65-F5344CB8AC3E}">
        <p14:creationId xmlns:p14="http://schemas.microsoft.com/office/powerpoint/2010/main" val="321310199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70</TotalTime>
  <Words>1823</Words>
  <Application>Microsoft Office PowerPoint</Application>
  <PresentationFormat>全屏显示(4:3)</PresentationFormat>
  <Paragraphs>114</Paragraphs>
  <Slides>19</Slides>
  <Notes>0</Notes>
  <HiddenSlides>0</HiddenSlides>
  <MMClips>0</MMClips>
  <ScaleCrop>false</ScaleCrop>
  <HeadingPairs>
    <vt:vector size="4" baseType="variant">
      <vt:variant>
        <vt:lpstr>主题</vt:lpstr>
      </vt:variant>
      <vt:variant>
        <vt:i4>1</vt:i4>
      </vt:variant>
      <vt:variant>
        <vt:lpstr>幻灯片标题</vt:lpstr>
      </vt:variant>
      <vt:variant>
        <vt:i4>19</vt:i4>
      </vt:variant>
    </vt:vector>
  </HeadingPairs>
  <TitlesOfParts>
    <vt:vector size="20" baseType="lpstr">
      <vt:lpstr>波形</vt:lpstr>
      <vt:lpstr>等离子体处理废水简介</vt:lpstr>
      <vt:lpstr>1.等离子体定义及分类</vt:lpstr>
      <vt:lpstr>2.高温等离子体处理废水原理及方法</vt:lpstr>
      <vt:lpstr>2.高温等离子体处理废水原理及方法</vt:lpstr>
      <vt:lpstr>3.低温等离子体处理废水原理</vt:lpstr>
      <vt:lpstr>3.低温等离子体处理废水原理</vt:lpstr>
      <vt:lpstr>3.低温等离子体处理废水基本原理</vt:lpstr>
      <vt:lpstr>4.低温等离子体处理废水主要方法</vt:lpstr>
      <vt:lpstr>4.低温等离子体处理废水主要方法</vt:lpstr>
      <vt:lpstr>4.低温等离子体处理废水主要方法</vt:lpstr>
      <vt:lpstr>4.低温等离子体处理废水主要方法</vt:lpstr>
      <vt:lpstr>4.低温等离子体处理废水主要方法</vt:lpstr>
      <vt:lpstr>4.低温等离子体处理废水主要方法</vt:lpstr>
      <vt:lpstr>4.低温等离子体处理废水主要方法</vt:lpstr>
      <vt:lpstr>4.低温等离子体处理废水主要方法</vt:lpstr>
      <vt:lpstr>4.低温等离子体处理废水主要方法</vt:lpstr>
      <vt:lpstr>4.低温等离子体处理废水主要方法</vt:lpstr>
      <vt:lpstr>5.低温等离子体处理废水的优缺点</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等离子体处理废水简介</dc:title>
  <dc:creator>Windows 用户</dc:creator>
  <cp:lastModifiedBy>Windows 用户</cp:lastModifiedBy>
  <cp:revision>15</cp:revision>
  <dcterms:created xsi:type="dcterms:W3CDTF">2018-04-01T12:13:08Z</dcterms:created>
  <dcterms:modified xsi:type="dcterms:W3CDTF">2018-04-02T00:09:11Z</dcterms:modified>
</cp:coreProperties>
</file>