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28"/>
  </p:notesMasterIdLst>
  <p:handoutMasterIdLst>
    <p:handoutMasterId r:id="rId29"/>
  </p:handoutMasterIdLst>
  <p:sldIdLst>
    <p:sldId id="256" r:id="rId4"/>
    <p:sldId id="295" r:id="rId5"/>
    <p:sldId id="311" r:id="rId6"/>
    <p:sldId id="296" r:id="rId7"/>
    <p:sldId id="274" r:id="rId8"/>
    <p:sldId id="298" r:id="rId9"/>
    <p:sldId id="300" r:id="rId10"/>
    <p:sldId id="257" r:id="rId11"/>
    <p:sldId id="303" r:id="rId12"/>
    <p:sldId id="304" r:id="rId13"/>
    <p:sldId id="305" r:id="rId14"/>
    <p:sldId id="306" r:id="rId15"/>
    <p:sldId id="309" r:id="rId16"/>
    <p:sldId id="302" r:id="rId17"/>
    <p:sldId id="308" r:id="rId18"/>
    <p:sldId id="310" r:id="rId19"/>
    <p:sldId id="312" r:id="rId20"/>
    <p:sldId id="313" r:id="rId21"/>
    <p:sldId id="315" r:id="rId22"/>
    <p:sldId id="317" r:id="rId23"/>
    <p:sldId id="318" r:id="rId24"/>
    <p:sldId id="316" r:id="rId25"/>
    <p:sldId id="320" r:id="rId26"/>
    <p:sldId id="321" r:id="rId2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D9A"/>
    <a:srgbClr val="76B1D1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2" autoAdjust="0"/>
    <p:restoredTop sz="94660"/>
  </p:normalViewPr>
  <p:slideViewPr>
    <p:cSldViewPr showGuides="1">
      <p:cViewPr varScale="1">
        <p:scale>
          <a:sx n="108" d="100"/>
          <a:sy n="108" d="100"/>
        </p:scale>
        <p:origin x="758" y="77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‹Nº›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A14D9-E70A-430A-4387-0E2A6BF4B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BF78F3-2BE3-AFE2-C1F9-F967720BD6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C9A972-CF32-F374-74CE-644C01426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F3917E-93E9-EE8C-92FC-E222A2DC6E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0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wdis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ave.webaim.org/" TargetMode="External"/><Relationship Id="rId5" Type="http://schemas.openxmlformats.org/officeDocument/2006/relationships/hyperlink" Target="https://web.archive.org/web/20130220225010/http:/www.cynthiasays.com/fulloptions.asp?EMSG=%0D%0A%3Cbr%3EYou+must+enter+a+URL+to+check." TargetMode="External"/><Relationship Id="rId4" Type="http://schemas.openxmlformats.org/officeDocument/2006/relationships/hyperlink" Target="https://www.projectwallace.com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tve.es/" TargetMode="Externa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3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eame.net/" TargetMode="External"/><Relationship Id="rId2" Type="http://schemas.openxmlformats.org/officeDocument/2006/relationships/hyperlink" Target="https://gruntjs.com/" TargetMode="Externa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www.nasa.gov/" TargetMode="External"/><Relationship Id="rId4" Type="http://schemas.openxmlformats.org/officeDocument/2006/relationships/hyperlink" Target="https://www.tesla.com/es_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hyperlink" Target="https://caniuse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aniuse.com/" TargetMode="Externa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5706A495-8A4F-B9D2-4AD8-393FEF9F41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r="4662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-28695" y="4587974"/>
            <a:ext cx="9143999" cy="207553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ISAAC SOLER FORES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ea typeface="맑은 고딕" pitchFamily="50" charset="-127"/>
              </a:rPr>
              <a:t>DISEÑO DE WEBS ACCESIBLES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0DDB7-524A-BBA6-D250-7E2E30317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34110649-9D79-D8FC-D047-B848CD8B049C}"/>
              </a:ext>
            </a:extLst>
          </p:cNvPr>
          <p:cNvSpPr/>
          <p:nvPr/>
        </p:nvSpPr>
        <p:spPr>
          <a:xfrm>
            <a:off x="5678850" y="3370268"/>
            <a:ext cx="34560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0EBA6-6617-4CD5-C70F-5FE97596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 err="1">
                <a:solidFill>
                  <a:schemeClr val="accent3"/>
                </a:solidFill>
              </a:rPr>
              <a:t>Técnicas</a:t>
            </a:r>
            <a:r>
              <a:rPr lang="en-US" altLang="ko-KR" sz="2400" dirty="0">
                <a:solidFill>
                  <a:schemeClr val="accent3"/>
                </a:solidFill>
              </a:rPr>
              <a:t> para </a:t>
            </a:r>
            <a:r>
              <a:rPr lang="en-US" altLang="ko-KR" sz="2400" dirty="0" err="1">
                <a:solidFill>
                  <a:schemeClr val="accent3"/>
                </a:solidFill>
              </a:rPr>
              <a:t>satisfacer</a:t>
            </a:r>
            <a:r>
              <a:rPr lang="en-US" altLang="ko-KR" sz="2400" dirty="0">
                <a:solidFill>
                  <a:schemeClr val="accent3"/>
                </a:solidFill>
              </a:rPr>
              <a:t> </a:t>
            </a:r>
            <a:r>
              <a:rPr lang="en-US" altLang="ko-KR" sz="2400" dirty="0" err="1">
                <a:solidFill>
                  <a:schemeClr val="accent3"/>
                </a:solidFill>
              </a:rPr>
              <a:t>los</a:t>
            </a:r>
            <a:r>
              <a:rPr lang="en-US" altLang="ko-KR" sz="2400" dirty="0">
                <a:solidFill>
                  <a:schemeClr val="accent3"/>
                </a:solidFill>
              </a:rPr>
              <a:t> </a:t>
            </a:r>
            <a:r>
              <a:rPr lang="en-US" altLang="ko-KR" sz="2400" dirty="0" err="1">
                <a:solidFill>
                  <a:schemeClr val="accent3"/>
                </a:solidFill>
              </a:rPr>
              <a:t>requisitos</a:t>
            </a:r>
            <a:r>
              <a:rPr lang="en-US" altLang="ko-KR" sz="2400" dirty="0">
                <a:solidFill>
                  <a:schemeClr val="accent3"/>
                </a:solidFill>
              </a:rPr>
              <a:t> de</a:t>
            </a:r>
            <a:r>
              <a:rPr lang="en-US" altLang="ko-KR" sz="2400" dirty="0">
                <a:solidFill>
                  <a:srgbClr val="0DD2D9"/>
                </a:solidFill>
              </a:rPr>
              <a:t> </a:t>
            </a:r>
            <a:r>
              <a:rPr lang="en-US" altLang="ko-KR" sz="2400" dirty="0"/>
              <a:t>WCAG</a:t>
            </a:r>
            <a:endParaRPr lang="ko-KR" alt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AEECCA-1731-F3EE-476D-E4CB04D14DE4}"/>
              </a:ext>
            </a:extLst>
          </p:cNvPr>
          <p:cNvSpPr/>
          <p:nvPr/>
        </p:nvSpPr>
        <p:spPr>
          <a:xfrm>
            <a:off x="0" y="4091869"/>
            <a:ext cx="5292080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82867-7D19-6615-D1E7-FA05967E8F5E}"/>
              </a:ext>
            </a:extLst>
          </p:cNvPr>
          <p:cNvSpPr/>
          <p:nvPr/>
        </p:nvSpPr>
        <p:spPr>
          <a:xfrm>
            <a:off x="-8037" y="3371665"/>
            <a:ext cx="4680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3B3A2B-B6BC-0975-3A2A-217C9C082C4C}"/>
              </a:ext>
            </a:extLst>
          </p:cNvPr>
          <p:cNvSpPr/>
          <p:nvPr/>
        </p:nvSpPr>
        <p:spPr>
          <a:xfrm>
            <a:off x="0" y="2651463"/>
            <a:ext cx="4068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E98E40-2BE5-FE78-998A-E45FA57EA214}"/>
              </a:ext>
            </a:extLst>
          </p:cNvPr>
          <p:cNvSpPr/>
          <p:nvPr/>
        </p:nvSpPr>
        <p:spPr>
          <a:xfrm>
            <a:off x="0" y="1931261"/>
            <a:ext cx="34560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1CA2A1-A865-8389-B1C7-20EBB2AB302B}"/>
              </a:ext>
            </a:extLst>
          </p:cNvPr>
          <p:cNvSpPr/>
          <p:nvPr/>
        </p:nvSpPr>
        <p:spPr>
          <a:xfrm>
            <a:off x="-1" y="1211059"/>
            <a:ext cx="3071855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792E50-70D2-06C4-ED0D-23712649D18B}"/>
              </a:ext>
            </a:extLst>
          </p:cNvPr>
          <p:cNvSpPr txBox="1"/>
          <p:nvPr/>
        </p:nvSpPr>
        <p:spPr>
          <a:xfrm>
            <a:off x="0" y="1244923"/>
            <a:ext cx="30718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err="1">
                <a:solidFill>
                  <a:schemeClr val="bg1"/>
                </a:solidFill>
                <a:cs typeface="Arial" pitchFamily="34" charset="0"/>
              </a:rPr>
              <a:t>Técnicas</a:t>
            </a:r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050" b="1" dirty="0" err="1">
                <a:solidFill>
                  <a:schemeClr val="bg1"/>
                </a:solidFill>
                <a:cs typeface="Arial" pitchFamily="34" charset="0"/>
              </a:rPr>
              <a:t>generales</a:t>
            </a:r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: Como presenter la </a:t>
            </a:r>
            <a:r>
              <a:rPr lang="en-US" altLang="ko-KR" sz="1050" b="1" dirty="0" err="1">
                <a:solidFill>
                  <a:schemeClr val="bg1"/>
                </a:solidFill>
                <a:cs typeface="Arial" pitchFamily="34" charset="0"/>
              </a:rPr>
              <a:t>información</a:t>
            </a:r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 al </a:t>
            </a:r>
            <a:r>
              <a:rPr lang="en-US" altLang="ko-KR" sz="1050" b="1" dirty="0" err="1">
                <a:solidFill>
                  <a:schemeClr val="bg1"/>
                </a:solidFill>
                <a:cs typeface="Arial" pitchFamily="34" charset="0"/>
              </a:rPr>
              <a:t>margen</a:t>
            </a:r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 del </a:t>
            </a:r>
            <a:r>
              <a:rPr lang="en-US" altLang="ko-KR" sz="1050" b="1" dirty="0" err="1">
                <a:solidFill>
                  <a:schemeClr val="bg1"/>
                </a:solidFill>
                <a:cs typeface="Arial" pitchFamily="34" charset="0"/>
              </a:rPr>
              <a:t>lenguaje</a:t>
            </a:r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050" b="1" dirty="0" err="1">
                <a:solidFill>
                  <a:schemeClr val="bg1"/>
                </a:solidFill>
                <a:cs typeface="Arial" pitchFamily="34" charset="0"/>
              </a:rPr>
              <a:t>utilizado</a:t>
            </a:r>
            <a:endParaRPr lang="ko-KR" altLang="en-US" sz="105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25EF7F-997D-14D6-C903-951464AA7934}"/>
              </a:ext>
            </a:extLst>
          </p:cNvPr>
          <p:cNvSpPr txBox="1"/>
          <p:nvPr/>
        </p:nvSpPr>
        <p:spPr>
          <a:xfrm>
            <a:off x="1623855" y="1997781"/>
            <a:ext cx="1860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Técnicas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HTML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1CDCDC-3F2D-29F8-65B0-E9C428496284}"/>
              </a:ext>
            </a:extLst>
          </p:cNvPr>
          <p:cNvSpPr txBox="1"/>
          <p:nvPr/>
        </p:nvSpPr>
        <p:spPr>
          <a:xfrm>
            <a:off x="2345701" y="2726491"/>
            <a:ext cx="1888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Técnicas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css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BF6BA7-2D14-7BCA-9892-2D361A430396}"/>
              </a:ext>
            </a:extLst>
          </p:cNvPr>
          <p:cNvSpPr txBox="1"/>
          <p:nvPr/>
        </p:nvSpPr>
        <p:spPr>
          <a:xfrm>
            <a:off x="2427510" y="3438708"/>
            <a:ext cx="2276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Técnicas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JavaScript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2E7FA0-6378-ED40-135B-0157C8901FB1}"/>
              </a:ext>
            </a:extLst>
          </p:cNvPr>
          <p:cNvSpPr txBox="1"/>
          <p:nvPr/>
        </p:nvSpPr>
        <p:spPr>
          <a:xfrm>
            <a:off x="1709915" y="4179779"/>
            <a:ext cx="3656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Técnicas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para scripts de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servidor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A33D3BE8-E6B0-D746-E6D9-EF8CD9EB8647}"/>
              </a:ext>
            </a:extLst>
          </p:cNvPr>
          <p:cNvSpPr/>
          <p:nvPr/>
        </p:nvSpPr>
        <p:spPr>
          <a:xfrm>
            <a:off x="3851920" y="1203654"/>
            <a:ext cx="5292080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E268318-9F95-26D7-87C6-5BB5BECA36F2}"/>
              </a:ext>
            </a:extLst>
          </p:cNvPr>
          <p:cNvSpPr/>
          <p:nvPr/>
        </p:nvSpPr>
        <p:spPr>
          <a:xfrm>
            <a:off x="4454850" y="1915871"/>
            <a:ext cx="4680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00E1AE6-E714-89CB-66C6-760B6AC57802}"/>
              </a:ext>
            </a:extLst>
          </p:cNvPr>
          <p:cNvSpPr/>
          <p:nvPr/>
        </p:nvSpPr>
        <p:spPr>
          <a:xfrm>
            <a:off x="5066850" y="2648667"/>
            <a:ext cx="4068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E5A5CCBE-38A9-B83D-5F08-66FA7D806803}"/>
              </a:ext>
            </a:extLst>
          </p:cNvPr>
          <p:cNvSpPr/>
          <p:nvPr/>
        </p:nvSpPr>
        <p:spPr>
          <a:xfrm>
            <a:off x="6290850" y="4091869"/>
            <a:ext cx="2844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31">
            <a:extLst>
              <a:ext uri="{FF2B5EF4-FFF2-40B4-BE49-F238E27FC236}">
                <a16:creationId xmlns:a16="http://schemas.microsoft.com/office/drawing/2014/main" id="{8ED24AB9-431C-7FDF-F58A-E0F9E7E1D060}"/>
              </a:ext>
            </a:extLst>
          </p:cNvPr>
          <p:cNvSpPr txBox="1"/>
          <p:nvPr/>
        </p:nvSpPr>
        <p:spPr>
          <a:xfrm>
            <a:off x="1190070" y="4748438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32">
            <a:extLst>
              <a:ext uri="{FF2B5EF4-FFF2-40B4-BE49-F238E27FC236}">
                <a16:creationId xmlns:a16="http://schemas.microsoft.com/office/drawing/2014/main" id="{B468D500-9AA0-D1B4-A213-C85C470E3781}"/>
              </a:ext>
            </a:extLst>
          </p:cNvPr>
          <p:cNvSpPr txBox="1"/>
          <p:nvPr/>
        </p:nvSpPr>
        <p:spPr>
          <a:xfrm>
            <a:off x="7272822" y="4702043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33">
            <a:extLst>
              <a:ext uri="{FF2B5EF4-FFF2-40B4-BE49-F238E27FC236}">
                <a16:creationId xmlns:a16="http://schemas.microsoft.com/office/drawing/2014/main" id="{DB871515-A796-9D1B-ED5A-B29DF7B385B1}"/>
              </a:ext>
            </a:extLst>
          </p:cNvPr>
          <p:cNvSpPr txBox="1"/>
          <p:nvPr/>
        </p:nvSpPr>
        <p:spPr>
          <a:xfrm>
            <a:off x="4699974" y="2730484"/>
            <a:ext cx="484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Técnicas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ARIA(</a:t>
            </a:r>
            <a:r>
              <a:rPr lang="en-US" altLang="ko-KR" sz="1050" b="1" dirty="0">
                <a:solidFill>
                  <a:schemeClr val="bg1"/>
                </a:solidFill>
                <a:cs typeface="Arial" pitchFamily="34" charset="0"/>
              </a:rPr>
              <a:t>Accessible Rich Internet Applications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)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4">
            <a:extLst>
              <a:ext uri="{FF2B5EF4-FFF2-40B4-BE49-F238E27FC236}">
                <a16:creationId xmlns:a16="http://schemas.microsoft.com/office/drawing/2014/main" id="{767CD3AD-98FA-B796-8535-31808C01B308}"/>
              </a:ext>
            </a:extLst>
          </p:cNvPr>
          <p:cNvSpPr txBox="1"/>
          <p:nvPr/>
        </p:nvSpPr>
        <p:spPr>
          <a:xfrm>
            <a:off x="3958078" y="1982132"/>
            <a:ext cx="3754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Técnicas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para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texto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plano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5">
            <a:extLst>
              <a:ext uri="{FF2B5EF4-FFF2-40B4-BE49-F238E27FC236}">
                <a16:creationId xmlns:a16="http://schemas.microsoft.com/office/drawing/2014/main" id="{0EB69B7B-D13C-ABBB-4FE0-8B9AE236E0BD}"/>
              </a:ext>
            </a:extLst>
          </p:cNvPr>
          <p:cNvSpPr txBox="1"/>
          <p:nvPr/>
        </p:nvSpPr>
        <p:spPr>
          <a:xfrm>
            <a:off x="3071854" y="1291564"/>
            <a:ext cx="5192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Ténicas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para SMIL (audio y video)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357D18FB-9A5B-AFC7-0A00-39C7D8CC2903}"/>
              </a:ext>
            </a:extLst>
          </p:cNvPr>
          <p:cNvSpPr txBox="1"/>
          <p:nvPr/>
        </p:nvSpPr>
        <p:spPr>
          <a:xfrm>
            <a:off x="5624933" y="3429904"/>
            <a:ext cx="174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Técnicas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PDF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35">
            <a:extLst>
              <a:ext uri="{FF2B5EF4-FFF2-40B4-BE49-F238E27FC236}">
                <a16:creationId xmlns:a16="http://schemas.microsoft.com/office/drawing/2014/main" id="{A1F8F427-FC8A-588C-3B36-C2A7322A5D81}"/>
              </a:ext>
            </a:extLst>
          </p:cNvPr>
          <p:cNvSpPr txBox="1"/>
          <p:nvPr/>
        </p:nvSpPr>
        <p:spPr>
          <a:xfrm>
            <a:off x="6231094" y="4179779"/>
            <a:ext cx="1982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Errores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600" b="1" dirty="0" err="1">
                <a:solidFill>
                  <a:schemeClr val="bg1"/>
                </a:solidFill>
                <a:cs typeface="Arial" pitchFamily="34" charset="0"/>
              </a:rPr>
              <a:t>Comunes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1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C58D7-72DF-0291-F73F-950A9D44C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15DBB5-1B26-203F-6FEC-64E355318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467" y="1479092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EJERCICIO 2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1EA79-FF67-1BBF-0508-3A828D3EBE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54466" y="2044058"/>
            <a:ext cx="6249981" cy="2543916"/>
          </a:xfrm>
          <a:prstGeom prst="rect">
            <a:avLst/>
          </a:prstGeom>
        </p:spPr>
        <p:txBody>
          <a:bodyPr/>
          <a:lstStyle/>
          <a:p>
            <a:r>
              <a:rPr lang="es-ES" noProof="0" dirty="0"/>
              <a:t>Bootstrap ofrece infinidad de componentes y controles para la web. También dispone de mecanismos para facilitar la accesibilidad. La actividad consiste en investigar: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noProof="0" dirty="0"/>
              <a:t>Qué atributos relacionados con el ARIA tiene el </a:t>
            </a:r>
            <a:r>
              <a:rPr lang="es-ES" noProof="0" dirty="0" err="1"/>
              <a:t>framework</a:t>
            </a:r>
            <a:endParaRPr lang="es-ES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noProof="0" dirty="0"/>
              <a:t>Qué otros mecanismos de accesibilidad ofrece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noProof="0" dirty="0"/>
              <a:t>Qué propiedades se pueden modificar para aplicar un Bootstrap más accesible.</a:t>
            </a:r>
          </a:p>
          <a:p>
            <a:endParaRPr lang="es-ES" noProof="0" dirty="0"/>
          </a:p>
          <a:p>
            <a:r>
              <a:rPr lang="es-ES" noProof="0" dirty="0"/>
              <a:t>Copia los resultados en un PDF y súbelos a la plataforma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3D88185-9E35-5966-5182-ECAA4FCB990D}"/>
              </a:ext>
            </a:extLst>
          </p:cNvPr>
          <p:cNvGrpSpPr/>
          <p:nvPr/>
        </p:nvGrpSpPr>
        <p:grpSpPr>
          <a:xfrm>
            <a:off x="2123728" y="1524064"/>
            <a:ext cx="142590" cy="676613"/>
            <a:chOff x="1" y="1321321"/>
            <a:chExt cx="2051719" cy="24694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17AAFE-DF6F-70FB-352D-F19952E7C106}"/>
                </a:ext>
              </a:extLst>
            </p:cNvPr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45CA62-C714-C4D9-DBF0-01B0F9839C1D}"/>
                </a:ext>
              </a:extLst>
            </p:cNvPr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3A2354-766C-2E16-C09D-87CD040BFCBC}"/>
                </a:ext>
              </a:extLst>
            </p:cNvPr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B48D2E-CC42-036B-2994-50F6696301DC}"/>
                </a:ext>
              </a:extLst>
            </p:cNvPr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4704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A3363-E18D-E29A-9DD5-6242B21BB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4B17E-DCF0-877A-5090-424FBEAB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3"/>
                </a:solidFill>
              </a:rPr>
              <a:t>Niveles</a:t>
            </a:r>
            <a:r>
              <a:rPr lang="en-US" altLang="ko-KR" dirty="0">
                <a:solidFill>
                  <a:schemeClr val="accent3"/>
                </a:solidFill>
              </a:rPr>
              <a:t> de</a:t>
            </a:r>
            <a:r>
              <a:rPr lang="en-US" altLang="ko-KR" dirty="0">
                <a:solidFill>
                  <a:srgbClr val="0DD2D9"/>
                </a:solidFill>
              </a:rPr>
              <a:t> </a:t>
            </a:r>
            <a:r>
              <a:rPr lang="en-US" altLang="ko-KR" dirty="0" err="1"/>
              <a:t>Prioridad</a:t>
            </a:r>
            <a:r>
              <a:rPr lang="en-US" altLang="ko-KR" dirty="0"/>
              <a:t> (WCAG)</a:t>
            </a:r>
            <a:endParaRPr lang="ko-KR" alt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D2C3CB-F700-C6BA-229A-39A7A95F5A33}"/>
              </a:ext>
            </a:extLst>
          </p:cNvPr>
          <p:cNvSpPr/>
          <p:nvPr/>
        </p:nvSpPr>
        <p:spPr>
          <a:xfrm rot="16200000">
            <a:off x="4325425" y="4297660"/>
            <a:ext cx="539552" cy="11521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Trapezoid 13">
            <a:extLst>
              <a:ext uri="{FF2B5EF4-FFF2-40B4-BE49-F238E27FC236}">
                <a16:creationId xmlns:a16="http://schemas.microsoft.com/office/drawing/2014/main" id="{DC85F5A5-44A2-9716-13D4-54F476505A76}"/>
              </a:ext>
            </a:extLst>
          </p:cNvPr>
          <p:cNvSpPr/>
          <p:nvPr/>
        </p:nvSpPr>
        <p:spPr>
          <a:xfrm>
            <a:off x="1677709" y="2097280"/>
            <a:ext cx="413412" cy="34956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ounded Rectangle 7">
            <a:extLst>
              <a:ext uri="{FF2B5EF4-FFF2-40B4-BE49-F238E27FC236}">
                <a16:creationId xmlns:a16="http://schemas.microsoft.com/office/drawing/2014/main" id="{DD755376-C56B-A531-7979-60696896F050}"/>
              </a:ext>
            </a:extLst>
          </p:cNvPr>
          <p:cNvSpPr/>
          <p:nvPr/>
        </p:nvSpPr>
        <p:spPr>
          <a:xfrm>
            <a:off x="4444871" y="2048649"/>
            <a:ext cx="258195" cy="44682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0" name="Rectangle 18">
            <a:extLst>
              <a:ext uri="{FF2B5EF4-FFF2-40B4-BE49-F238E27FC236}">
                <a16:creationId xmlns:a16="http://schemas.microsoft.com/office/drawing/2014/main" id="{8288E5EC-A8DE-A259-9380-043C40A668E3}"/>
              </a:ext>
            </a:extLst>
          </p:cNvPr>
          <p:cNvSpPr/>
          <p:nvPr/>
        </p:nvSpPr>
        <p:spPr>
          <a:xfrm>
            <a:off x="4220308" y="1167086"/>
            <a:ext cx="703383" cy="558852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1" name="Rounded Rectangle 25">
            <a:extLst>
              <a:ext uri="{FF2B5EF4-FFF2-40B4-BE49-F238E27FC236}">
                <a16:creationId xmlns:a16="http://schemas.microsoft.com/office/drawing/2014/main" id="{5181B84A-FDA1-77DF-D221-1ACE3FCD934A}"/>
              </a:ext>
            </a:extLst>
          </p:cNvPr>
          <p:cNvSpPr/>
          <p:nvPr/>
        </p:nvSpPr>
        <p:spPr>
          <a:xfrm>
            <a:off x="7060027" y="2048649"/>
            <a:ext cx="317779" cy="44682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11464B-60E7-27C0-310D-ECD66F6BE336}"/>
              </a:ext>
            </a:extLst>
          </p:cNvPr>
          <p:cNvSpPr/>
          <p:nvPr/>
        </p:nvSpPr>
        <p:spPr>
          <a:xfrm>
            <a:off x="578390" y="3075806"/>
            <a:ext cx="2664296" cy="20676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E7046CB-A338-0710-146A-CE52C134D4D5}"/>
              </a:ext>
            </a:extLst>
          </p:cNvPr>
          <p:cNvSpPr/>
          <p:nvPr/>
        </p:nvSpPr>
        <p:spPr>
          <a:xfrm>
            <a:off x="3239852" y="3075806"/>
            <a:ext cx="2664296" cy="20676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AB7B4D8-DB14-8271-9A81-EAB2743C8036}"/>
              </a:ext>
            </a:extLst>
          </p:cNvPr>
          <p:cNvSpPr/>
          <p:nvPr/>
        </p:nvSpPr>
        <p:spPr>
          <a:xfrm>
            <a:off x="5901314" y="3075806"/>
            <a:ext cx="2664296" cy="20676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C174411-E91C-333C-4943-674B5644ADD6}"/>
              </a:ext>
            </a:extLst>
          </p:cNvPr>
          <p:cNvGrpSpPr/>
          <p:nvPr/>
        </p:nvGrpSpPr>
        <p:grpSpPr>
          <a:xfrm>
            <a:off x="1907834" y="1741337"/>
            <a:ext cx="5311949" cy="271030"/>
            <a:chOff x="1907834" y="1781092"/>
            <a:chExt cx="5311949" cy="271030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968A70E3-8E08-6C6F-6559-FAAC7F95030D}"/>
                </a:ext>
              </a:extLst>
            </p:cNvPr>
            <p:cNvSpPr/>
            <p:nvPr/>
          </p:nvSpPr>
          <p:spPr>
            <a:xfrm>
              <a:off x="1907834" y="1896284"/>
              <a:ext cx="5311949" cy="155838"/>
            </a:xfrm>
            <a:custGeom>
              <a:avLst/>
              <a:gdLst>
                <a:gd name="connsiteX0" fmla="*/ 7951 w 5311471"/>
                <a:gd name="connsiteY0" fmla="*/ 159026 h 159026"/>
                <a:gd name="connsiteX1" fmla="*/ 0 w 5311471"/>
                <a:gd name="connsiteY1" fmla="*/ 0 h 159026"/>
                <a:gd name="connsiteX2" fmla="*/ 5311471 w 5311471"/>
                <a:gd name="connsiteY2" fmla="*/ 15903 h 159026"/>
                <a:gd name="connsiteX3" fmla="*/ 5303520 w 5311471"/>
                <a:gd name="connsiteY3" fmla="*/ 151075 h 159026"/>
                <a:gd name="connsiteX0" fmla="*/ 0 w 5327374"/>
                <a:gd name="connsiteY0" fmla="*/ 159026 h 159026"/>
                <a:gd name="connsiteX1" fmla="*/ 15903 w 5327374"/>
                <a:gd name="connsiteY1" fmla="*/ 0 h 159026"/>
                <a:gd name="connsiteX2" fmla="*/ 5327374 w 5327374"/>
                <a:gd name="connsiteY2" fmla="*/ 15903 h 159026"/>
                <a:gd name="connsiteX3" fmla="*/ 5319423 w 5327374"/>
                <a:gd name="connsiteY3" fmla="*/ 151075 h 159026"/>
                <a:gd name="connsiteX0" fmla="*/ 15902 w 5311471"/>
                <a:gd name="connsiteY0" fmla="*/ 159026 h 159026"/>
                <a:gd name="connsiteX1" fmla="*/ 0 w 5311471"/>
                <a:gd name="connsiteY1" fmla="*/ 0 h 159026"/>
                <a:gd name="connsiteX2" fmla="*/ 5311471 w 5311471"/>
                <a:gd name="connsiteY2" fmla="*/ 15903 h 159026"/>
                <a:gd name="connsiteX3" fmla="*/ 5303520 w 5311471"/>
                <a:gd name="connsiteY3" fmla="*/ 151075 h 159026"/>
                <a:gd name="connsiteX0" fmla="*/ 18604 w 5314173"/>
                <a:gd name="connsiteY0" fmla="*/ 159026 h 159026"/>
                <a:gd name="connsiteX1" fmla="*/ 0 w 5314173"/>
                <a:gd name="connsiteY1" fmla="*/ 140999 h 159026"/>
                <a:gd name="connsiteX2" fmla="*/ 2702 w 5314173"/>
                <a:gd name="connsiteY2" fmla="*/ 0 h 159026"/>
                <a:gd name="connsiteX3" fmla="*/ 5314173 w 5314173"/>
                <a:gd name="connsiteY3" fmla="*/ 15903 h 159026"/>
                <a:gd name="connsiteX4" fmla="*/ 5306222 w 5314173"/>
                <a:gd name="connsiteY4" fmla="*/ 151075 h 159026"/>
                <a:gd name="connsiteX0" fmla="*/ 0 w 5314173"/>
                <a:gd name="connsiteY0" fmla="*/ 140999 h 151075"/>
                <a:gd name="connsiteX1" fmla="*/ 2702 w 5314173"/>
                <a:gd name="connsiteY1" fmla="*/ 0 h 151075"/>
                <a:gd name="connsiteX2" fmla="*/ 5314173 w 5314173"/>
                <a:gd name="connsiteY2" fmla="*/ 15903 h 151075"/>
                <a:gd name="connsiteX3" fmla="*/ 5306222 w 5314173"/>
                <a:gd name="connsiteY3" fmla="*/ 151075 h 151075"/>
                <a:gd name="connsiteX0" fmla="*/ 8328 w 5311529"/>
                <a:gd name="connsiteY0" fmla="*/ 140999 h 151075"/>
                <a:gd name="connsiteX1" fmla="*/ 58 w 5311529"/>
                <a:gd name="connsiteY1" fmla="*/ 0 h 151075"/>
                <a:gd name="connsiteX2" fmla="*/ 5311529 w 5311529"/>
                <a:gd name="connsiteY2" fmla="*/ 15903 h 151075"/>
                <a:gd name="connsiteX3" fmla="*/ 5303578 w 5311529"/>
                <a:gd name="connsiteY3" fmla="*/ 151075 h 151075"/>
                <a:gd name="connsiteX0" fmla="*/ 0 w 5314174"/>
                <a:gd name="connsiteY0" fmla="*/ 140999 h 151075"/>
                <a:gd name="connsiteX1" fmla="*/ 2703 w 5314174"/>
                <a:gd name="connsiteY1" fmla="*/ 0 h 151075"/>
                <a:gd name="connsiteX2" fmla="*/ 5314174 w 5314174"/>
                <a:gd name="connsiteY2" fmla="*/ 15903 h 151075"/>
                <a:gd name="connsiteX3" fmla="*/ 5306223 w 5314174"/>
                <a:gd name="connsiteY3" fmla="*/ 151075 h 151075"/>
                <a:gd name="connsiteX0" fmla="*/ 874 w 5315048"/>
                <a:gd name="connsiteY0" fmla="*/ 140999 h 151075"/>
                <a:gd name="connsiteX1" fmla="*/ 3577 w 5315048"/>
                <a:gd name="connsiteY1" fmla="*/ 0 h 151075"/>
                <a:gd name="connsiteX2" fmla="*/ 5315048 w 5315048"/>
                <a:gd name="connsiteY2" fmla="*/ 15903 h 151075"/>
                <a:gd name="connsiteX3" fmla="*/ 5307097 w 5315048"/>
                <a:gd name="connsiteY3" fmla="*/ 151075 h 151075"/>
                <a:gd name="connsiteX0" fmla="*/ 8356 w 5311557"/>
                <a:gd name="connsiteY0" fmla="*/ 144656 h 151075"/>
                <a:gd name="connsiteX1" fmla="*/ 86 w 5311557"/>
                <a:gd name="connsiteY1" fmla="*/ 0 h 151075"/>
                <a:gd name="connsiteX2" fmla="*/ 5311557 w 5311557"/>
                <a:gd name="connsiteY2" fmla="*/ 15903 h 151075"/>
                <a:gd name="connsiteX3" fmla="*/ 5303606 w 5311557"/>
                <a:gd name="connsiteY3" fmla="*/ 151075 h 151075"/>
                <a:gd name="connsiteX0" fmla="*/ 8436 w 5311637"/>
                <a:gd name="connsiteY0" fmla="*/ 144656 h 151075"/>
                <a:gd name="connsiteX1" fmla="*/ 166 w 5311637"/>
                <a:gd name="connsiteY1" fmla="*/ 0 h 151075"/>
                <a:gd name="connsiteX2" fmla="*/ 5311637 w 5311637"/>
                <a:gd name="connsiteY2" fmla="*/ 15903 h 151075"/>
                <a:gd name="connsiteX3" fmla="*/ 5303686 w 5311637"/>
                <a:gd name="connsiteY3" fmla="*/ 151075 h 151075"/>
                <a:gd name="connsiteX0" fmla="*/ 3427 w 5313772"/>
                <a:gd name="connsiteY0" fmla="*/ 149419 h 151075"/>
                <a:gd name="connsiteX1" fmla="*/ 2301 w 5313772"/>
                <a:gd name="connsiteY1" fmla="*/ 0 h 151075"/>
                <a:gd name="connsiteX2" fmla="*/ 5313772 w 5313772"/>
                <a:gd name="connsiteY2" fmla="*/ 15903 h 151075"/>
                <a:gd name="connsiteX3" fmla="*/ 5305821 w 5313772"/>
                <a:gd name="connsiteY3" fmla="*/ 151075 h 151075"/>
                <a:gd name="connsiteX0" fmla="*/ 1604 w 5311949"/>
                <a:gd name="connsiteY0" fmla="*/ 149419 h 151075"/>
                <a:gd name="connsiteX1" fmla="*/ 478 w 5311949"/>
                <a:gd name="connsiteY1" fmla="*/ 0 h 151075"/>
                <a:gd name="connsiteX2" fmla="*/ 5311949 w 5311949"/>
                <a:gd name="connsiteY2" fmla="*/ 15903 h 151075"/>
                <a:gd name="connsiteX3" fmla="*/ 5303998 w 5311949"/>
                <a:gd name="connsiteY3" fmla="*/ 151075 h 151075"/>
                <a:gd name="connsiteX0" fmla="*/ 1604 w 5311949"/>
                <a:gd name="connsiteY0" fmla="*/ 149419 h 155838"/>
                <a:gd name="connsiteX1" fmla="*/ 478 w 5311949"/>
                <a:gd name="connsiteY1" fmla="*/ 0 h 155838"/>
                <a:gd name="connsiteX2" fmla="*/ 5311949 w 5311949"/>
                <a:gd name="connsiteY2" fmla="*/ 15903 h 155838"/>
                <a:gd name="connsiteX3" fmla="*/ 5311142 w 5311949"/>
                <a:gd name="connsiteY3" fmla="*/ 155838 h 155838"/>
                <a:gd name="connsiteX0" fmla="*/ 1604 w 5311949"/>
                <a:gd name="connsiteY0" fmla="*/ 149419 h 155838"/>
                <a:gd name="connsiteX1" fmla="*/ 478 w 5311949"/>
                <a:gd name="connsiteY1" fmla="*/ 0 h 155838"/>
                <a:gd name="connsiteX2" fmla="*/ 5311949 w 5311949"/>
                <a:gd name="connsiteY2" fmla="*/ 15903 h 155838"/>
                <a:gd name="connsiteX3" fmla="*/ 5311142 w 5311949"/>
                <a:gd name="connsiteY3" fmla="*/ 155838 h 15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1949" h="155838">
                  <a:moveTo>
                    <a:pt x="1604" y="149419"/>
                  </a:moveTo>
                  <a:cubicBezTo>
                    <a:pt x="-49" y="-4985"/>
                    <a:pt x="-423" y="47000"/>
                    <a:pt x="478" y="0"/>
                  </a:cubicBezTo>
                  <a:lnTo>
                    <a:pt x="5311949" y="15903"/>
                  </a:lnTo>
                  <a:cubicBezTo>
                    <a:pt x="5311680" y="62548"/>
                    <a:pt x="5309030" y="68712"/>
                    <a:pt x="5311142" y="155838"/>
                  </a:cubicBezTo>
                </a:path>
              </a:pathLst>
            </a:cu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8AB0DA4-92E7-9C77-089A-0F161F59E367}"/>
                </a:ext>
              </a:extLst>
            </p:cNvPr>
            <p:cNvSpPr/>
            <p:nvPr/>
          </p:nvSpPr>
          <p:spPr>
            <a:xfrm>
              <a:off x="4564049" y="1781092"/>
              <a:ext cx="0" cy="254442"/>
            </a:xfrm>
            <a:custGeom>
              <a:avLst/>
              <a:gdLst>
                <a:gd name="connsiteX0" fmla="*/ 0 w 0"/>
                <a:gd name="connsiteY0" fmla="*/ 0 h 254442"/>
                <a:gd name="connsiteX1" fmla="*/ 0 w 0"/>
                <a:gd name="connsiteY1" fmla="*/ 254442 h 25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254442">
                  <a:moveTo>
                    <a:pt x="0" y="0"/>
                  </a:moveTo>
                  <a:lnTo>
                    <a:pt x="0" y="254442"/>
                  </a:lnTo>
                </a:path>
              </a:pathLst>
            </a:cu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98CE9B24-BCE5-814A-EF1E-B4873539EB9A}"/>
              </a:ext>
            </a:extLst>
          </p:cNvPr>
          <p:cNvSpPr txBox="1"/>
          <p:nvPr/>
        </p:nvSpPr>
        <p:spPr>
          <a:xfrm>
            <a:off x="3604694" y="2509815"/>
            <a:ext cx="193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927158-383E-98E6-2FFF-623F015B2270}"/>
              </a:ext>
            </a:extLst>
          </p:cNvPr>
          <p:cNvSpPr txBox="1"/>
          <p:nvPr/>
        </p:nvSpPr>
        <p:spPr>
          <a:xfrm>
            <a:off x="926654" y="2509815"/>
            <a:ext cx="193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CBA369D-0B81-F792-DA55-D2A1884A3CED}"/>
              </a:ext>
            </a:extLst>
          </p:cNvPr>
          <p:cNvSpPr txBox="1"/>
          <p:nvPr/>
        </p:nvSpPr>
        <p:spPr>
          <a:xfrm>
            <a:off x="6282735" y="2509815"/>
            <a:ext cx="1931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AAA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35D4819-DAF1-BD90-EFCB-112033B0A1C0}"/>
              </a:ext>
            </a:extLst>
          </p:cNvPr>
          <p:cNvSpPr txBox="1"/>
          <p:nvPr/>
        </p:nvSpPr>
        <p:spPr>
          <a:xfrm>
            <a:off x="1024389" y="3234700"/>
            <a:ext cx="1814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noProof="0" dirty="0">
                <a:solidFill>
                  <a:schemeClr val="bg1"/>
                </a:solidFill>
                <a:cs typeface="Arial" pitchFamily="34" charset="0"/>
              </a:rPr>
              <a:t>Se Cumple todos los puntos de verificación de la prioridad 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2D5828-E358-23A1-2E26-0F4AE1703932}"/>
              </a:ext>
            </a:extLst>
          </p:cNvPr>
          <p:cNvSpPr txBox="1"/>
          <p:nvPr/>
        </p:nvSpPr>
        <p:spPr>
          <a:xfrm>
            <a:off x="3445704" y="3252486"/>
            <a:ext cx="236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noProof="0" dirty="0">
                <a:solidFill>
                  <a:schemeClr val="bg1"/>
                </a:solidFill>
                <a:cs typeface="Arial" pitchFamily="34" charset="0"/>
              </a:rPr>
              <a:t>Se Cumple todos los puntos de verificación de la prioridad 1 y 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565DCDE-6A7C-B3B7-97F7-70092CD626C2}"/>
              </a:ext>
            </a:extLst>
          </p:cNvPr>
          <p:cNvSpPr txBox="1"/>
          <p:nvPr/>
        </p:nvSpPr>
        <p:spPr>
          <a:xfrm>
            <a:off x="6395145" y="3311562"/>
            <a:ext cx="196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Se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Cumple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todos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los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puntos de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verificación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de la </a:t>
            </a:r>
            <a:r>
              <a:rPr lang="en-US" altLang="ko-KR" sz="1200" b="1" dirty="0" err="1">
                <a:solidFill>
                  <a:schemeClr val="bg1"/>
                </a:solidFill>
                <a:cs typeface="Arial" pitchFamily="34" charset="0"/>
              </a:rPr>
              <a:t>prioridad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1, 2 y 3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69">
            <a:extLst>
              <a:ext uri="{FF2B5EF4-FFF2-40B4-BE49-F238E27FC236}">
                <a16:creationId xmlns:a16="http://schemas.microsoft.com/office/drawing/2014/main" id="{D1E6859E-88F2-FF85-52C0-2A6B616EBE89}"/>
              </a:ext>
            </a:extLst>
          </p:cNvPr>
          <p:cNvSpPr txBox="1"/>
          <p:nvPr/>
        </p:nvSpPr>
        <p:spPr>
          <a:xfrm>
            <a:off x="990214" y="4585275"/>
            <a:ext cx="7038891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Punto de 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verificación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: Los puntos de 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verificación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o checkpoints 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nos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permiten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identificar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en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que 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nivel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de </a:t>
            </a:r>
            <a:r>
              <a:rPr lang="en-US" altLang="ko-KR" sz="1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prioridad</a:t>
            </a:r>
            <a:r>
              <a:rPr lang="en-US" altLang="ko-KR" sz="1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 se encuentra la web</a:t>
            </a:r>
            <a:endParaRPr lang="ko-KR" alt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18A395-07A9-E990-BB1A-B0C14136D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967" y="3963469"/>
            <a:ext cx="998434" cy="4172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2CA9C5-F71F-D3F2-0D71-3C773CE4F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291" y="3969742"/>
            <a:ext cx="1089111" cy="4084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1863E96-B2ED-A59A-8CF6-AF2AB85D7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709" y="4004945"/>
            <a:ext cx="1132193" cy="40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8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FF367-E368-EBC0-FE56-E19BC62D8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389D91-5EBA-0F58-2524-ABB71CEA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467" y="1479092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EJERCICIO 3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74970-0009-35AF-B7DE-26ABB63A7D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54467" y="2044058"/>
            <a:ext cx="5385885" cy="1853790"/>
          </a:xfrm>
          <a:prstGeom prst="rect">
            <a:avLst/>
          </a:prstGeom>
        </p:spPr>
        <p:txBody>
          <a:bodyPr/>
          <a:lstStyle/>
          <a:p>
            <a:r>
              <a:rPr lang="es-ES" noProof="0" dirty="0"/>
              <a:t>Averigua cuales son los puntos de verificación o </a:t>
            </a:r>
            <a:r>
              <a:rPr lang="es-ES" noProof="0" dirty="0" err="1"/>
              <a:t>checkpoints</a:t>
            </a:r>
            <a:r>
              <a:rPr lang="es-ES" noProof="0" dirty="0"/>
              <a:t> de cada uno de los niveles de prioridad.</a:t>
            </a:r>
          </a:p>
          <a:p>
            <a:endParaRPr lang="es-ES" noProof="0" dirty="0"/>
          </a:p>
          <a:p>
            <a:r>
              <a:rPr lang="es-ES" noProof="0" dirty="0"/>
              <a:t>Copia los resultados en un PDF y súbelos a la plataforma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CF2770-80C8-72FD-CCBD-F1FBEEAADFFF}"/>
              </a:ext>
            </a:extLst>
          </p:cNvPr>
          <p:cNvGrpSpPr/>
          <p:nvPr/>
        </p:nvGrpSpPr>
        <p:grpSpPr>
          <a:xfrm>
            <a:off x="2123728" y="1524064"/>
            <a:ext cx="142590" cy="676613"/>
            <a:chOff x="1" y="1321321"/>
            <a:chExt cx="2051719" cy="24694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10FC6A-0154-002D-ECA1-CC20ECB0CCA9}"/>
                </a:ext>
              </a:extLst>
            </p:cNvPr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09B419-82AC-6A19-D427-D322A31455C1}"/>
                </a:ext>
              </a:extLst>
            </p:cNvPr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F9CE0A-AF90-5C18-7BFA-04FEEF74F34D}"/>
                </a:ext>
              </a:extLst>
            </p:cNvPr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1F0ACE-DE03-7BCA-75A6-573BC06684AF}"/>
                </a:ext>
              </a:extLst>
            </p:cNvPr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6660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E561F-167E-8DD8-C76E-35D49B3A5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D5AF1B7-F976-8AE0-312B-A55B052E2289}"/>
              </a:ext>
            </a:extLst>
          </p:cNvPr>
          <p:cNvSpPr/>
          <p:nvPr/>
        </p:nvSpPr>
        <p:spPr>
          <a:xfrm>
            <a:off x="0" y="0"/>
            <a:ext cx="228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F3258-8709-BE7D-1D26-4C2A9F779EA0}"/>
              </a:ext>
            </a:extLst>
          </p:cNvPr>
          <p:cNvSpPr/>
          <p:nvPr/>
        </p:nvSpPr>
        <p:spPr>
          <a:xfrm>
            <a:off x="2283646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85CA8D-F1ED-5885-468E-E3810D9AC392}"/>
              </a:ext>
            </a:extLst>
          </p:cNvPr>
          <p:cNvSpPr/>
          <p:nvPr/>
        </p:nvSpPr>
        <p:spPr>
          <a:xfrm>
            <a:off x="4569646" y="0"/>
            <a:ext cx="2286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EEE86B-0D19-DB2F-2640-13A5BDDEE26E}"/>
              </a:ext>
            </a:extLst>
          </p:cNvPr>
          <p:cNvSpPr/>
          <p:nvPr/>
        </p:nvSpPr>
        <p:spPr>
          <a:xfrm>
            <a:off x="6858000" y="0"/>
            <a:ext cx="2286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DB760F-7AE5-DDBA-6268-3C55C9FBF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5335"/>
              </p:ext>
            </p:extLst>
          </p:nvPr>
        </p:nvGraphicFramePr>
        <p:xfrm>
          <a:off x="0" y="286023"/>
          <a:ext cx="9144001" cy="73501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16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5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049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42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434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015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  <a:hlinkClick r:id="rId3"/>
                        </a:rPr>
                        <a:t>TAW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  <a:hlinkClick r:id="rId4"/>
                        </a:rPr>
                        <a:t>WALLACE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  <a:hlinkClick r:id="rId5"/>
                        </a:rPr>
                        <a:t>CYNTHIA SAYS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  <a:hlinkClick r:id="rId6"/>
                        </a:rPr>
                        <a:t>WAVE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552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ko-KR" sz="12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Taw</a:t>
                      </a:r>
                      <a:r>
                        <a:rPr lang="es-E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es un herramienta que permite analizar automáticamente sitios web para verificar su conformidad con las Pautas de Accesibilidad al Contenido Web (WCAG)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Wallace es una herramienta de análisis de CSS que permite auditar la calidad del código, evaluar la complejidad, la especificidad, el rendimiento y los tokens de diseño. Proporciona información detallada sobre colores, consultas de medios, propiedades personalizadas y capas de CSS, ayudando a mantener la coherencia en sistemas de diseño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Cynthia </a:t>
                      </a:r>
                      <a:r>
                        <a:rPr lang="es-ES" altLang="ko-KR" sz="12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Says</a:t>
                      </a:r>
                      <a:r>
                        <a:rPr lang="es-E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es una herramienta en línea que permite evaluar la accesibilidad de páginas web según las pautas WCAG 1.0 y la Sección 508 de los Estados Unidos.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La aplicación WAVE es una herramienta diseñada para evaluar la accesibilidad de páginas web de acuerdo con las pautas WCAG. Su objetivo es ayudar a desarrolladores y diseñadores web a identificar y corregir problemas de accesibilidad que puedan afectar a usuarios con discapacidades.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345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endParaRPr lang="ko-KR" altLang="en-US" sz="105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38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itle 4">
            <a:extLst>
              <a:ext uri="{FF2B5EF4-FFF2-40B4-BE49-F238E27FC236}">
                <a16:creationId xmlns:a16="http://schemas.microsoft.com/office/drawing/2014/main" id="{28F84380-CBA8-981E-FD71-167A44D8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91" y="195486"/>
            <a:ext cx="8043109" cy="542078"/>
          </a:xfrm>
        </p:spPr>
        <p:txBody>
          <a:bodyPr/>
          <a:lstStyle/>
          <a:p>
            <a:r>
              <a:rPr lang="en-US" altLang="ko-KR" sz="2800" b="1" dirty="0" err="1">
                <a:solidFill>
                  <a:schemeClr val="bg1"/>
                </a:solidFill>
              </a:rPr>
              <a:t>Herramientas</a:t>
            </a:r>
            <a:r>
              <a:rPr lang="en-US" altLang="ko-KR" sz="2800" b="1" dirty="0">
                <a:solidFill>
                  <a:schemeClr val="bg1"/>
                </a:solidFill>
              </a:rPr>
              <a:t> de </a:t>
            </a:r>
            <a:r>
              <a:rPr lang="en-US" altLang="ko-KR" sz="2800" b="1" dirty="0" err="1">
                <a:solidFill>
                  <a:schemeClr val="bg1"/>
                </a:solidFill>
              </a:rPr>
              <a:t>análisis</a:t>
            </a:r>
            <a:r>
              <a:rPr lang="en-US" altLang="ko-KR" sz="2800" b="1" dirty="0">
                <a:solidFill>
                  <a:schemeClr val="bg1"/>
                </a:solidFill>
              </a:rPr>
              <a:t> de </a:t>
            </a:r>
            <a:r>
              <a:rPr lang="en-US" altLang="ko-KR" sz="2800" b="1" dirty="0" err="1">
                <a:solidFill>
                  <a:schemeClr val="bg1"/>
                </a:solidFill>
              </a:rPr>
              <a:t>accesibilidad</a:t>
            </a:r>
            <a:r>
              <a:rPr lang="en-US" altLang="ko-KR" sz="2800" b="1" dirty="0">
                <a:solidFill>
                  <a:schemeClr val="bg1"/>
                </a:solidFill>
              </a:rPr>
              <a:t> web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396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77934-F40C-E732-9DFD-B2F4F45FF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5ACD8F-DD0F-A68F-432C-9421F782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467" y="1479092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EJERCICIO 4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4E083-4570-8DB8-26E4-2EEF280D90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54467" y="2200676"/>
            <a:ext cx="5472608" cy="2675329"/>
          </a:xfrm>
          <a:prstGeom prst="rect">
            <a:avLst/>
          </a:prstGeom>
        </p:spPr>
        <p:txBody>
          <a:bodyPr/>
          <a:lstStyle/>
          <a:p>
            <a:r>
              <a:rPr lang="es-ES" noProof="0" dirty="0"/>
              <a:t>Vas a comprobar la accesibilidad de dos sitios web: </a:t>
            </a:r>
            <a:r>
              <a:rPr lang="es-ES" noProof="0" dirty="0">
                <a:hlinkClick r:id="rId2"/>
              </a:rPr>
              <a:t>http://www.rtve.es/</a:t>
            </a:r>
            <a:r>
              <a:rPr lang="es-ES" noProof="0" dirty="0"/>
              <a:t> y http://www.bbc.co.uk/</a:t>
            </a:r>
            <a:br>
              <a:rPr lang="es-ES" noProof="0" dirty="0"/>
            </a:br>
            <a:br>
              <a:rPr lang="es-ES" noProof="0" dirty="0"/>
            </a:br>
            <a:r>
              <a:rPr lang="es-ES" noProof="0" dirty="0"/>
              <a:t>Para ello utilizarás las siguientes herramientas online: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noProof="0" dirty="0"/>
              <a:t>TAW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noProof="0" dirty="0"/>
              <a:t>WAVE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noProof="0" dirty="0"/>
              <a:t>WALLACE</a:t>
            </a:r>
          </a:p>
          <a:p>
            <a:endParaRPr lang="es-ES" noProof="0" dirty="0"/>
          </a:p>
          <a:p>
            <a:r>
              <a:rPr lang="es-ES" noProof="0" dirty="0"/>
              <a:t>Copia los resultados en un PDF y súbelos a la plataforma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4D6703-761D-362A-74C6-A82F241236C3}"/>
              </a:ext>
            </a:extLst>
          </p:cNvPr>
          <p:cNvGrpSpPr/>
          <p:nvPr/>
        </p:nvGrpSpPr>
        <p:grpSpPr>
          <a:xfrm>
            <a:off x="2123728" y="1524064"/>
            <a:ext cx="142590" cy="676613"/>
            <a:chOff x="1" y="1321321"/>
            <a:chExt cx="2051719" cy="24694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5A9B86-B340-60EE-09CD-BE5FF8AC3B6B}"/>
                </a:ext>
              </a:extLst>
            </p:cNvPr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FCC667-B38E-382D-5129-E409DC0F90D0}"/>
                </a:ext>
              </a:extLst>
            </p:cNvPr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A08456-C6D3-C4CE-2632-F9F922C813CE}"/>
                </a:ext>
              </a:extLst>
            </p:cNvPr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E91885-80CB-1045-0A55-01627F96BE31}"/>
                </a:ext>
              </a:extLst>
            </p:cNvPr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836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74377-B6AD-54F6-D26F-F440A9462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BB122A-35A1-5D41-451C-6E3E5065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467" y="1479092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EJERCICIO 5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013BD-5AA4-EC76-1101-3F58D15FB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54467" y="2200676"/>
            <a:ext cx="5472608" cy="2675329"/>
          </a:xfrm>
          <a:prstGeom prst="rect">
            <a:avLst/>
          </a:prstGeom>
        </p:spPr>
        <p:txBody>
          <a:bodyPr/>
          <a:lstStyle/>
          <a:p>
            <a:r>
              <a:rPr lang="es-ES" altLang="ko-KR" dirty="0"/>
              <a:t>Esta en AULES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B1FD21-54DF-2DF3-1DE2-0622614E5A67}"/>
              </a:ext>
            </a:extLst>
          </p:cNvPr>
          <p:cNvGrpSpPr/>
          <p:nvPr/>
        </p:nvGrpSpPr>
        <p:grpSpPr>
          <a:xfrm>
            <a:off x="2123728" y="1524064"/>
            <a:ext cx="142590" cy="676613"/>
            <a:chOff x="1" y="1321321"/>
            <a:chExt cx="2051719" cy="24694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2E68B7-DBAD-3D0B-2B90-4A49A64C133B}"/>
                </a:ext>
              </a:extLst>
            </p:cNvPr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86F85D2-4553-47D9-4FC3-C455F3B03D21}"/>
                </a:ext>
              </a:extLst>
            </p:cNvPr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3ECCF4-AF8F-D03B-FB3E-4665DFC5B615}"/>
                </a:ext>
              </a:extLst>
            </p:cNvPr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D31AF5-569F-1088-39BC-94B4256438B8}"/>
                </a:ext>
              </a:extLst>
            </p:cNvPr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3333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EDEB3-0A0B-923A-3062-E213950A9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ción de imagen 4">
            <a:extLst>
              <a:ext uri="{FF2B5EF4-FFF2-40B4-BE49-F238E27FC236}">
                <a16:creationId xmlns:a16="http://schemas.microsoft.com/office/drawing/2014/main" id="{606B52CE-A2BB-71A8-7E37-089EE8D763C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2" r="4662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13595A-8AC1-0D8E-70FB-B18893A424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28695" y="4587974"/>
            <a:ext cx="9143999" cy="207553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ISAAC SOLER FORES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F07F03-FE0E-1A73-0BD1-D755060F8D9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" altLang="ko-KR" dirty="0"/>
              <a:t>USABILIDAD EN LA WEB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16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06B7D-72D0-442C-EAA9-F36A8D095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F1C92FBB-0B62-0CCB-0388-C20A48253BFE}"/>
              </a:ext>
            </a:extLst>
          </p:cNvPr>
          <p:cNvSpPr/>
          <p:nvPr/>
        </p:nvSpPr>
        <p:spPr>
          <a:xfrm>
            <a:off x="5678850" y="3370268"/>
            <a:ext cx="34560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3666A-9F5F-ABEB-5AB3-973B6BFB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37" y="46832"/>
            <a:ext cx="9144000" cy="776530"/>
          </a:xfrm>
        </p:spPr>
        <p:txBody>
          <a:bodyPr/>
          <a:lstStyle/>
          <a:p>
            <a:r>
              <a:rPr lang="en-US" altLang="ko-KR" sz="2400" dirty="0" err="1">
                <a:solidFill>
                  <a:schemeClr val="accent3"/>
                </a:solidFill>
              </a:rPr>
              <a:t>Factores</a:t>
            </a:r>
            <a:r>
              <a:rPr lang="en-US" altLang="ko-KR" sz="2400" dirty="0">
                <a:solidFill>
                  <a:schemeClr val="accent3"/>
                </a:solidFill>
              </a:rPr>
              <a:t> </a:t>
            </a:r>
            <a:r>
              <a:rPr lang="en-US" altLang="ko-KR" sz="2400" dirty="0" err="1">
                <a:solidFill>
                  <a:schemeClr val="accent3"/>
                </a:solidFill>
              </a:rPr>
              <a:t>determinantes</a:t>
            </a:r>
            <a:r>
              <a:rPr lang="en-US" altLang="ko-KR" sz="2400" dirty="0">
                <a:solidFill>
                  <a:schemeClr val="accent3"/>
                </a:solidFill>
              </a:rPr>
              <a:t> </a:t>
            </a:r>
            <a:r>
              <a:rPr lang="en-US" altLang="ko-KR" sz="2400" dirty="0" err="1">
                <a:solidFill>
                  <a:schemeClr val="accent3"/>
                </a:solidFill>
              </a:rPr>
              <a:t>en</a:t>
            </a:r>
            <a:r>
              <a:rPr lang="en-US" altLang="ko-KR" sz="2400" dirty="0">
                <a:solidFill>
                  <a:schemeClr val="accent3"/>
                </a:solidFill>
              </a:rPr>
              <a:t> la </a:t>
            </a:r>
            <a:r>
              <a:rPr lang="en-US" altLang="ko-KR" sz="2400" dirty="0" err="1">
                <a:solidFill>
                  <a:schemeClr val="accent3"/>
                </a:solidFill>
              </a:rPr>
              <a:t>velocidad</a:t>
            </a:r>
            <a:r>
              <a:rPr lang="en-US" altLang="ko-KR" sz="2400" dirty="0">
                <a:solidFill>
                  <a:schemeClr val="accent3"/>
                </a:solidFill>
              </a:rPr>
              <a:t> de</a:t>
            </a:r>
            <a:r>
              <a:rPr lang="en-US" altLang="ko-KR" sz="2400" dirty="0">
                <a:solidFill>
                  <a:srgbClr val="0DD2D9"/>
                </a:solidFill>
              </a:rPr>
              <a:t> </a:t>
            </a:r>
            <a:r>
              <a:rPr lang="en-US" altLang="ko-KR" sz="2400" dirty="0" err="1"/>
              <a:t>Conexión</a:t>
            </a:r>
            <a:endParaRPr lang="ko-KR" alt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01BA50-96EB-4AB5-0572-68F9D250EB88}"/>
              </a:ext>
            </a:extLst>
          </p:cNvPr>
          <p:cNvSpPr/>
          <p:nvPr/>
        </p:nvSpPr>
        <p:spPr>
          <a:xfrm>
            <a:off x="0" y="4091869"/>
            <a:ext cx="5292080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7E09E6-61D0-53C6-7E25-C338994CE734}"/>
              </a:ext>
            </a:extLst>
          </p:cNvPr>
          <p:cNvSpPr/>
          <p:nvPr/>
        </p:nvSpPr>
        <p:spPr>
          <a:xfrm>
            <a:off x="-8037" y="3371665"/>
            <a:ext cx="4680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87E187-A520-5F43-9F20-05F40BCCE943}"/>
              </a:ext>
            </a:extLst>
          </p:cNvPr>
          <p:cNvSpPr/>
          <p:nvPr/>
        </p:nvSpPr>
        <p:spPr>
          <a:xfrm>
            <a:off x="0" y="2651463"/>
            <a:ext cx="4068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DF0CCE-6EF5-9481-83F7-1095F919CBEE}"/>
              </a:ext>
            </a:extLst>
          </p:cNvPr>
          <p:cNvSpPr/>
          <p:nvPr/>
        </p:nvSpPr>
        <p:spPr>
          <a:xfrm>
            <a:off x="0" y="1931261"/>
            <a:ext cx="34560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81A8F-0B8F-391E-0D63-030F51A1F717}"/>
              </a:ext>
            </a:extLst>
          </p:cNvPr>
          <p:cNvSpPr/>
          <p:nvPr/>
        </p:nvSpPr>
        <p:spPr>
          <a:xfrm>
            <a:off x="-1" y="1211059"/>
            <a:ext cx="3071855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65E305-6B9E-DC7B-03DD-3D8653B03FDC}"/>
              </a:ext>
            </a:extLst>
          </p:cNvPr>
          <p:cNvSpPr txBox="1"/>
          <p:nvPr/>
        </p:nvSpPr>
        <p:spPr>
          <a:xfrm>
            <a:off x="-8037" y="1301476"/>
            <a:ext cx="3384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altLang="ko-KR" sz="1400" b="1" dirty="0">
                <a:solidFill>
                  <a:schemeClr val="bg1"/>
                </a:solidFill>
                <a:cs typeface="Arial" pitchFamily="34" charset="0"/>
              </a:rPr>
              <a:t>Velocidad de la conexión a Internet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258C2D-7C5F-B725-5006-A426E13169D6}"/>
              </a:ext>
            </a:extLst>
          </p:cNvPr>
          <p:cNvSpPr txBox="1"/>
          <p:nvPr/>
        </p:nvSpPr>
        <p:spPr>
          <a:xfrm>
            <a:off x="1431150" y="1997781"/>
            <a:ext cx="2053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Latencia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de la red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BEA5D4-8AF5-FA80-3793-8BD160C5E2E9}"/>
              </a:ext>
            </a:extLst>
          </p:cNvPr>
          <p:cNvSpPr txBox="1"/>
          <p:nvPr/>
        </p:nvSpPr>
        <p:spPr>
          <a:xfrm>
            <a:off x="1431150" y="2726491"/>
            <a:ext cx="2803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Capacidad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servidor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web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06DE3B-EF4C-9B26-29C6-3FBBDB651503}"/>
              </a:ext>
            </a:extLst>
          </p:cNvPr>
          <p:cNvSpPr txBox="1"/>
          <p:nvPr/>
        </p:nvSpPr>
        <p:spPr>
          <a:xfrm>
            <a:off x="827584" y="3438708"/>
            <a:ext cx="387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Tamaño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compresion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de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imagenes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744044-E062-05AF-A4A0-1C8074CF4A0B}"/>
              </a:ext>
            </a:extLst>
          </p:cNvPr>
          <p:cNvSpPr txBox="1"/>
          <p:nvPr/>
        </p:nvSpPr>
        <p:spPr>
          <a:xfrm>
            <a:off x="154093" y="4164323"/>
            <a:ext cx="5357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Optimización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del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codigo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( HTML, CSS, JavaScript)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101BBF9-105B-09EF-7245-50DB87144BB0}"/>
              </a:ext>
            </a:extLst>
          </p:cNvPr>
          <p:cNvSpPr/>
          <p:nvPr/>
        </p:nvSpPr>
        <p:spPr>
          <a:xfrm>
            <a:off x="3851920" y="1203654"/>
            <a:ext cx="5292080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23EED58-2E1D-05DE-ED61-02F1D4B5F73A}"/>
              </a:ext>
            </a:extLst>
          </p:cNvPr>
          <p:cNvSpPr/>
          <p:nvPr/>
        </p:nvSpPr>
        <p:spPr>
          <a:xfrm>
            <a:off x="4454850" y="1915871"/>
            <a:ext cx="4680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E01110C-5B7E-BEBC-097E-E46BA0D462C3}"/>
              </a:ext>
            </a:extLst>
          </p:cNvPr>
          <p:cNvSpPr/>
          <p:nvPr/>
        </p:nvSpPr>
        <p:spPr>
          <a:xfrm>
            <a:off x="5066850" y="2648667"/>
            <a:ext cx="4068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92A0815C-5744-1A41-29CA-FE8EFBDA8A8F}"/>
              </a:ext>
            </a:extLst>
          </p:cNvPr>
          <p:cNvSpPr/>
          <p:nvPr/>
        </p:nvSpPr>
        <p:spPr>
          <a:xfrm>
            <a:off x="6290850" y="4091869"/>
            <a:ext cx="2844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31">
            <a:extLst>
              <a:ext uri="{FF2B5EF4-FFF2-40B4-BE49-F238E27FC236}">
                <a16:creationId xmlns:a16="http://schemas.microsoft.com/office/drawing/2014/main" id="{41D6DE21-ADA3-A88B-5858-561D9806DD4C}"/>
              </a:ext>
            </a:extLst>
          </p:cNvPr>
          <p:cNvSpPr txBox="1"/>
          <p:nvPr/>
        </p:nvSpPr>
        <p:spPr>
          <a:xfrm>
            <a:off x="1190070" y="4748438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32">
            <a:extLst>
              <a:ext uri="{FF2B5EF4-FFF2-40B4-BE49-F238E27FC236}">
                <a16:creationId xmlns:a16="http://schemas.microsoft.com/office/drawing/2014/main" id="{62B45335-6077-0D77-A0C3-B1B5B8FA2D3A}"/>
              </a:ext>
            </a:extLst>
          </p:cNvPr>
          <p:cNvSpPr txBox="1"/>
          <p:nvPr/>
        </p:nvSpPr>
        <p:spPr>
          <a:xfrm>
            <a:off x="7272822" y="4702043"/>
            <a:ext cx="1208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33">
            <a:extLst>
              <a:ext uri="{FF2B5EF4-FFF2-40B4-BE49-F238E27FC236}">
                <a16:creationId xmlns:a16="http://schemas.microsoft.com/office/drawing/2014/main" id="{7A8B9986-A7E3-E553-055C-75B9B98CB2AB}"/>
              </a:ext>
            </a:extLst>
          </p:cNvPr>
          <p:cNvSpPr txBox="1"/>
          <p:nvPr/>
        </p:nvSpPr>
        <p:spPr>
          <a:xfrm>
            <a:off x="5004048" y="2735583"/>
            <a:ext cx="3310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400" b="1" dirty="0">
                <a:solidFill>
                  <a:schemeClr val="bg1"/>
                </a:solidFill>
                <a:cs typeface="Arial" pitchFamily="34" charset="0"/>
              </a:rPr>
              <a:t>Ubicación geográfica del servidor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4">
            <a:extLst>
              <a:ext uri="{FF2B5EF4-FFF2-40B4-BE49-F238E27FC236}">
                <a16:creationId xmlns:a16="http://schemas.microsoft.com/office/drawing/2014/main" id="{5CC1F17F-0C84-D668-735D-DCEA8F888A0E}"/>
              </a:ext>
            </a:extLst>
          </p:cNvPr>
          <p:cNvSpPr txBox="1"/>
          <p:nvPr/>
        </p:nvSpPr>
        <p:spPr>
          <a:xfrm>
            <a:off x="4400861" y="1988951"/>
            <a:ext cx="4745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Compatibilidad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y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rendimiento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del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navegador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utilizado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5">
            <a:extLst>
              <a:ext uri="{FF2B5EF4-FFF2-40B4-BE49-F238E27FC236}">
                <a16:creationId xmlns:a16="http://schemas.microsoft.com/office/drawing/2014/main" id="{055A56C0-30F0-60A0-744E-3AF7F1330AD1}"/>
              </a:ext>
            </a:extLst>
          </p:cNvPr>
          <p:cNvSpPr txBox="1"/>
          <p:nvPr/>
        </p:nvSpPr>
        <p:spPr>
          <a:xfrm>
            <a:off x="3694712" y="1301475"/>
            <a:ext cx="519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Carga de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recursos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externos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(CDN, API, scripts de 3</a:t>
            </a:r>
            <a:r>
              <a:rPr lang="en-US" altLang="ko-KR" sz="1400" b="1" baseline="30000" dirty="0">
                <a:solidFill>
                  <a:schemeClr val="bg1"/>
                </a:solidFill>
                <a:cs typeface="Arial" pitchFamily="34" charset="0"/>
              </a:rPr>
              <a:t>os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)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3EBC42D5-DF80-00B3-9D81-A79B7AE7864C}"/>
              </a:ext>
            </a:extLst>
          </p:cNvPr>
          <p:cNvSpPr txBox="1"/>
          <p:nvPr/>
        </p:nvSpPr>
        <p:spPr>
          <a:xfrm>
            <a:off x="5507584" y="3451371"/>
            <a:ext cx="3195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Cantidad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se solicitudes HTTP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35">
            <a:extLst>
              <a:ext uri="{FF2B5EF4-FFF2-40B4-BE49-F238E27FC236}">
                <a16:creationId xmlns:a16="http://schemas.microsoft.com/office/drawing/2014/main" id="{64CD1E12-66C1-A538-9E65-ADB15295E008}"/>
              </a:ext>
            </a:extLst>
          </p:cNvPr>
          <p:cNvSpPr txBox="1"/>
          <p:nvPr/>
        </p:nvSpPr>
        <p:spPr>
          <a:xfrm>
            <a:off x="6231094" y="4179779"/>
            <a:ext cx="201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Estado de </a:t>
            </a:r>
            <a:r>
              <a:rPr lang="en-US" altLang="ko-KR" sz="1400" b="1" dirty="0" err="1">
                <a:solidFill>
                  <a:schemeClr val="bg1"/>
                </a:solidFill>
                <a:cs typeface="Arial" pitchFamily="34" charset="0"/>
              </a:rPr>
              <a:t>los</a:t>
            </a: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 DNS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96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D7F72-DC72-42BC-500B-EE2E054C5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0BDB35-6CEA-9AFA-3269-DAC721A1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0"/>
            <a:ext cx="7632847" cy="1539631"/>
          </a:xfrm>
        </p:spPr>
        <p:txBody>
          <a:bodyPr/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DISTRIBUCION </a:t>
            </a:r>
            <a:r>
              <a:rPr lang="en-US" altLang="ko-KR" sz="2400" b="1" dirty="0">
                <a:solidFill>
                  <a:srgbClr val="FF0000"/>
                </a:solidFill>
              </a:rPr>
              <a:t>CENTRALICZADA</a:t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DISTRIBUCION </a:t>
            </a:r>
            <a:r>
              <a:rPr lang="en-US" altLang="ko-KR" sz="2400" b="1" dirty="0">
                <a:solidFill>
                  <a:srgbClr val="92D050"/>
                </a:solidFill>
              </a:rPr>
              <a:t>CDN</a:t>
            </a:r>
            <a:endParaRPr lang="ko-KR" altLang="en-US" sz="2400" b="1" dirty="0">
              <a:solidFill>
                <a:srgbClr val="92D05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E8FB6-B468-5B17-10F2-71E077A684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6321" y="4426775"/>
            <a:ext cx="4116236" cy="16589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892B2E6-4C00-3769-40DE-9C756A7226A5}"/>
              </a:ext>
            </a:extLst>
          </p:cNvPr>
          <p:cNvSpPr txBox="1">
            <a:spLocks/>
          </p:cNvSpPr>
          <p:nvPr/>
        </p:nvSpPr>
        <p:spPr>
          <a:xfrm>
            <a:off x="1475656" y="1647486"/>
            <a:ext cx="3312368" cy="3156512"/>
          </a:xfrm>
          <a:prstGeom prst="rect">
            <a:avLst/>
          </a:prstGeom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b="1" dirty="0"/>
              <a:t>Ubicación de los servidores:</a:t>
            </a:r>
          </a:p>
          <a:p>
            <a:pPr algn="just"/>
            <a:r>
              <a:rPr lang="es-ES" sz="1400" dirty="0">
                <a:solidFill>
                  <a:srgbClr val="FF0000"/>
                </a:solidFill>
              </a:rPr>
              <a:t>Centralizada</a:t>
            </a:r>
            <a:r>
              <a:rPr lang="es-ES" sz="1400" dirty="0"/>
              <a:t>: Todo el contenido se       almacena y se distribuye desde un      único servidor o un conjunto  reducido de servidores  ubicados   en  una        misma región geográfica.</a:t>
            </a:r>
          </a:p>
          <a:p>
            <a:pPr algn="just"/>
            <a:r>
              <a:rPr lang="es-ES" sz="1400" dirty="0">
                <a:solidFill>
                  <a:srgbClr val="92D050"/>
                </a:solidFill>
              </a:rPr>
              <a:t>CDN</a:t>
            </a:r>
            <a:r>
              <a:rPr lang="es-ES" sz="1400" dirty="0"/>
              <a:t>: El contenido se replica en           múltiples servidores distribuidos           geográficamente en distintas                ubicaciones.</a:t>
            </a:r>
            <a:endParaRPr lang="ko-KR" alt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E9A9245-08E5-01A2-AB7A-9729BEC436D5}"/>
              </a:ext>
            </a:extLst>
          </p:cNvPr>
          <p:cNvSpPr txBox="1">
            <a:spLocks/>
          </p:cNvSpPr>
          <p:nvPr/>
        </p:nvSpPr>
        <p:spPr>
          <a:xfrm>
            <a:off x="5220072" y="2116654"/>
            <a:ext cx="3384376" cy="1728192"/>
          </a:xfrm>
          <a:prstGeom prst="rect">
            <a:avLst/>
          </a:prstGeom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b="1" dirty="0"/>
              <a:t>Latencia:</a:t>
            </a:r>
          </a:p>
          <a:p>
            <a:pPr algn="just"/>
            <a:r>
              <a:rPr lang="es-ES" sz="1400" dirty="0">
                <a:solidFill>
                  <a:srgbClr val="FF0000"/>
                </a:solidFill>
              </a:rPr>
              <a:t>Centralizada</a:t>
            </a:r>
            <a:r>
              <a:rPr lang="es-ES" sz="1400" dirty="0"/>
              <a:t>: La latencia puede ser alta para los usuarios que se encuentran      lejos del servidor central.</a:t>
            </a:r>
          </a:p>
          <a:p>
            <a:pPr algn="just"/>
            <a:r>
              <a:rPr lang="es-ES" sz="1400" dirty="0">
                <a:solidFill>
                  <a:srgbClr val="92D050"/>
                </a:solidFill>
              </a:rPr>
              <a:t>CDN</a:t>
            </a:r>
            <a:r>
              <a:rPr lang="es-ES" sz="1400" dirty="0"/>
              <a:t>: Se reduce la latencia al entregar  el contenido desde el servidor más        cercano al usuario final.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228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76574-6C3B-5EC2-23D2-B5E851D05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81BF050-7668-A84D-4A83-170DA8360CE2}"/>
              </a:ext>
            </a:extLst>
          </p:cNvPr>
          <p:cNvGrpSpPr/>
          <p:nvPr/>
        </p:nvGrpSpPr>
        <p:grpSpPr>
          <a:xfrm>
            <a:off x="2302379" y="3108905"/>
            <a:ext cx="4529562" cy="1479069"/>
            <a:chOff x="3714846" y="1635646"/>
            <a:chExt cx="4529562" cy="147906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7155F2F-6257-CE7A-E4C9-C560B12B598B}"/>
                </a:ext>
              </a:extLst>
            </p:cNvPr>
            <p:cNvSpPr txBox="1"/>
            <p:nvPr/>
          </p:nvSpPr>
          <p:spPr>
            <a:xfrm>
              <a:off x="3714846" y="2283718"/>
              <a:ext cx="4529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Organización internacional que desarrolla estándares abiertos para asegurar el crecimiento y la interoperabilidad de la web. Su objetivo es mejorar la accesibilidad, la funcionalidad y la calidad de los recursos en línea</a:t>
              </a:r>
            </a:p>
          </p:txBody>
        </p:sp>
        <p:sp>
          <p:nvSpPr>
            <p:cNvPr id="4" name="Text Placeholder 13">
              <a:extLst>
                <a:ext uri="{FF2B5EF4-FFF2-40B4-BE49-F238E27FC236}">
                  <a16:creationId xmlns:a16="http://schemas.microsoft.com/office/drawing/2014/main" id="{2773BFAE-78F6-06E0-88A3-5F14A163014E}"/>
                </a:ext>
              </a:extLst>
            </p:cNvPr>
            <p:cNvSpPr txBox="1">
              <a:spLocks/>
            </p:cNvSpPr>
            <p:nvPr/>
          </p:nvSpPr>
          <p:spPr>
            <a:xfrm>
              <a:off x="3714846" y="1635646"/>
              <a:ext cx="4529562" cy="576064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  <a:hlinkClick r:id="rId2"/>
                </a:rPr>
                <a:t>CONSORCIO WORLD WIDE WEB</a:t>
              </a:r>
              <a:endParaRPr lang="en-US" altLang="ko-KR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FD63AC-0F18-729B-BF2C-1178CB53CC19}"/>
              </a:ext>
            </a:extLst>
          </p:cNvPr>
          <p:cNvGrpSpPr/>
          <p:nvPr/>
        </p:nvGrpSpPr>
        <p:grpSpPr>
          <a:xfrm>
            <a:off x="1" y="1459394"/>
            <a:ext cx="1835696" cy="2209460"/>
            <a:chOff x="1" y="1321321"/>
            <a:chExt cx="2051719" cy="246946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A44D63-8607-869F-D4DD-3EBFB5EE8C94}"/>
                </a:ext>
              </a:extLst>
            </p:cNvPr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5AB2FDD-C73F-C4E0-F63D-CF2670C15C7A}"/>
                </a:ext>
              </a:extLst>
            </p:cNvPr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FDEFB0-9BD3-280E-272F-0B9953D03990}"/>
                </a:ext>
              </a:extLst>
            </p:cNvPr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D89639-B2CF-3AFE-4887-FAF326CA1835}"/>
                </a:ext>
              </a:extLst>
            </p:cNvPr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5509E0F-C05A-1CC2-6146-368467B09135}"/>
              </a:ext>
            </a:extLst>
          </p:cNvPr>
          <p:cNvGrpSpPr/>
          <p:nvPr/>
        </p:nvGrpSpPr>
        <p:grpSpPr>
          <a:xfrm>
            <a:off x="7308304" y="1459394"/>
            <a:ext cx="1835696" cy="2209460"/>
            <a:chOff x="1" y="1321321"/>
            <a:chExt cx="2051719" cy="246946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8D28D9C-11BA-3419-A170-BFF8335F295D}"/>
                </a:ext>
              </a:extLst>
            </p:cNvPr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FA78D4-C44B-8B9A-516F-885F6FD6BFC0}"/>
                </a:ext>
              </a:extLst>
            </p:cNvPr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110E16-48CB-3696-00E9-E2549FED4CC4}"/>
                </a:ext>
              </a:extLst>
            </p:cNvPr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1065F25-5286-23C6-37E2-AD4806C264E1}"/>
                </a:ext>
              </a:extLst>
            </p:cNvPr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Picture 2" descr="World Wide Web Consortium - Wikipedia, la enciclopedia libre">
            <a:extLst>
              <a:ext uri="{FF2B5EF4-FFF2-40B4-BE49-F238E27FC236}">
                <a16:creationId xmlns:a16="http://schemas.microsoft.com/office/drawing/2014/main" id="{1E64219B-B22F-33B4-704C-CE0AE1CC7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110" y="1133411"/>
            <a:ext cx="1367780" cy="93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4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0F3D1-4338-DAE1-6826-89E418CA6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7E8A5C-C1DF-05FC-AA10-B28BD499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0"/>
            <a:ext cx="7632847" cy="1539631"/>
          </a:xfrm>
        </p:spPr>
        <p:txBody>
          <a:bodyPr/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DISTRIBUCION </a:t>
            </a:r>
            <a:r>
              <a:rPr lang="en-US" altLang="ko-KR" sz="2400" b="1" dirty="0">
                <a:solidFill>
                  <a:srgbClr val="FF0000"/>
                </a:solidFill>
              </a:rPr>
              <a:t>CENTRALICZADA</a:t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DISTRIBUCION </a:t>
            </a:r>
            <a:r>
              <a:rPr lang="en-US" altLang="ko-KR" sz="2400" b="1" dirty="0">
                <a:solidFill>
                  <a:srgbClr val="92D050"/>
                </a:solidFill>
              </a:rPr>
              <a:t>CDN</a:t>
            </a:r>
            <a:endParaRPr lang="ko-KR" altLang="en-US" sz="2400" b="1" dirty="0">
              <a:solidFill>
                <a:srgbClr val="92D05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E8793-8E1A-58C2-43A5-9C6A576C2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6321" y="4426775"/>
            <a:ext cx="4116236" cy="16589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0D4D8956-789A-AD0A-A768-48CFBE55F1A5}"/>
              </a:ext>
            </a:extLst>
          </p:cNvPr>
          <p:cNvSpPr txBox="1">
            <a:spLocks/>
          </p:cNvSpPr>
          <p:nvPr/>
        </p:nvSpPr>
        <p:spPr>
          <a:xfrm>
            <a:off x="1331640" y="2126898"/>
            <a:ext cx="3456384" cy="1956384"/>
          </a:xfrm>
          <a:prstGeom prst="rect">
            <a:avLst/>
          </a:prstGeom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b="1" dirty="0"/>
              <a:t>Escalabilidad:</a:t>
            </a:r>
          </a:p>
          <a:p>
            <a:pPr algn="just"/>
            <a:r>
              <a:rPr lang="es-ES" sz="1400" dirty="0">
                <a:solidFill>
                  <a:srgbClr val="FF0000"/>
                </a:solidFill>
              </a:rPr>
              <a:t>Centralizada</a:t>
            </a:r>
            <a:r>
              <a:rPr lang="es-ES" sz="1400" dirty="0"/>
              <a:t>: Puede experimentar           problemas de rendimiento y sobrecarga si hay un gran número de solicitudes      simultáneas.</a:t>
            </a:r>
          </a:p>
          <a:p>
            <a:pPr algn="just"/>
            <a:r>
              <a:rPr lang="es-ES" sz="1400" dirty="0">
                <a:solidFill>
                  <a:srgbClr val="92D050"/>
                </a:solidFill>
              </a:rPr>
              <a:t>CDN</a:t>
            </a:r>
            <a:r>
              <a:rPr lang="es-ES" sz="1400" dirty="0"/>
              <a:t>: Mejora la escalabilidad al distribuir la carga de tráfico entre varios servidores</a:t>
            </a:r>
            <a:endParaRPr lang="ko-KR" alt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8DADAE2-E691-BBFB-D72E-25E6CC3E175A}"/>
              </a:ext>
            </a:extLst>
          </p:cNvPr>
          <p:cNvSpPr txBox="1">
            <a:spLocks/>
          </p:cNvSpPr>
          <p:nvPr/>
        </p:nvSpPr>
        <p:spPr>
          <a:xfrm>
            <a:off x="5292080" y="2126898"/>
            <a:ext cx="3672409" cy="1712610"/>
          </a:xfrm>
          <a:prstGeom prst="rect">
            <a:avLst/>
          </a:prstGeom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b="1" dirty="0"/>
              <a:t>Disponibilidad y tolerancia a fallos:</a:t>
            </a:r>
          </a:p>
          <a:p>
            <a:pPr algn="just"/>
            <a:r>
              <a:rPr lang="es-ES" sz="1400" dirty="0">
                <a:solidFill>
                  <a:srgbClr val="FF0000"/>
                </a:solidFill>
              </a:rPr>
              <a:t>Centralizada</a:t>
            </a:r>
            <a:r>
              <a:rPr lang="es-ES" sz="1400" dirty="0"/>
              <a:t>: Si el servidor principal falla, el servicio puede quedar completamente         inoperativo.</a:t>
            </a:r>
          </a:p>
          <a:p>
            <a:pPr algn="just"/>
            <a:r>
              <a:rPr lang="es-ES" sz="1400" dirty="0">
                <a:solidFill>
                  <a:srgbClr val="92D050"/>
                </a:solidFill>
              </a:rPr>
              <a:t>CDN</a:t>
            </a:r>
            <a:r>
              <a:rPr lang="es-ES" sz="1400" dirty="0"/>
              <a:t>: Ofrece mayor disponibilidad, ya que  si un servidor falla, otro puede asumir la     carga.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470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9099A-DC87-0C85-66AE-90F331FCA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7C6B6B-4D00-3ADD-FB99-61654730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24" y="0"/>
            <a:ext cx="7632847" cy="1539631"/>
          </a:xfrm>
        </p:spPr>
        <p:txBody>
          <a:bodyPr/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DISTRIBUCION </a:t>
            </a:r>
            <a:r>
              <a:rPr lang="en-US" altLang="ko-KR" sz="2400" b="1" dirty="0">
                <a:solidFill>
                  <a:srgbClr val="FF0000"/>
                </a:solidFill>
              </a:rPr>
              <a:t>CENTRALICZADA</a:t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  <a:b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DISTRIBUCION </a:t>
            </a:r>
            <a:r>
              <a:rPr lang="en-US" altLang="ko-KR" sz="2400" b="1" dirty="0">
                <a:solidFill>
                  <a:srgbClr val="92D050"/>
                </a:solidFill>
              </a:rPr>
              <a:t>CDN</a:t>
            </a:r>
            <a:endParaRPr lang="ko-KR" altLang="en-US" sz="2400" b="1" dirty="0">
              <a:solidFill>
                <a:srgbClr val="92D05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AA70F-70CC-CD62-E2EC-CDB4C71184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6321" y="4426775"/>
            <a:ext cx="4116236" cy="16589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AF3DB5D6-A3E1-4678-6CDB-B426A8B95834}"/>
              </a:ext>
            </a:extLst>
          </p:cNvPr>
          <p:cNvSpPr txBox="1">
            <a:spLocks/>
          </p:cNvSpPr>
          <p:nvPr/>
        </p:nvSpPr>
        <p:spPr>
          <a:xfrm>
            <a:off x="1331640" y="2126898"/>
            <a:ext cx="3528392" cy="2749108"/>
          </a:xfrm>
          <a:prstGeom prst="rect">
            <a:avLst/>
          </a:prstGeom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b="1" dirty="0"/>
              <a:t>Costes:</a:t>
            </a:r>
          </a:p>
          <a:p>
            <a:pPr algn="just"/>
            <a:r>
              <a:rPr lang="es-ES" sz="1400" dirty="0" err="1">
                <a:solidFill>
                  <a:srgbClr val="FF0000"/>
                </a:solidFill>
              </a:rPr>
              <a:t>Centralizada</a:t>
            </a:r>
            <a:r>
              <a:rPr lang="es-ES" sz="1400" dirty="0" err="1"/>
              <a:t>:Inicialmente</a:t>
            </a:r>
            <a:r>
              <a:rPr lang="es-ES" sz="1400" dirty="0"/>
              <a:t> puede ser más económica, pero a medida que la             demanda crece, los costos de                   infraestructura pueden aumentar              considerablemente.</a:t>
            </a:r>
          </a:p>
          <a:p>
            <a:pPr algn="just"/>
            <a:r>
              <a:rPr lang="es-ES" sz="1400" dirty="0">
                <a:solidFill>
                  <a:srgbClr val="92D050"/>
                </a:solidFill>
              </a:rPr>
              <a:t>CDN</a:t>
            </a:r>
            <a:r>
              <a:rPr lang="es-ES" sz="1400" dirty="0"/>
              <a:t>: Generalmente implica costos          adicionales por el uso de la red de           distribución, pero puede ser más eficiente en términos de rendimiento y experiencia del usuario.</a:t>
            </a:r>
            <a:endParaRPr lang="ko-KR" alt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507D1F2-9318-4992-AB49-D89050A0C867}"/>
              </a:ext>
            </a:extLst>
          </p:cNvPr>
          <p:cNvSpPr txBox="1">
            <a:spLocks/>
          </p:cNvSpPr>
          <p:nvPr/>
        </p:nvSpPr>
        <p:spPr>
          <a:xfrm>
            <a:off x="5292080" y="2283718"/>
            <a:ext cx="3672409" cy="1712610"/>
          </a:xfrm>
          <a:prstGeom prst="rect">
            <a:avLst/>
          </a:prstGeom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1600" b="1" dirty="0"/>
              <a:t>Seguridad:</a:t>
            </a:r>
          </a:p>
          <a:p>
            <a:pPr algn="just"/>
            <a:r>
              <a:rPr lang="es-ES" sz="1400" dirty="0">
                <a:solidFill>
                  <a:srgbClr val="FF0000"/>
                </a:solidFill>
              </a:rPr>
              <a:t>Centralizada</a:t>
            </a:r>
            <a:r>
              <a:rPr lang="es-ES" sz="1400" dirty="0"/>
              <a:t>:  Puede ser más vulnerable a ataques de denegación de servicio (</a:t>
            </a:r>
            <a:r>
              <a:rPr lang="es-ES" sz="1400" dirty="0" err="1"/>
              <a:t>DDoS</a:t>
            </a:r>
            <a:r>
              <a:rPr lang="es-ES" sz="1400" dirty="0"/>
              <a:t>) porque todo el tráfico se concentra en un    único punto.</a:t>
            </a:r>
          </a:p>
          <a:p>
            <a:pPr algn="just"/>
            <a:r>
              <a:rPr lang="es-ES" sz="1400" dirty="0">
                <a:solidFill>
                  <a:srgbClr val="92D050"/>
                </a:solidFill>
              </a:rPr>
              <a:t>CDN</a:t>
            </a:r>
            <a:r>
              <a:rPr lang="es-ES" sz="1400" dirty="0"/>
              <a:t>: Ofrece mecanismos de seguridad     adicionales como mitigación de </a:t>
            </a:r>
            <a:r>
              <a:rPr lang="es-ES" sz="1400" dirty="0" err="1"/>
              <a:t>DDoS</a:t>
            </a:r>
            <a:r>
              <a:rPr lang="es-ES" sz="1400" dirty="0"/>
              <a:t> y      cifrado distribuido del tráfico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4936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02683-951A-FC1F-3D39-75E837874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83E076-DB9D-94C5-5E5C-F576D3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071" y="168023"/>
            <a:ext cx="4466677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PROTOCOLO HTTP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7C235-8C36-F1E9-CDBD-4317050C2A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16321" y="4426775"/>
            <a:ext cx="4116236" cy="16589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B9F98F0-9DF1-030C-3580-97B77F42ABB8}"/>
              </a:ext>
            </a:extLst>
          </p:cNvPr>
          <p:cNvSpPr txBox="1">
            <a:spLocks/>
          </p:cNvSpPr>
          <p:nvPr/>
        </p:nvSpPr>
        <p:spPr>
          <a:xfrm>
            <a:off x="2195736" y="1347614"/>
            <a:ext cx="5328592" cy="2675329"/>
          </a:xfrm>
          <a:prstGeom prst="rect">
            <a:avLst/>
          </a:prstGeom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dirty="0"/>
              <a:t>Por cada elemento o fichero que contenga la web, el navegador deberá abrir una conexión distinta:</a:t>
            </a:r>
            <a:br>
              <a:rPr lang="es-ES" sz="1400" dirty="0"/>
            </a:br>
            <a:endParaRPr lang="es-ES" sz="1400" dirty="0"/>
          </a:p>
          <a:p>
            <a:pPr marL="171450" indent="-171450">
              <a:buFont typeface="Arial" pitchFamily="34" charset="0"/>
              <a:buChar char="•"/>
            </a:pPr>
            <a:r>
              <a:rPr lang="es-ES" sz="1400" dirty="0"/>
              <a:t>Una conexión por la página HTML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400" dirty="0"/>
              <a:t>Una conexión  por cada hoja  de estilos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400" dirty="0"/>
              <a:t>Una conexión por cada fichero </a:t>
            </a:r>
            <a:r>
              <a:rPr lang="es-ES" sz="1400" dirty="0" err="1"/>
              <a:t>JAvaScript</a:t>
            </a:r>
            <a:endParaRPr lang="es-ES" sz="1400" dirty="0"/>
          </a:p>
          <a:p>
            <a:pPr marL="171450" indent="-171450">
              <a:buFont typeface="Arial" pitchFamily="34" charset="0"/>
              <a:buChar char="•"/>
            </a:pPr>
            <a:r>
              <a:rPr lang="es-ES" sz="1400" dirty="0"/>
              <a:t>Una conexión por cada fichero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s-ES" sz="1400" dirty="0"/>
              <a:t>Una conexión por cualquier  otro tipo de elemento al que haga referencia la página HTML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139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DE2DA-1559-6DC8-8B73-D19F55170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nut 26">
            <a:extLst>
              <a:ext uri="{FF2B5EF4-FFF2-40B4-BE49-F238E27FC236}">
                <a16:creationId xmlns:a16="http://schemas.microsoft.com/office/drawing/2014/main" id="{7F685ECB-830D-6A3A-78BE-C6F147CB1864}"/>
              </a:ext>
            </a:extLst>
          </p:cNvPr>
          <p:cNvSpPr/>
          <p:nvPr/>
        </p:nvSpPr>
        <p:spPr>
          <a:xfrm>
            <a:off x="3779912" y="2075095"/>
            <a:ext cx="1536571" cy="1536571"/>
          </a:xfrm>
          <a:prstGeom prst="donut">
            <a:avLst>
              <a:gd name="adj" fmla="val 29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3467B-F459-936C-7C24-151E68A7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 err="1">
                <a:solidFill>
                  <a:schemeClr val="accent3"/>
                </a:solidFill>
              </a:rPr>
              <a:t>Conclusiones</a:t>
            </a:r>
            <a:r>
              <a:rPr lang="en-US" altLang="ko-KR" sz="2000" dirty="0">
                <a:solidFill>
                  <a:schemeClr val="accent3"/>
                </a:solidFill>
              </a:rPr>
              <a:t> para </a:t>
            </a:r>
            <a:r>
              <a:rPr lang="en-US" altLang="ko-KR" sz="2000" dirty="0" err="1">
                <a:solidFill>
                  <a:schemeClr val="accent3"/>
                </a:solidFill>
              </a:rPr>
              <a:t>mejorar</a:t>
            </a:r>
            <a:r>
              <a:rPr lang="en-US" altLang="ko-KR" sz="2000" dirty="0">
                <a:solidFill>
                  <a:schemeClr val="accent3"/>
                </a:solidFill>
              </a:rPr>
              <a:t> </a:t>
            </a:r>
            <a:r>
              <a:rPr lang="en-US" altLang="ko-KR" sz="2000" dirty="0" err="1">
                <a:solidFill>
                  <a:schemeClr val="accent3"/>
                </a:solidFill>
              </a:rPr>
              <a:t>el</a:t>
            </a:r>
            <a:r>
              <a:rPr lang="en-US" altLang="ko-KR" sz="2000" dirty="0">
                <a:solidFill>
                  <a:schemeClr val="accent3"/>
                </a:solidFill>
              </a:rPr>
              <a:t> </a:t>
            </a:r>
            <a:r>
              <a:rPr lang="en-US" altLang="ko-KR" sz="2000" dirty="0" err="1">
                <a:solidFill>
                  <a:schemeClr val="accent3"/>
                </a:solidFill>
              </a:rPr>
              <a:t>rendimiento</a:t>
            </a:r>
            <a:r>
              <a:rPr lang="en-US" altLang="ko-KR" sz="2000" dirty="0">
                <a:solidFill>
                  <a:schemeClr val="accent3"/>
                </a:solidFill>
              </a:rPr>
              <a:t> de la web</a:t>
            </a:r>
            <a:endParaRPr lang="ko-KR" altLang="en-US" sz="20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ADF20E-E85A-8E1E-6088-D90FAB0F7F87}"/>
              </a:ext>
            </a:extLst>
          </p:cNvPr>
          <p:cNvSpPr/>
          <p:nvPr/>
        </p:nvSpPr>
        <p:spPr>
          <a:xfrm>
            <a:off x="4218516" y="1744620"/>
            <a:ext cx="691065" cy="6910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CFAEB69-54BB-E883-0DF8-29989EEF6E3B}"/>
              </a:ext>
            </a:extLst>
          </p:cNvPr>
          <p:cNvSpPr/>
          <p:nvPr/>
        </p:nvSpPr>
        <p:spPr>
          <a:xfrm>
            <a:off x="4218516" y="3227773"/>
            <a:ext cx="691065" cy="6910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8B5976-8976-578F-E875-5F4C2AB9CB07}"/>
              </a:ext>
            </a:extLst>
          </p:cNvPr>
          <p:cNvSpPr/>
          <p:nvPr/>
        </p:nvSpPr>
        <p:spPr>
          <a:xfrm>
            <a:off x="3503349" y="2489754"/>
            <a:ext cx="691065" cy="6910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6CDCE8-9E00-B56C-49CC-F22D8F4939F0}"/>
              </a:ext>
            </a:extLst>
          </p:cNvPr>
          <p:cNvSpPr/>
          <p:nvPr/>
        </p:nvSpPr>
        <p:spPr>
          <a:xfrm>
            <a:off x="4949587" y="2497909"/>
            <a:ext cx="691065" cy="6910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099A47-0AD4-2CC2-EAB9-278FBEFBBEFC}"/>
              </a:ext>
            </a:extLst>
          </p:cNvPr>
          <p:cNvSpPr txBox="1"/>
          <p:nvPr/>
        </p:nvSpPr>
        <p:spPr>
          <a:xfrm>
            <a:off x="3779913" y="4034480"/>
            <a:ext cx="331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Unir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ficheros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CSS y JS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ficheros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únicos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CSS y JS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respectivamente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20ADDC-C0B5-2A0C-6C05-06ABEAEF3173}"/>
              </a:ext>
            </a:extLst>
          </p:cNvPr>
          <p:cNvSpPr txBox="1"/>
          <p:nvPr/>
        </p:nvSpPr>
        <p:spPr>
          <a:xfrm>
            <a:off x="5724239" y="2369593"/>
            <a:ext cx="2831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Reducir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tamaño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ficheros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272E81-D50E-857F-05F7-F3867DEC961C}"/>
              </a:ext>
            </a:extLst>
          </p:cNvPr>
          <p:cNvSpPr txBox="1"/>
          <p:nvPr/>
        </p:nvSpPr>
        <p:spPr>
          <a:xfrm>
            <a:off x="395536" y="1317256"/>
            <a:ext cx="4087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Reducir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número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peticiones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al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servidor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C0D7D0-1182-BDA1-8478-940933C454E8}"/>
              </a:ext>
            </a:extLst>
          </p:cNvPr>
          <p:cNvSpPr txBox="1"/>
          <p:nvPr/>
        </p:nvSpPr>
        <p:spPr>
          <a:xfrm>
            <a:off x="179513" y="2381413"/>
            <a:ext cx="3089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Integrar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contenido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CSS y JS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en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el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propio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HTML (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Herramientas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 building)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8F6FF8-9D47-047F-9962-67B6879093C5}"/>
              </a:ext>
            </a:extLst>
          </p:cNvPr>
          <p:cNvSpPr txBox="1">
            <a:spLocks/>
          </p:cNvSpPr>
          <p:nvPr/>
        </p:nvSpPr>
        <p:spPr>
          <a:xfrm>
            <a:off x="5057155" y="2643593"/>
            <a:ext cx="475928" cy="37739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4C51B1-CA4E-99CC-C05A-6F33DBFF6616}"/>
              </a:ext>
            </a:extLst>
          </p:cNvPr>
          <p:cNvSpPr txBox="1">
            <a:spLocks/>
          </p:cNvSpPr>
          <p:nvPr/>
        </p:nvSpPr>
        <p:spPr>
          <a:xfrm>
            <a:off x="4334036" y="3384609"/>
            <a:ext cx="475928" cy="37739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2CFEDDDA-B50D-8BDA-D205-CBE15D3BE471}"/>
              </a:ext>
            </a:extLst>
          </p:cNvPr>
          <p:cNvSpPr txBox="1">
            <a:spLocks/>
          </p:cNvSpPr>
          <p:nvPr/>
        </p:nvSpPr>
        <p:spPr>
          <a:xfrm>
            <a:off x="3599321" y="2616147"/>
            <a:ext cx="475928" cy="37739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802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91081-ED93-C793-70F9-F7C390EF2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985C35-05F6-FFC1-D385-24EC73DD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467" y="1479092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EJERCICIO 6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50973-5918-3AF4-B359-062C12B9F6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54467" y="2044058"/>
            <a:ext cx="5472608" cy="2687932"/>
          </a:xfrm>
          <a:prstGeom prst="rect">
            <a:avLst/>
          </a:prstGeom>
        </p:spPr>
        <p:txBody>
          <a:bodyPr/>
          <a:lstStyle/>
          <a:p>
            <a:r>
              <a:rPr lang="es-ES" noProof="0" dirty="0"/>
              <a:t>Abre el navegador Chrome y su consola de desarrollo, en concreto sitúate en la pestaña Network. Prueba a lanzar peticiones a las siguientes páginas y      observa el tráfico que se genera por cada una de ellas, el total de peticiones y el tamaño total de recursos descargados:</a:t>
            </a:r>
          </a:p>
          <a:p>
            <a:endParaRPr lang="es-ES" noProof="0" dirty="0"/>
          </a:p>
          <a:p>
            <a:pPr marL="228600" indent="-228600">
              <a:buFont typeface="+mj-lt"/>
              <a:buAutoNum type="arabicPeriod"/>
            </a:pPr>
            <a:r>
              <a:rPr lang="es-ES" noProof="0" dirty="0">
                <a:hlinkClick r:id="rId2"/>
              </a:rPr>
              <a:t>https://gruntjs.com/</a:t>
            </a:r>
            <a:endParaRPr lang="es-ES" noProof="0" dirty="0"/>
          </a:p>
          <a:p>
            <a:pPr marL="228600" indent="-228600">
              <a:buFont typeface="+mj-lt"/>
              <a:buAutoNum type="arabicPeriod"/>
            </a:pPr>
            <a:r>
              <a:rPr lang="es-ES" noProof="0" dirty="0">
                <a:hlinkClick r:id="rId3"/>
              </a:rPr>
              <a:t>https://www.meneame.net/</a:t>
            </a:r>
            <a:endParaRPr lang="es-ES" dirty="0"/>
          </a:p>
          <a:p>
            <a:pPr marL="228600" indent="-228600">
              <a:buFont typeface="+mj-lt"/>
              <a:buAutoNum type="arabicPeriod"/>
            </a:pPr>
            <a:r>
              <a:rPr lang="es-ES" noProof="0" dirty="0">
                <a:hlinkClick r:id="rId4"/>
              </a:rPr>
              <a:t>https://www.tesla.com/es_es</a:t>
            </a:r>
            <a:endParaRPr lang="es-ES" noProof="0" dirty="0"/>
          </a:p>
          <a:p>
            <a:pPr marL="228600" indent="-228600">
              <a:buFont typeface="+mj-lt"/>
              <a:buAutoNum type="arabicPeriod"/>
            </a:pPr>
            <a:r>
              <a:rPr lang="es-ES" noProof="0" dirty="0">
                <a:hlinkClick r:id="rId5"/>
              </a:rPr>
              <a:t>https://www.nasa.gov/</a:t>
            </a:r>
            <a:endParaRPr lang="es-ES" noProof="0" dirty="0"/>
          </a:p>
          <a:p>
            <a:endParaRPr lang="es-ES" noProof="0" dirty="0"/>
          </a:p>
          <a:p>
            <a:r>
              <a:rPr lang="es-ES" noProof="0" dirty="0"/>
              <a:t>Copia los resultados en un PDF y súbelos a la plataforma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464E37-0E6A-6DB8-DDCF-2837B13B6C8B}"/>
              </a:ext>
            </a:extLst>
          </p:cNvPr>
          <p:cNvGrpSpPr/>
          <p:nvPr/>
        </p:nvGrpSpPr>
        <p:grpSpPr>
          <a:xfrm>
            <a:off x="2123728" y="1524064"/>
            <a:ext cx="142590" cy="676613"/>
            <a:chOff x="1" y="1321321"/>
            <a:chExt cx="2051719" cy="24694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528CCAE-3289-1EE5-679A-3A34D0CB0A18}"/>
                </a:ext>
              </a:extLst>
            </p:cNvPr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70F7D4-8679-2A28-3AC6-E2DFF54B75E1}"/>
                </a:ext>
              </a:extLst>
            </p:cNvPr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33B20F-9EF5-E3C5-8609-0EAB6C27E83F}"/>
                </a:ext>
              </a:extLst>
            </p:cNvPr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312820-9E29-DB29-9CE8-AE6A27447B13}"/>
                </a:ext>
              </a:extLst>
            </p:cNvPr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410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8134C-EEE1-18FB-C89E-657A3E902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571094-184C-6AAC-A4AD-57D64749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83220"/>
            <a:ext cx="6552728" cy="561584"/>
          </a:xfrm>
        </p:spPr>
        <p:txBody>
          <a:bodyPr/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Porque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son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importantes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2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estándares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76806-25FF-9FFA-42AA-74D5BB46F9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7704" y="1059582"/>
            <a:ext cx="6192688" cy="3600400"/>
          </a:xfrm>
          <a:prstGeom prst="rect">
            <a:avLst/>
          </a:prstGeo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s-ES" sz="1600" dirty="0"/>
              <a:t>Compatibilidad entre navegadores y dispositivos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600" dirty="0"/>
              <a:t>Mejora de la accesibilidad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600" dirty="0"/>
              <a:t>Facilidad de mantenimiento y escalabilidad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600" dirty="0"/>
              <a:t>Optimización del rendimiento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600" dirty="0"/>
              <a:t>Seguridad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600" dirty="0"/>
              <a:t>Consistencia en la experiencia del usuario (UX/UI)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600" dirty="0"/>
              <a:t>Mejor posicionamiento en buscadores (SEO)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600" dirty="0"/>
              <a:t>Adopción de tecnologías futuras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600" dirty="0"/>
              <a:t>Interoperabilidad con otras tecnologías y servicios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600" dirty="0"/>
              <a:t>Reducción de costos de desarrollo y tiempo de entrega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600" dirty="0"/>
              <a:t>Mejora de la experiencia en entornos multicanal</a:t>
            </a:r>
            <a:endParaRPr lang="es-ES" sz="1600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39084B-7307-DED8-228E-BB312BE4A16E}"/>
              </a:ext>
            </a:extLst>
          </p:cNvPr>
          <p:cNvGrpSpPr/>
          <p:nvPr/>
        </p:nvGrpSpPr>
        <p:grpSpPr>
          <a:xfrm>
            <a:off x="1547664" y="267494"/>
            <a:ext cx="142590" cy="676613"/>
            <a:chOff x="1" y="1321321"/>
            <a:chExt cx="2051719" cy="24694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A89174-FC82-4A35-3918-CFF34573003A}"/>
                </a:ext>
              </a:extLst>
            </p:cNvPr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32E0941-13F3-23CD-036C-A3328FF94ED7}"/>
                </a:ext>
              </a:extLst>
            </p:cNvPr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94E482-298C-5919-F4F4-544EDAF859C2}"/>
                </a:ext>
              </a:extLst>
            </p:cNvPr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AB0596-C3CE-74D9-54F7-C44D8CEE9218}"/>
                </a:ext>
              </a:extLst>
            </p:cNvPr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518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A66FF-1671-416F-98C1-AD0DFB64B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7A49F-424A-D719-A2FA-55BE2E32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3"/>
                </a:solidFill>
              </a:rPr>
              <a:t>Evolución</a:t>
            </a:r>
            <a:r>
              <a:rPr lang="en-US" altLang="ko-KR" dirty="0">
                <a:solidFill>
                  <a:schemeClr val="accent3"/>
                </a:solidFill>
              </a:rPr>
              <a:t> de un </a:t>
            </a:r>
            <a:r>
              <a:rPr lang="en-US" altLang="ko-KR" dirty="0" err="1">
                <a:solidFill>
                  <a:schemeClr val="accent3"/>
                </a:solidFill>
              </a:rPr>
              <a:t>estándar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63A21A-898A-D209-B25D-3004ACFBC6BE}"/>
              </a:ext>
            </a:extLst>
          </p:cNvPr>
          <p:cNvSpPr/>
          <p:nvPr/>
        </p:nvSpPr>
        <p:spPr>
          <a:xfrm>
            <a:off x="874134" y="2685486"/>
            <a:ext cx="2167651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A30285-4ED8-05A7-1894-9478B4C89C4B}"/>
              </a:ext>
            </a:extLst>
          </p:cNvPr>
          <p:cNvSpPr/>
          <p:nvPr/>
        </p:nvSpPr>
        <p:spPr>
          <a:xfrm>
            <a:off x="3142188" y="2685486"/>
            <a:ext cx="1933868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5B042C-23F5-7DD8-18F1-5314BF98C8DE}"/>
              </a:ext>
            </a:extLst>
          </p:cNvPr>
          <p:cNvSpPr/>
          <p:nvPr/>
        </p:nvSpPr>
        <p:spPr>
          <a:xfrm>
            <a:off x="5159053" y="2685486"/>
            <a:ext cx="2005235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CE9ABA-A8F0-0480-135D-B39BDFB7A216}"/>
              </a:ext>
            </a:extLst>
          </p:cNvPr>
          <p:cNvSpPr/>
          <p:nvPr/>
        </p:nvSpPr>
        <p:spPr>
          <a:xfrm>
            <a:off x="7264690" y="2685486"/>
            <a:ext cx="1309304" cy="360000"/>
          </a:xfrm>
          <a:prstGeom prst="rect">
            <a:avLst/>
          </a:prstGeom>
          <a:solidFill>
            <a:srgbClr val="F2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 Same Side Corner Rectangle 39">
            <a:extLst>
              <a:ext uri="{FF2B5EF4-FFF2-40B4-BE49-F238E27FC236}">
                <a16:creationId xmlns:a16="http://schemas.microsoft.com/office/drawing/2014/main" id="{4172B49E-2694-9BDB-44B8-7BE5368227FB}"/>
              </a:ext>
            </a:extLst>
          </p:cNvPr>
          <p:cNvSpPr/>
          <p:nvPr/>
        </p:nvSpPr>
        <p:spPr>
          <a:xfrm rot="18900000">
            <a:off x="7633857" y="2403801"/>
            <a:ext cx="923370" cy="923370"/>
          </a:xfrm>
          <a:custGeom>
            <a:avLst/>
            <a:gdLst/>
            <a:ahLst/>
            <a:cxnLst/>
            <a:rect l="l" t="t" r="r" b="b"/>
            <a:pathLst>
              <a:path w="923370" h="923370">
                <a:moveTo>
                  <a:pt x="870649" y="52721"/>
                </a:moveTo>
                <a:cubicBezTo>
                  <a:pt x="903223" y="85294"/>
                  <a:pt x="923370" y="130294"/>
                  <a:pt x="923370" y="180000"/>
                </a:cubicBezTo>
                <a:lnTo>
                  <a:pt x="923370" y="914399"/>
                </a:lnTo>
                <a:lnTo>
                  <a:pt x="914399" y="914399"/>
                </a:lnTo>
                <a:lnTo>
                  <a:pt x="914399" y="923370"/>
                </a:lnTo>
                <a:lnTo>
                  <a:pt x="180000" y="923370"/>
                </a:lnTo>
                <a:cubicBezTo>
                  <a:pt x="80589" y="923370"/>
                  <a:pt x="0" y="842781"/>
                  <a:pt x="0" y="743370"/>
                </a:cubicBezTo>
                <a:cubicBezTo>
                  <a:pt x="0" y="643959"/>
                  <a:pt x="80589" y="563370"/>
                  <a:pt x="179999" y="563370"/>
                </a:cubicBezTo>
                <a:lnTo>
                  <a:pt x="563370" y="563370"/>
                </a:lnTo>
                <a:lnTo>
                  <a:pt x="563370" y="180000"/>
                </a:lnTo>
                <a:cubicBezTo>
                  <a:pt x="563370" y="80589"/>
                  <a:pt x="643959" y="0"/>
                  <a:pt x="743370" y="0"/>
                </a:cubicBezTo>
                <a:cubicBezTo>
                  <a:pt x="793076" y="0"/>
                  <a:pt x="838076" y="20147"/>
                  <a:pt x="870649" y="527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2B91B30-AE3D-5D93-3BFD-7AB4E89EAB66}"/>
              </a:ext>
            </a:extLst>
          </p:cNvPr>
          <p:cNvSpPr/>
          <p:nvPr/>
        </p:nvSpPr>
        <p:spPr>
          <a:xfrm>
            <a:off x="2878888" y="2589599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C53A68-5590-5EF3-FE93-50C73527B57D}"/>
              </a:ext>
            </a:extLst>
          </p:cNvPr>
          <p:cNvSpPr/>
          <p:nvPr/>
        </p:nvSpPr>
        <p:spPr>
          <a:xfrm>
            <a:off x="2961463" y="2672174"/>
            <a:ext cx="360000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79E35EF-C0FC-AC9D-DFAD-A0459151FF5D}"/>
              </a:ext>
            </a:extLst>
          </p:cNvPr>
          <p:cNvSpPr/>
          <p:nvPr/>
        </p:nvSpPr>
        <p:spPr>
          <a:xfrm>
            <a:off x="4895754" y="2595298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F455F9-6802-8EBD-9AF0-61C7C3D698A5}"/>
              </a:ext>
            </a:extLst>
          </p:cNvPr>
          <p:cNvSpPr/>
          <p:nvPr/>
        </p:nvSpPr>
        <p:spPr>
          <a:xfrm>
            <a:off x="4978329" y="2677873"/>
            <a:ext cx="360000" cy="36000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2E18FE-C126-97A6-A680-66BD365A4F92}"/>
              </a:ext>
            </a:extLst>
          </p:cNvPr>
          <p:cNvSpPr/>
          <p:nvPr/>
        </p:nvSpPr>
        <p:spPr>
          <a:xfrm>
            <a:off x="7001390" y="2606696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088E00-EC0C-ED47-246A-8906B054372E}"/>
              </a:ext>
            </a:extLst>
          </p:cNvPr>
          <p:cNvSpPr/>
          <p:nvPr/>
        </p:nvSpPr>
        <p:spPr>
          <a:xfrm>
            <a:off x="7083965" y="2689271"/>
            <a:ext cx="360000" cy="360000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F0A8F0-CF08-1784-3C1B-04E3F090A08B}"/>
              </a:ext>
            </a:extLst>
          </p:cNvPr>
          <p:cNvSpPr/>
          <p:nvPr/>
        </p:nvSpPr>
        <p:spPr>
          <a:xfrm>
            <a:off x="611560" y="2595298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9055AE4-1545-4EF4-AF10-13CB1937F1C8}"/>
              </a:ext>
            </a:extLst>
          </p:cNvPr>
          <p:cNvSpPr/>
          <p:nvPr/>
        </p:nvSpPr>
        <p:spPr>
          <a:xfrm>
            <a:off x="694135" y="2677873"/>
            <a:ext cx="360000" cy="360000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307059-A19A-71F9-9B85-4373DABB8F0B}"/>
              </a:ext>
            </a:extLst>
          </p:cNvPr>
          <p:cNvGrpSpPr/>
          <p:nvPr/>
        </p:nvGrpSpPr>
        <p:grpSpPr>
          <a:xfrm>
            <a:off x="23568" y="1105634"/>
            <a:ext cx="2402335" cy="1352380"/>
            <a:chOff x="3324740" y="1722802"/>
            <a:chExt cx="1401363" cy="135238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E49C93-744A-FF40-F4B1-E2E740382131}"/>
                </a:ext>
              </a:extLst>
            </p:cNvPr>
            <p:cNvSpPr txBox="1"/>
            <p:nvPr/>
          </p:nvSpPr>
          <p:spPr>
            <a:xfrm>
              <a:off x="3465963" y="1722802"/>
              <a:ext cx="12601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Working Draft (WD)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75ED23-8F4A-DC8C-A0B1-4B95D810CECD}"/>
                </a:ext>
              </a:extLst>
            </p:cNvPr>
            <p:cNvSpPr txBox="1"/>
            <p:nvPr/>
          </p:nvSpPr>
          <p:spPr>
            <a:xfrm>
              <a:off x="3324740" y="2059519"/>
              <a:ext cx="12601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 un documento preliminar publicado por el W3C que describe una propuesta técnica o una especificación de un estándar en desarrollo.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DA6D67-3003-B0EB-E1AB-6DB997630296}"/>
              </a:ext>
            </a:extLst>
          </p:cNvPr>
          <p:cNvGrpSpPr/>
          <p:nvPr/>
        </p:nvGrpSpPr>
        <p:grpSpPr>
          <a:xfrm>
            <a:off x="3604145" y="1209277"/>
            <a:ext cx="3200103" cy="1272203"/>
            <a:chOff x="2996594" y="1807396"/>
            <a:chExt cx="2837190" cy="1272203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EA438E-2C53-D72E-FB18-6F1299BD12A7}"/>
                </a:ext>
              </a:extLst>
            </p:cNvPr>
            <p:cNvSpPr txBox="1"/>
            <p:nvPr/>
          </p:nvSpPr>
          <p:spPr>
            <a:xfrm>
              <a:off x="3324739" y="1807396"/>
              <a:ext cx="2280801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Proposed Recommendation (PR)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A8DA779-6E46-5E4C-D16F-F07FBF770AF7}"/>
                </a:ext>
              </a:extLst>
            </p:cNvPr>
            <p:cNvSpPr txBox="1"/>
            <p:nvPr/>
          </p:nvSpPr>
          <p:spPr>
            <a:xfrm>
              <a:off x="2996594" y="2063936"/>
              <a:ext cx="28371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 una versión casi final de una especificación que ha superado las pruebas y evaluaciones necesarias, y está a la espera de ser formalmente adoptada como un estándar oficial del W3C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A24D22-A166-E4E9-CA2D-6D9C4CFB7213}"/>
              </a:ext>
            </a:extLst>
          </p:cNvPr>
          <p:cNvGrpSpPr/>
          <p:nvPr/>
        </p:nvGrpSpPr>
        <p:grpSpPr>
          <a:xfrm>
            <a:off x="5949937" y="3456600"/>
            <a:ext cx="2798527" cy="1255373"/>
            <a:chOff x="3324739" y="1819809"/>
            <a:chExt cx="2481155" cy="125537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0C7E4F-9AE5-55B8-1C98-B1AE080A7641}"/>
                </a:ext>
              </a:extLst>
            </p:cNvPr>
            <p:cNvSpPr txBox="1"/>
            <p:nvPr/>
          </p:nvSpPr>
          <p:spPr>
            <a:xfrm>
              <a:off x="3480763" y="1819809"/>
              <a:ext cx="224370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W3C Recommendation (REC)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6545B7-8E30-37C3-6425-377AF3309AEC}"/>
                </a:ext>
              </a:extLst>
            </p:cNvPr>
            <p:cNvSpPr txBox="1"/>
            <p:nvPr/>
          </p:nvSpPr>
          <p:spPr>
            <a:xfrm>
              <a:off x="3324739" y="2059519"/>
              <a:ext cx="24811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sz="1200" dirty="0"/>
                <a:t>Representa un estándar oficial que ha sido aprobado por el W3C y está listo para ser implementado ampliamente por desarrolladores, navegadores, herramientas y otros actores de la web.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132D11-D5C5-C8AE-0AFF-7EE0699DAF37}"/>
              </a:ext>
            </a:extLst>
          </p:cNvPr>
          <p:cNvGrpSpPr/>
          <p:nvPr/>
        </p:nvGrpSpPr>
        <p:grpSpPr>
          <a:xfrm>
            <a:off x="1701463" y="3313111"/>
            <a:ext cx="2798529" cy="1496970"/>
            <a:chOff x="3287202" y="1822976"/>
            <a:chExt cx="1688251" cy="132857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56AA4EE-D080-EBA5-A1EE-3CD990F30DCF}"/>
                </a:ext>
              </a:extLst>
            </p:cNvPr>
            <p:cNvSpPr txBox="1"/>
            <p:nvPr/>
          </p:nvSpPr>
          <p:spPr>
            <a:xfrm>
              <a:off x="3324740" y="1822976"/>
              <a:ext cx="1650713" cy="24583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Candidate Recommendation (CR)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07CE45E-598C-B47B-B5E1-A41BC25BDD85}"/>
                </a:ext>
              </a:extLst>
            </p:cNvPr>
            <p:cNvSpPr txBox="1"/>
            <p:nvPr/>
          </p:nvSpPr>
          <p:spPr>
            <a:xfrm>
              <a:off x="3287202" y="2086247"/>
              <a:ext cx="1688250" cy="1065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Es una fase intermedia en el desarrollo de un estándar. En esta etapa, el documento o especificación ya ha alcanzado un nivel de madurez suficiente como para que se considere viable para su implementación general.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5269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10">
            <a:extLst>
              <a:ext uri="{FF2B5EF4-FFF2-40B4-BE49-F238E27FC236}">
                <a16:creationId xmlns:a16="http://schemas.microsoft.com/office/drawing/2014/main" id="{68A25B8C-2DC1-F374-BAC7-55A6E47AF5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95" b="24895"/>
          <a:stretch>
            <a:fillRect/>
          </a:stretch>
        </p:blipFill>
        <p:spPr>
          <a:xfrm>
            <a:off x="-115888" y="0"/>
            <a:ext cx="9139238" cy="2571750"/>
          </a:xfrm>
        </p:spPr>
      </p:pic>
      <p:pic>
        <p:nvPicPr>
          <p:cNvPr id="2051" name="Picture 3" descr="D:\KBM-정애\014-Fullppt\PNG이미지\핸드폰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762291"/>
            <a:ext cx="2299962" cy="361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911" y="762291"/>
            <a:ext cx="2299962" cy="361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61956" y="2881044"/>
            <a:ext cx="3761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La web </a:t>
            </a:r>
            <a:r>
              <a:rPr lang="es-ES" altLang="ko-KR" sz="1200" dirty="0" err="1">
                <a:solidFill>
                  <a:srgbClr val="00B0F0"/>
                </a:solidFill>
                <a:cs typeface="Arial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caniuse</a:t>
            </a:r>
            <a:r>
              <a:rPr lang="es-E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proporciona información detallada sobre la compatibilidad de características web con los diferentes navegadores y dispositivos. Ayuda a los desarrolladores a saber si una tecnología, estándar o funcionalidad específica está soportada por los navegadores más populares.</a:t>
            </a:r>
          </a:p>
        </p:txBody>
      </p:sp>
      <p:sp>
        <p:nvSpPr>
          <p:cNvPr id="21" name="Text Placeholder 13"/>
          <p:cNvSpPr txBox="1">
            <a:spLocks/>
          </p:cNvSpPr>
          <p:nvPr/>
        </p:nvSpPr>
        <p:spPr>
          <a:xfrm>
            <a:off x="467544" y="705678"/>
            <a:ext cx="3850536" cy="929968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itchFamily="34" charset="0"/>
                <a:hlinkClick r:id="rId4"/>
              </a:rPr>
              <a:t>Caniuse.com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Arial" pitchFamily="34" charset="0"/>
            </a:endParaRPr>
          </a:p>
        </p:txBody>
      </p:sp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id="{CA6BCA42-211D-7891-8DE2-85FD61C8908A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4" b="3834"/>
          <a:stretch>
            <a:fillRect/>
          </a:stretch>
        </p:blipFill>
        <p:spPr/>
      </p:pic>
      <p:pic>
        <p:nvPicPr>
          <p:cNvPr id="8" name="Marcador de posición de imagen 7">
            <a:extLst>
              <a:ext uri="{FF2B5EF4-FFF2-40B4-BE49-F238E27FC236}">
                <a16:creationId xmlns:a16="http://schemas.microsoft.com/office/drawing/2014/main" id="{FD12079B-BA28-3B3C-DC50-2BBD6941E494}"/>
              </a:ext>
            </a:extLst>
          </p:cNvPr>
          <p:cNvPicPr>
            <a:picLocks noGrp="1" noChangeAspect="1"/>
          </p:cNvPicPr>
          <p:nvPr>
            <p:ph type="pic" idx="1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4" b="383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6902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75E9A-8F86-9006-DD35-64794726C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4B1C2C-D32C-CAC2-1F81-47077DCD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4467" y="1479092"/>
            <a:ext cx="5472608" cy="542078"/>
          </a:xfrm>
        </p:spPr>
        <p:txBody>
          <a:bodyPr/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EJERCICIO 1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C29D4-95BC-87CE-6180-128A3B3194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54467" y="2044058"/>
            <a:ext cx="5472608" cy="1853790"/>
          </a:xfrm>
          <a:prstGeom prst="rect">
            <a:avLst/>
          </a:prstGeom>
        </p:spPr>
        <p:txBody>
          <a:bodyPr/>
          <a:lstStyle/>
          <a:p>
            <a:r>
              <a:rPr lang="es-ES" noProof="0" dirty="0" err="1"/>
              <a:t>Flexbox</a:t>
            </a:r>
            <a:r>
              <a:rPr lang="es-ES" noProof="0" dirty="0"/>
              <a:t> es el nuevo Sistema de </a:t>
            </a:r>
            <a:r>
              <a:rPr lang="es-ES" noProof="0" dirty="0" err="1"/>
              <a:t>layout</a:t>
            </a:r>
            <a:r>
              <a:rPr lang="es-ES" noProof="0" dirty="0"/>
              <a:t> que propone el Consorcio web para alinear elementos en una web. La actividad consiste en dos tareas :</a:t>
            </a:r>
          </a:p>
          <a:p>
            <a:pPr marL="228600" indent="-228600">
              <a:buFont typeface="+mj-lt"/>
              <a:buAutoNum type="arabicPeriod"/>
            </a:pPr>
            <a:r>
              <a:rPr lang="es-ES" noProof="0" dirty="0"/>
              <a:t>Busca la especificación oficial de </a:t>
            </a:r>
            <a:r>
              <a:rPr lang="es-ES" noProof="0" dirty="0" err="1"/>
              <a:t>flexbox</a:t>
            </a:r>
            <a:r>
              <a:rPr lang="es-ES" noProof="0" dirty="0"/>
              <a:t> en la web del w3c. Trata de averiguar el estado de la misma: WD , CR, PR o REC.</a:t>
            </a:r>
          </a:p>
          <a:p>
            <a:pPr marL="228600" indent="-228600">
              <a:buFont typeface="+mj-lt"/>
              <a:buAutoNum type="arabicPeriod"/>
            </a:pPr>
            <a:r>
              <a:rPr lang="es-ES" noProof="0" dirty="0"/>
              <a:t>Visita la web </a:t>
            </a:r>
            <a:r>
              <a:rPr lang="es-ES" noProof="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caniuse.com </a:t>
            </a:r>
            <a:r>
              <a:rPr lang="es-ES" noProof="0" dirty="0"/>
              <a:t>y verifica el nivel de soporte que existe para </a:t>
            </a:r>
            <a:r>
              <a:rPr lang="es-ES" noProof="0" dirty="0" err="1"/>
              <a:t>flexbox</a:t>
            </a:r>
            <a:r>
              <a:rPr lang="es-ES" noProof="0" dirty="0"/>
              <a:t> en los navegadores.</a:t>
            </a:r>
          </a:p>
          <a:p>
            <a:pPr marL="228600" indent="-228600">
              <a:buFont typeface="+mj-lt"/>
              <a:buAutoNum type="arabicPeriod"/>
            </a:pPr>
            <a:endParaRPr lang="es-ES" noProof="0" dirty="0"/>
          </a:p>
          <a:p>
            <a:r>
              <a:rPr lang="es-ES" noProof="0" dirty="0"/>
              <a:t>Copia los resultados en un PDF y súbelos a la plataforma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30C2E1-A761-C04D-44C4-1A6B094D0DD9}"/>
              </a:ext>
            </a:extLst>
          </p:cNvPr>
          <p:cNvGrpSpPr/>
          <p:nvPr/>
        </p:nvGrpSpPr>
        <p:grpSpPr>
          <a:xfrm>
            <a:off x="2123728" y="1524064"/>
            <a:ext cx="142590" cy="676613"/>
            <a:chOff x="1" y="1321321"/>
            <a:chExt cx="2051719" cy="24694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D060035-2004-96AA-B8CF-A1D74B089D69}"/>
                </a:ext>
              </a:extLst>
            </p:cNvPr>
            <p:cNvSpPr/>
            <p:nvPr/>
          </p:nvSpPr>
          <p:spPr>
            <a:xfrm>
              <a:off x="1" y="1321321"/>
              <a:ext cx="2051719" cy="504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59502A-E9A2-0AF1-EBC6-A1A8C1BF0E9E}"/>
                </a:ext>
              </a:extLst>
            </p:cNvPr>
            <p:cNvSpPr/>
            <p:nvPr/>
          </p:nvSpPr>
          <p:spPr>
            <a:xfrm>
              <a:off x="1" y="1976477"/>
              <a:ext cx="2051719" cy="504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A0C458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5F9199-0DDC-3E52-1EE6-5F2933BC8569}"/>
                </a:ext>
              </a:extLst>
            </p:cNvPr>
            <p:cNvSpPr/>
            <p:nvPr/>
          </p:nvSpPr>
          <p:spPr>
            <a:xfrm>
              <a:off x="1" y="2631633"/>
              <a:ext cx="2051719" cy="50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422C26A-D682-2593-2F36-00C375265703}"/>
                </a:ext>
              </a:extLst>
            </p:cNvPr>
            <p:cNvSpPr/>
            <p:nvPr/>
          </p:nvSpPr>
          <p:spPr>
            <a:xfrm>
              <a:off x="1" y="3286788"/>
              <a:ext cx="2051719" cy="504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9708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3EEDC-15D7-5878-2D24-6621771A0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A520F58-66FA-58F9-EAD4-DBF9C3DA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WEB CONTENT ACCESSIBILITY GUIDELINES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67260-6EBA-1525-2210-AD02DD4FDDDC}"/>
              </a:ext>
            </a:extLst>
          </p:cNvPr>
          <p:cNvSpPr txBox="1"/>
          <p:nvPr/>
        </p:nvSpPr>
        <p:spPr>
          <a:xfrm>
            <a:off x="4572000" y="1563638"/>
            <a:ext cx="42958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ko-KR" sz="1200" dirty="0">
                <a:solidFill>
                  <a:schemeClr val="bg1"/>
                </a:solidFill>
                <a:cs typeface="Arial" pitchFamily="34" charset="0"/>
              </a:rPr>
              <a:t>Son un conjunto de directrices desarrolladas para mejorar la accesibilidad de los contenidos web. Estas pautas están diseñadas para ayudar a crear un contenido web que sea más fácil de usar para personas con diversas discapacidades, como discapacidad visual, auditiva, motriz, cognitiva, entre otras. </a:t>
            </a:r>
          </a:p>
          <a:p>
            <a:pPr algn="just"/>
            <a:endParaRPr lang="es-E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1200" dirty="0">
                <a:solidFill>
                  <a:schemeClr val="bg1"/>
                </a:solidFill>
                <a:cs typeface="Arial" pitchFamily="34" charset="0"/>
              </a:rPr>
              <a:t>Las WCAG son creadas y mantenidas por el W3C Web y un grupo de trabajo que incluye a expertos en accesibilidad web, diseñadores, desarrolladores, organizaciones de discapacitados, investigadores y otras partes interesadas.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Marcador de posición de imagen 3">
            <a:extLst>
              <a:ext uri="{FF2B5EF4-FFF2-40B4-BE49-F238E27FC236}">
                <a16:creationId xmlns:a16="http://schemas.microsoft.com/office/drawing/2014/main" id="{A2651A9A-4315-DA71-5657-0C5BEC3C13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1" r="82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700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600" dirty="0"/>
              <a:t>WEB CONTENT ACCESSIBILITY GUIDELINES (WCAG)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7165" y="1182355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327140" y="1254355"/>
            <a:ext cx="611603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619505" y="1254355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26224" y="1275523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2622011" y="1394567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noProof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Desarrolladores y diseñadores de web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7165" y="2089104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2327140" y="2161104"/>
            <a:ext cx="6116031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19505" y="2161104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26224" y="2182272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2622011" y="2301316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noProof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Fabricantes de herramientas de desarrollo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527165" y="2995853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2327140" y="3067853"/>
            <a:ext cx="6116031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1619505" y="3067853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26224" y="3089021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622011" y="3208065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200" noProof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Desarrolladores de herramientas de avaluación de accesibilidad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527165" y="3902601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/>
          <p:cNvSpPr/>
          <p:nvPr/>
        </p:nvSpPr>
        <p:spPr>
          <a:xfrm>
            <a:off x="2327140" y="3974601"/>
            <a:ext cx="6116031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1619505" y="3974601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626224" y="3995769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2622011" y="4114813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…</a:t>
            </a:r>
            <a:r>
              <a:rPr lang="es-ES" sz="1200" noProof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 otros que puedan necesitar un estándar</a:t>
            </a:r>
            <a:endParaRPr lang="ko-KR" altLang="en-US" sz="12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7B78C4C-A4CD-634A-66A8-09EB17E7996B}"/>
              </a:ext>
            </a:extLst>
          </p:cNvPr>
          <p:cNvSpPr txBox="1">
            <a:spLocks/>
          </p:cNvSpPr>
          <p:nvPr/>
        </p:nvSpPr>
        <p:spPr>
          <a:xfrm>
            <a:off x="1475656" y="456658"/>
            <a:ext cx="7596336" cy="77653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1400" dirty="0"/>
              <a:t>La </a:t>
            </a:r>
            <a:r>
              <a:rPr lang="en-US" altLang="ko-KR" sz="1400" dirty="0" err="1"/>
              <a:t>guía</a:t>
            </a:r>
            <a:r>
              <a:rPr lang="en-US" altLang="ko-KR" sz="1400" dirty="0"/>
              <a:t> del WCAG </a:t>
            </a:r>
            <a:r>
              <a:rPr lang="en-US" altLang="ko-KR" sz="1400" dirty="0" err="1"/>
              <a:t>esta</a:t>
            </a:r>
            <a:r>
              <a:rPr lang="en-US" altLang="ko-KR" sz="1400" dirty="0"/>
              <a:t> </a:t>
            </a:r>
            <a:r>
              <a:rPr lang="en-US" altLang="ko-KR" sz="1400" dirty="0" err="1"/>
              <a:t>orientada</a:t>
            </a:r>
            <a:r>
              <a:rPr lang="en-US" altLang="ko-KR" sz="1400" dirty="0"/>
              <a:t> </a:t>
            </a:r>
            <a:r>
              <a:rPr lang="en-US" altLang="ko-KR" sz="1400" dirty="0" err="1"/>
              <a:t>principalmente</a:t>
            </a:r>
            <a:r>
              <a:rPr lang="en-US" altLang="ko-KR" sz="1400" dirty="0"/>
              <a:t> a:</a:t>
            </a:r>
          </a:p>
        </p:txBody>
      </p:sp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BF92A-5A40-5199-593E-7393C5474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nut 26">
            <a:extLst>
              <a:ext uri="{FF2B5EF4-FFF2-40B4-BE49-F238E27FC236}">
                <a16:creationId xmlns:a16="http://schemas.microsoft.com/office/drawing/2014/main" id="{DB5B3BB4-6D33-644D-FE12-2B6497E7F141}"/>
              </a:ext>
            </a:extLst>
          </p:cNvPr>
          <p:cNvSpPr/>
          <p:nvPr/>
        </p:nvSpPr>
        <p:spPr>
          <a:xfrm>
            <a:off x="3779912" y="2075095"/>
            <a:ext cx="1536571" cy="1536571"/>
          </a:xfrm>
          <a:prstGeom prst="donut">
            <a:avLst>
              <a:gd name="adj" fmla="val 29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DD8A2-5B9F-3C1D-E838-BFAE4485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3"/>
                </a:solidFill>
              </a:rPr>
              <a:t>Pautas</a:t>
            </a:r>
            <a:r>
              <a:rPr lang="en-US" altLang="ko-KR" dirty="0">
                <a:solidFill>
                  <a:schemeClr val="accent3"/>
                </a:solidFill>
              </a:rPr>
              <a:t> de </a:t>
            </a:r>
            <a:r>
              <a:rPr lang="en-US" altLang="ko-KR" dirty="0" err="1"/>
              <a:t>Accesibilidad</a:t>
            </a:r>
            <a:r>
              <a:rPr lang="en-US" altLang="ko-KR" dirty="0"/>
              <a:t> (WCAG)</a:t>
            </a:r>
            <a:endParaRPr lang="ko-KR" alt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95255C-8037-2EA4-F8D3-35800AE8A731}"/>
              </a:ext>
            </a:extLst>
          </p:cNvPr>
          <p:cNvSpPr/>
          <p:nvPr/>
        </p:nvSpPr>
        <p:spPr>
          <a:xfrm>
            <a:off x="4218516" y="1744620"/>
            <a:ext cx="691065" cy="6910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A56F53-5EA8-0B02-BD45-D4077B5827EE}"/>
              </a:ext>
            </a:extLst>
          </p:cNvPr>
          <p:cNvSpPr/>
          <p:nvPr/>
        </p:nvSpPr>
        <p:spPr>
          <a:xfrm>
            <a:off x="4218516" y="3227773"/>
            <a:ext cx="691065" cy="6910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4833CD-C9AD-4912-1B20-E7F714EF4A37}"/>
              </a:ext>
            </a:extLst>
          </p:cNvPr>
          <p:cNvSpPr/>
          <p:nvPr/>
        </p:nvSpPr>
        <p:spPr>
          <a:xfrm>
            <a:off x="3503349" y="2489754"/>
            <a:ext cx="691065" cy="6910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326EE5-6898-4B24-0DB6-A830261EB13F}"/>
              </a:ext>
            </a:extLst>
          </p:cNvPr>
          <p:cNvSpPr/>
          <p:nvPr/>
        </p:nvSpPr>
        <p:spPr>
          <a:xfrm>
            <a:off x="4949587" y="2497909"/>
            <a:ext cx="691065" cy="6910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C11134-1A46-0B1B-8898-C23C1B2CAC4A}"/>
              </a:ext>
            </a:extLst>
          </p:cNvPr>
          <p:cNvGrpSpPr/>
          <p:nvPr/>
        </p:nvGrpSpPr>
        <p:grpSpPr>
          <a:xfrm>
            <a:off x="3779912" y="4034480"/>
            <a:ext cx="3312368" cy="858180"/>
            <a:chOff x="2113657" y="4283314"/>
            <a:chExt cx="3647460" cy="85818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8C3945-87A6-3132-F823-5A88AAFC04D3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 cada una de las directrices se establecen test para saber si se cumple con esos criterios a tres niveles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ABE86D-70BA-742B-BDFA-0B7DEF80E1AE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Criterios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éxito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293CAA-D2EF-91CD-4FEC-0D6264B92801}"/>
              </a:ext>
            </a:extLst>
          </p:cNvPr>
          <p:cNvGrpSpPr/>
          <p:nvPr/>
        </p:nvGrpSpPr>
        <p:grpSpPr>
          <a:xfrm>
            <a:off x="5724238" y="2369593"/>
            <a:ext cx="3024226" cy="673514"/>
            <a:chOff x="2113657" y="4283314"/>
            <a:chExt cx="3896185" cy="67351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F739C6-66B1-D90E-259C-B969D732D66C}"/>
                </a:ext>
              </a:extLst>
            </p:cNvPr>
            <p:cNvSpPr txBox="1"/>
            <p:nvPr/>
          </p:nvSpPr>
          <p:spPr>
            <a:xfrm>
              <a:off x="2113657" y="4495163"/>
              <a:ext cx="3896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Cada principio tiene guías más concretas, que forman un total de 12 guías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211DF3-1F24-ADFD-8BCE-A0E45BA9FA39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Directrices: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B03164-BC24-0695-F64B-AA39CFCCCA54}"/>
              </a:ext>
            </a:extLst>
          </p:cNvPr>
          <p:cNvGrpSpPr/>
          <p:nvPr/>
        </p:nvGrpSpPr>
        <p:grpSpPr>
          <a:xfrm>
            <a:off x="323528" y="1131590"/>
            <a:ext cx="4087664" cy="673514"/>
            <a:chOff x="960096" y="4283314"/>
            <a:chExt cx="4801021" cy="67351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8EECCE-FC48-1766-686D-9D9A5013222A}"/>
                </a:ext>
              </a:extLst>
            </p:cNvPr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Perceptible, Operable, Inteligible, Robusto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8095AE-3EB9-51DE-73C2-50698F741AB0}"/>
                </a:ext>
              </a:extLst>
            </p:cNvPr>
            <p:cNvSpPr txBox="1"/>
            <p:nvPr/>
          </p:nvSpPr>
          <p:spPr>
            <a:xfrm>
              <a:off x="960096" y="4283314"/>
              <a:ext cx="4801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Principios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generals de </a:t>
              </a:r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diseño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accessible: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BB515A-8DD4-55BA-ADFB-67E8CF2E94CA}"/>
              </a:ext>
            </a:extLst>
          </p:cNvPr>
          <p:cNvGrpSpPr/>
          <p:nvPr/>
        </p:nvGrpSpPr>
        <p:grpSpPr>
          <a:xfrm>
            <a:off x="460163" y="2381413"/>
            <a:ext cx="2911993" cy="858180"/>
            <a:chOff x="2113656" y="4283314"/>
            <a:chExt cx="3780951" cy="85818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6D386E-899C-3077-0E6A-24AF7EEC17CC}"/>
                </a:ext>
              </a:extLst>
            </p:cNvPr>
            <p:cNvSpPr txBox="1"/>
            <p:nvPr/>
          </p:nvSpPr>
          <p:spPr>
            <a:xfrm>
              <a:off x="2113656" y="4495163"/>
              <a:ext cx="37809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1200" noProof="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Por cada uno de los criterios se aplican técnicas que nos permiten hacer una    evaluación correcta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0CDFE5-852D-43E5-F509-D5FC5BB71D25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Técnicas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0CC532C5-4AB0-1385-AD81-68E1C2FCBD3F}"/>
              </a:ext>
            </a:extLst>
          </p:cNvPr>
          <p:cNvSpPr txBox="1">
            <a:spLocks/>
          </p:cNvSpPr>
          <p:nvPr/>
        </p:nvSpPr>
        <p:spPr>
          <a:xfrm>
            <a:off x="4313895" y="1886399"/>
            <a:ext cx="475928" cy="37739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84CEE2-324C-6BCA-5915-549D6F623B64}"/>
              </a:ext>
            </a:extLst>
          </p:cNvPr>
          <p:cNvSpPr txBox="1">
            <a:spLocks/>
          </p:cNvSpPr>
          <p:nvPr/>
        </p:nvSpPr>
        <p:spPr>
          <a:xfrm>
            <a:off x="5057155" y="2643593"/>
            <a:ext cx="475928" cy="37739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69C86B-25AB-5D62-2011-0BB64EE1AFAD}"/>
              </a:ext>
            </a:extLst>
          </p:cNvPr>
          <p:cNvSpPr txBox="1">
            <a:spLocks/>
          </p:cNvSpPr>
          <p:nvPr/>
        </p:nvSpPr>
        <p:spPr>
          <a:xfrm>
            <a:off x="4334036" y="3384609"/>
            <a:ext cx="475928" cy="37739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39D76EE-27AA-6AA6-0ADD-D33E469F4EA7}"/>
              </a:ext>
            </a:extLst>
          </p:cNvPr>
          <p:cNvSpPr txBox="1">
            <a:spLocks/>
          </p:cNvSpPr>
          <p:nvPr/>
        </p:nvSpPr>
        <p:spPr>
          <a:xfrm>
            <a:off x="3599321" y="2616147"/>
            <a:ext cx="475928" cy="377391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altLang="ko-KR" sz="2400" dirty="0">
                <a:solidFill>
                  <a:schemeClr val="bg1"/>
                </a:solidFill>
              </a:rPr>
              <a:t>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1510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</TotalTime>
  <Words>1628</Words>
  <Application>Microsoft Office PowerPoint</Application>
  <PresentationFormat>Presentación en pantalla (16:9)</PresentationFormat>
  <Paragraphs>179</Paragraphs>
  <Slides>24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Cover and End Slide Master</vt:lpstr>
      <vt:lpstr>Contents Slide Master</vt:lpstr>
      <vt:lpstr>Section Break Slide Master</vt:lpstr>
      <vt:lpstr>DISEÑO DE WEBS ACCESIBLES</vt:lpstr>
      <vt:lpstr>Presentación de PowerPoint</vt:lpstr>
      <vt:lpstr>¿Porque son importantes los estándares?</vt:lpstr>
      <vt:lpstr>Evolución de un estándar</vt:lpstr>
      <vt:lpstr>Presentación de PowerPoint</vt:lpstr>
      <vt:lpstr>EJERCICIO 1</vt:lpstr>
      <vt:lpstr>WEB CONTENT ACCESSIBILITY GUIDELINES</vt:lpstr>
      <vt:lpstr>WEB CONTENT ACCESSIBILITY GUIDELINES (WCAG)</vt:lpstr>
      <vt:lpstr>Pautas de Accesibilidad (WCAG)</vt:lpstr>
      <vt:lpstr>Técnicas para satisfacer los requisitos de WCAG</vt:lpstr>
      <vt:lpstr>EJERCICIO 2</vt:lpstr>
      <vt:lpstr>Niveles de Prioridad (WCAG)</vt:lpstr>
      <vt:lpstr>EJERCICIO 3</vt:lpstr>
      <vt:lpstr>Herramientas de análisis de accesibilidad web</vt:lpstr>
      <vt:lpstr>EJERCICIO 4</vt:lpstr>
      <vt:lpstr>EJERCICIO 5</vt:lpstr>
      <vt:lpstr>USABILIDAD EN LA WEB</vt:lpstr>
      <vt:lpstr>Factores determinantes en la velocidad de Conexión</vt:lpstr>
      <vt:lpstr>DISTRIBUCION CENTRALICZADA VS DISTRIBUCION CDN</vt:lpstr>
      <vt:lpstr>DISTRIBUCION CENTRALICZADA VS DISTRIBUCION CDN</vt:lpstr>
      <vt:lpstr>DISTRIBUCION CENTRALICZADA VS DISTRIBUCION CDN</vt:lpstr>
      <vt:lpstr>PROTOCOLO HTTP</vt:lpstr>
      <vt:lpstr>Conclusiones para mejorar el rendimiento de la web</vt:lpstr>
      <vt:lpstr>EJERCICIO 6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Isaac Soler</cp:lastModifiedBy>
  <cp:revision>103</cp:revision>
  <dcterms:created xsi:type="dcterms:W3CDTF">2016-11-15T01:04:21Z</dcterms:created>
  <dcterms:modified xsi:type="dcterms:W3CDTF">2025-01-22T13:20:04Z</dcterms:modified>
</cp:coreProperties>
</file>