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33"/>
  </p:notesMasterIdLst>
  <p:handoutMasterIdLst>
    <p:handoutMasterId r:id="rId34"/>
  </p:handoutMasterIdLst>
  <p:sldIdLst>
    <p:sldId id="256" r:id="rId4"/>
    <p:sldId id="296" r:id="rId5"/>
    <p:sldId id="295" r:id="rId6"/>
    <p:sldId id="297" r:id="rId7"/>
    <p:sldId id="298" r:id="rId8"/>
    <p:sldId id="257" r:id="rId9"/>
    <p:sldId id="299" r:id="rId10"/>
    <p:sldId id="258" r:id="rId11"/>
    <p:sldId id="301" r:id="rId12"/>
    <p:sldId id="259" r:id="rId13"/>
    <p:sldId id="303" r:id="rId14"/>
    <p:sldId id="305" r:id="rId15"/>
    <p:sldId id="324" r:id="rId16"/>
    <p:sldId id="306" r:id="rId17"/>
    <p:sldId id="307" r:id="rId18"/>
    <p:sldId id="309" r:id="rId19"/>
    <p:sldId id="310" r:id="rId20"/>
    <p:sldId id="311" r:id="rId21"/>
    <p:sldId id="312" r:id="rId22"/>
    <p:sldId id="314" r:id="rId23"/>
    <p:sldId id="316" r:id="rId24"/>
    <p:sldId id="317" r:id="rId25"/>
    <p:sldId id="315" r:id="rId26"/>
    <p:sldId id="318" r:id="rId27"/>
    <p:sldId id="319" r:id="rId28"/>
    <p:sldId id="320" r:id="rId29"/>
    <p:sldId id="321" r:id="rId30"/>
    <p:sldId id="322" r:id="rId31"/>
    <p:sldId id="323" r:id="rId3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76B1D1"/>
    <a:srgbClr val="F3C04A"/>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howGuides="1">
      <p:cViewPr varScale="1">
        <p:scale>
          <a:sx n="108" d="100"/>
          <a:sy n="108" d="100"/>
        </p:scale>
        <p:origin x="725" y="77"/>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2024-09-11</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‹Nº›</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2024-09-11</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‹Nº›</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3375803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22</a:t>
            </a:fld>
            <a:endParaRPr lang="ko-KR" altLang="en-US"/>
          </a:p>
        </p:txBody>
      </p:sp>
    </p:spTree>
    <p:extLst>
      <p:ext uri="{BB962C8B-B14F-4D97-AF65-F5344CB8AC3E}">
        <p14:creationId xmlns:p14="http://schemas.microsoft.com/office/powerpoint/2010/main" val="193594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0042B24-5628-4EE2-A5C0-B4E095A44801}" type="slidenum">
              <a:rPr lang="ko-KR" altLang="en-US" smtClean="0"/>
              <a:t>5</a:t>
            </a:fld>
            <a:endParaRPr lang="ko-KR" altLang="en-US"/>
          </a:p>
        </p:txBody>
      </p:sp>
    </p:spTree>
    <p:extLst>
      <p:ext uri="{BB962C8B-B14F-4D97-AF65-F5344CB8AC3E}">
        <p14:creationId xmlns:p14="http://schemas.microsoft.com/office/powerpoint/2010/main" val="340234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6</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12</a:t>
            </a:fld>
            <a:endParaRPr lang="ko-KR" altLang="en-US"/>
          </a:p>
        </p:txBody>
      </p:sp>
    </p:spTree>
    <p:extLst>
      <p:ext uri="{BB962C8B-B14F-4D97-AF65-F5344CB8AC3E}">
        <p14:creationId xmlns:p14="http://schemas.microsoft.com/office/powerpoint/2010/main" val="529121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13</a:t>
            </a:fld>
            <a:endParaRPr lang="ko-KR" altLang="en-US"/>
          </a:p>
        </p:txBody>
      </p:sp>
    </p:spTree>
    <p:extLst>
      <p:ext uri="{BB962C8B-B14F-4D97-AF65-F5344CB8AC3E}">
        <p14:creationId xmlns:p14="http://schemas.microsoft.com/office/powerpoint/2010/main" val="2597046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14</a:t>
            </a:fld>
            <a:endParaRPr lang="ko-KR" altLang="en-US"/>
          </a:p>
        </p:txBody>
      </p:sp>
    </p:spTree>
    <p:extLst>
      <p:ext uri="{BB962C8B-B14F-4D97-AF65-F5344CB8AC3E}">
        <p14:creationId xmlns:p14="http://schemas.microsoft.com/office/powerpoint/2010/main" val="3680508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17</a:t>
            </a:fld>
            <a:endParaRPr lang="ko-KR" altLang="en-US"/>
          </a:p>
        </p:txBody>
      </p:sp>
    </p:spTree>
    <p:extLst>
      <p:ext uri="{BB962C8B-B14F-4D97-AF65-F5344CB8AC3E}">
        <p14:creationId xmlns:p14="http://schemas.microsoft.com/office/powerpoint/2010/main" val="1532239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19</a:t>
            </a:fld>
            <a:endParaRPr lang="ko-KR" altLang="en-US"/>
          </a:p>
        </p:txBody>
      </p:sp>
    </p:spTree>
    <p:extLst>
      <p:ext uri="{BB962C8B-B14F-4D97-AF65-F5344CB8AC3E}">
        <p14:creationId xmlns:p14="http://schemas.microsoft.com/office/powerpoint/2010/main" val="1678832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21</a:t>
            </a:fld>
            <a:endParaRPr lang="ko-KR" altLang="en-US"/>
          </a:p>
        </p:txBody>
      </p:sp>
    </p:spTree>
    <p:extLst>
      <p:ext uri="{BB962C8B-B14F-4D97-AF65-F5344CB8AC3E}">
        <p14:creationId xmlns:p14="http://schemas.microsoft.com/office/powerpoint/2010/main" val="1416423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jf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1"/>
          </p:nvPr>
        </p:nvSpPr>
        <p:spPr>
          <a:prstGeom prst="rect">
            <a:avLst/>
          </a:prstGeom>
        </p:spPr>
        <p:txBody>
          <a:bodyPr/>
          <a:lstStyle/>
          <a:p>
            <a:pPr algn="ctr" fontAlgn="auto">
              <a:spcBef>
                <a:spcPts val="0"/>
              </a:spcBef>
              <a:spcAft>
                <a:spcPts val="0"/>
              </a:spcAft>
              <a:defRPr/>
            </a:pPr>
            <a:r>
              <a:rPr lang="en-US" altLang="ko-KR" b="1" dirty="0">
                <a:solidFill>
                  <a:schemeClr val="tx1">
                    <a:lumMod val="75000"/>
                    <a:lumOff val="25000"/>
                  </a:schemeClr>
                </a:solidFill>
                <a:cs typeface="Arial" pitchFamily="34" charset="0"/>
              </a:rPr>
              <a:t>2º DAW - ISAAC SOLER FORES</a:t>
            </a:r>
          </a:p>
        </p:txBody>
      </p:sp>
      <p:sp>
        <p:nvSpPr>
          <p:cNvPr id="3" name="Title 2"/>
          <p:cNvSpPr>
            <a:spLocks noGrp="1"/>
          </p:cNvSpPr>
          <p:nvPr>
            <p:ph type="title"/>
          </p:nvPr>
        </p:nvSpPr>
        <p:spPr>
          <a:prstGeom prst="rect">
            <a:avLst/>
          </a:prstGeom>
        </p:spPr>
        <p:txBody>
          <a:bodyPr/>
          <a:lstStyle/>
          <a:p>
            <a:r>
              <a:rPr lang="en-US" altLang="ko-KR" dirty="0">
                <a:ea typeface="맑은 고딕" pitchFamily="50" charset="-127"/>
              </a:rPr>
              <a:t>TEMA 1 INTRODUCCIÓN</a:t>
            </a:r>
            <a:endParaRPr lang="ko-KR" altLang="en-US" dirty="0"/>
          </a:p>
        </p:txBody>
      </p:sp>
      <p:pic>
        <p:nvPicPr>
          <p:cNvPr id="5" name="Imagen 4">
            <a:extLst>
              <a:ext uri="{FF2B5EF4-FFF2-40B4-BE49-F238E27FC236}">
                <a16:creationId xmlns:a16="http://schemas.microsoft.com/office/drawing/2014/main" id="{9CE45028-5328-592A-CB99-3C382F64B75B}"/>
              </a:ext>
            </a:extLst>
          </p:cNvPr>
          <p:cNvPicPr>
            <a:picLocks noChangeAspect="1"/>
          </p:cNvPicPr>
          <p:nvPr/>
        </p:nvPicPr>
        <p:blipFill>
          <a:blip r:embed="rId2"/>
          <a:stretch>
            <a:fillRect/>
          </a:stretch>
        </p:blipFill>
        <p:spPr>
          <a:xfrm>
            <a:off x="2915816" y="764073"/>
            <a:ext cx="3143250" cy="1943100"/>
          </a:xfrm>
          <a:prstGeom prst="rect">
            <a:avLst/>
          </a:prstGeom>
        </p:spPr>
      </p:pic>
      <p:sp>
        <p:nvSpPr>
          <p:cNvPr id="7" name="TextBox 1"/>
          <p:cNvSpPr txBox="1">
            <a:spLocks noChangeArrowheads="1"/>
          </p:cNvSpPr>
          <p:nvPr/>
        </p:nvSpPr>
        <p:spPr bwMode="auto">
          <a:xfrm>
            <a:off x="2867261" y="1131590"/>
            <a:ext cx="3240360" cy="954107"/>
          </a:xfrm>
          <a:prstGeom prst="rect">
            <a:avLst/>
          </a:prstGeom>
          <a:noFill/>
          <a:ln w="9525">
            <a:noFill/>
            <a:miter lim="800000"/>
            <a:headEnd/>
            <a:tailEnd/>
          </a:ln>
        </p:spPr>
        <p:txBody>
          <a:bodyPr wrap="square">
            <a:spAutoFit/>
          </a:bodyPr>
          <a:lstStyle/>
          <a:p>
            <a:pPr algn="ctr"/>
            <a:r>
              <a:rPr lang="en-US" altLang="ko-KR" sz="2800" dirty="0">
                <a:solidFill>
                  <a:schemeClr val="tx1">
                    <a:lumMod val="75000"/>
                    <a:lumOff val="25000"/>
                  </a:schemeClr>
                </a:solidFill>
                <a:ea typeface="맑은 고딕" pitchFamily="50" charset="-127"/>
                <a:cs typeface="Calibri" pitchFamily="34" charset="0"/>
              </a:rPr>
              <a:t>Diseño de Interfaces Web</a:t>
            </a:r>
          </a:p>
        </p:txBody>
      </p:sp>
    </p:spTree>
    <p:extLst>
      <p:ext uri="{BB962C8B-B14F-4D97-AF65-F5344CB8AC3E}">
        <p14:creationId xmlns:p14="http://schemas.microsoft.com/office/powerpoint/2010/main" val="2742331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Rectángulo 4">
            <a:extLst>
              <a:ext uri="{FF2B5EF4-FFF2-40B4-BE49-F238E27FC236}">
                <a16:creationId xmlns:a16="http://schemas.microsoft.com/office/drawing/2014/main" id="{1EA2D3B3-B441-195A-3D97-B857A7CB3440}"/>
              </a:ext>
            </a:extLst>
          </p:cNvPr>
          <p:cNvSpPr/>
          <p:nvPr/>
        </p:nvSpPr>
        <p:spPr>
          <a:xfrm>
            <a:off x="3419872" y="267494"/>
            <a:ext cx="2232248" cy="26642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 name="Group 1"/>
          <p:cNvGrpSpPr/>
          <p:nvPr/>
        </p:nvGrpSpPr>
        <p:grpSpPr>
          <a:xfrm>
            <a:off x="2271215" y="1419622"/>
            <a:ext cx="4529562" cy="2217732"/>
            <a:chOff x="3714846" y="1635646"/>
            <a:chExt cx="4529562" cy="2217732"/>
          </a:xfrm>
        </p:grpSpPr>
        <p:sp>
          <p:nvSpPr>
            <p:cNvPr id="3" name="TextBox 2"/>
            <p:cNvSpPr txBox="1"/>
            <p:nvPr/>
          </p:nvSpPr>
          <p:spPr>
            <a:xfrm>
              <a:off x="3714846" y="2283718"/>
              <a:ext cx="4529562" cy="1569660"/>
            </a:xfrm>
            <a:prstGeom prst="rect">
              <a:avLst/>
            </a:prstGeom>
            <a:noFill/>
          </p:spPr>
          <p:txBody>
            <a:bodyPr wrap="square" rtlCol="0">
              <a:spAutoFit/>
            </a:bodyPr>
            <a:lstStyle/>
            <a:p>
              <a:pPr algn="ctr"/>
              <a:r>
                <a:rPr lang="es-ES" altLang="ko-KR" sz="1200" dirty="0">
                  <a:solidFill>
                    <a:schemeClr val="tx1">
                      <a:lumMod val="75000"/>
                      <a:lumOff val="25000"/>
                    </a:schemeClr>
                  </a:solidFill>
                  <a:cs typeface="Arial" pitchFamily="34" charset="0"/>
                </a:rPr>
                <a:t>Es un principio fundamental en el diseño de interfaces gráficas de usuario (GUI) que describe la relación entre la distancia a un objetivo y el tamaño del objetivo en la facilidad con que un usuario puede seleccionarlo. Básicamente, la ley establece que cuanto más cerca y más grande sea un objetivo interactivo, más fácil y rápido será para un usuario hacer clic en él. Esta ley se utiliza para optimizar la disposición de los elementos interactivos en una interfaz, mejorando la usabilidad y eficiencia.</a:t>
              </a:r>
              <a:endParaRPr lang="en-US" altLang="ko-KR" sz="1200" dirty="0">
                <a:solidFill>
                  <a:schemeClr val="tx1">
                    <a:lumMod val="75000"/>
                    <a:lumOff val="25000"/>
                  </a:schemeClr>
                </a:solidFill>
                <a:cs typeface="Arial" pitchFamily="34" charset="0"/>
              </a:endParaRPr>
            </a:p>
          </p:txBody>
        </p:sp>
        <p:sp>
          <p:nvSpPr>
            <p:cNvPr id="4" name="Text Placeholder 13"/>
            <p:cNvSpPr txBox="1">
              <a:spLocks/>
            </p:cNvSpPr>
            <p:nvPr/>
          </p:nvSpPr>
          <p:spPr>
            <a:xfrm>
              <a:off x="3714846" y="1635646"/>
              <a:ext cx="4529562" cy="5760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3600" b="1" dirty="0">
                  <a:solidFill>
                    <a:schemeClr val="accent1"/>
                  </a:solidFill>
                  <a:cs typeface="Arial" pitchFamily="34" charset="0"/>
                </a:rPr>
                <a:t>LEY FITTS</a:t>
              </a:r>
              <a:endParaRPr lang="ko-KR" altLang="en-US" sz="3600" b="1" dirty="0">
                <a:solidFill>
                  <a:schemeClr val="accent1"/>
                </a:solidFill>
                <a:cs typeface="Arial" pitchFamily="34" charset="0"/>
              </a:endParaRPr>
            </a:p>
          </p:txBody>
        </p:sp>
      </p:grpSp>
    </p:spTree>
    <p:extLst>
      <p:ext uri="{BB962C8B-B14F-4D97-AF65-F5344CB8AC3E}">
        <p14:creationId xmlns:p14="http://schemas.microsoft.com/office/powerpoint/2010/main" val="25085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53EEA8F-89BE-3193-41B4-6D3614FDB638}"/>
              </a:ext>
            </a:extLst>
          </p:cNvPr>
          <p:cNvPicPr>
            <a:picLocks noChangeAspect="1"/>
          </p:cNvPicPr>
          <p:nvPr/>
        </p:nvPicPr>
        <p:blipFill>
          <a:blip r:embed="rId2"/>
          <a:stretch>
            <a:fillRect/>
          </a:stretch>
        </p:blipFill>
        <p:spPr>
          <a:xfrm>
            <a:off x="2974327" y="0"/>
            <a:ext cx="3613897" cy="5143500"/>
          </a:xfrm>
          <a:prstGeom prst="rect">
            <a:avLst/>
          </a:prstGeom>
        </p:spPr>
      </p:pic>
    </p:spTree>
    <p:extLst>
      <p:ext uri="{BB962C8B-B14F-4D97-AF65-F5344CB8AC3E}">
        <p14:creationId xmlns:p14="http://schemas.microsoft.com/office/powerpoint/2010/main" val="202494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ltLang="ko-KR" sz="2000" dirty="0"/>
              <a:t>Interacción persona-ordenador</a:t>
            </a:r>
          </a:p>
        </p:txBody>
      </p:sp>
      <p:sp>
        <p:nvSpPr>
          <p:cNvPr id="8" name="Title 1">
            <a:extLst>
              <a:ext uri="{FF2B5EF4-FFF2-40B4-BE49-F238E27FC236}">
                <a16:creationId xmlns:a16="http://schemas.microsoft.com/office/drawing/2014/main" id="{2C46E14A-1097-CFE2-C17E-008487637FEA}"/>
              </a:ext>
            </a:extLst>
          </p:cNvPr>
          <p:cNvSpPr txBox="1">
            <a:spLocks/>
          </p:cNvSpPr>
          <p:nvPr/>
        </p:nvSpPr>
        <p:spPr>
          <a:xfrm>
            <a:off x="1691680" y="1795220"/>
            <a:ext cx="7596336" cy="776530"/>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mj-lt"/>
                <a:ea typeface="+mj-ea"/>
                <a:cs typeface="Arial" pitchFamily="34" charset="0"/>
              </a:defRPr>
            </a:lvl1pPr>
          </a:lstStyle>
          <a:p>
            <a:r>
              <a:rPr lang="es-ES" altLang="ko-KR" sz="2000" dirty="0"/>
              <a:t>https://desarrolloweb.com/articulos/1758.php persona-ordenador: Licklider &amp; Clark 1962</a:t>
            </a:r>
          </a:p>
        </p:txBody>
      </p:sp>
    </p:spTree>
    <p:extLst>
      <p:ext uri="{BB962C8B-B14F-4D97-AF65-F5344CB8AC3E}">
        <p14:creationId xmlns:p14="http://schemas.microsoft.com/office/powerpoint/2010/main" val="367738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ltLang="ko-KR" sz="2000" dirty="0"/>
              <a:t>Interacción persona-ordenador: Licklider &amp; Clark 1962</a:t>
            </a:r>
          </a:p>
        </p:txBody>
      </p:sp>
      <p:sp>
        <p:nvSpPr>
          <p:cNvPr id="9" name="Rectangle 8"/>
          <p:cNvSpPr/>
          <p:nvPr/>
        </p:nvSpPr>
        <p:spPr>
          <a:xfrm>
            <a:off x="1527165" y="771550"/>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843550"/>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843550"/>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864718"/>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339752" y="983762"/>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Compartir el tiempo de uso de ordenadores entre varios usuarios</a:t>
            </a:r>
          </a:p>
        </p:txBody>
      </p:sp>
      <p:sp>
        <p:nvSpPr>
          <p:cNvPr id="27" name="Rectangle 26"/>
          <p:cNvSpPr/>
          <p:nvPr/>
        </p:nvSpPr>
        <p:spPr>
          <a:xfrm>
            <a:off x="1527165" y="1678299"/>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1750299"/>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1750299"/>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1771467"/>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02</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339752" y="1890511"/>
            <a:ext cx="578183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Un sistema de I/O para la comunicación mediante datos simbólicos y gráficos</a:t>
            </a:r>
            <a:endParaRPr lang="ko-KR" altLang="en-US" sz="1200" dirty="0">
              <a:solidFill>
                <a:schemeClr val="bg1"/>
              </a:solidFill>
              <a:latin typeface="Arial" pitchFamily="34" charset="0"/>
              <a:cs typeface="Arial" pitchFamily="34" charset="0"/>
            </a:endParaRPr>
          </a:p>
        </p:txBody>
      </p:sp>
      <p:sp>
        <p:nvSpPr>
          <p:cNvPr id="34" name="Rectangle 33"/>
          <p:cNvSpPr/>
          <p:nvPr/>
        </p:nvSpPr>
        <p:spPr>
          <a:xfrm>
            <a:off x="1506520" y="2555244"/>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287816" y="2668686"/>
            <a:ext cx="6116031"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1619505" y="2657048"/>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2678216"/>
            <a:ext cx="605282" cy="461665"/>
          </a:xfrm>
          <a:prstGeom prst="rect">
            <a:avLst/>
          </a:prstGeom>
          <a:noFill/>
        </p:spPr>
        <p:txBody>
          <a:bodyPr wrap="square" rtlCol="0" anchor="ctr">
            <a:spAutoFit/>
          </a:bodyPr>
          <a:lstStyle/>
          <a:p>
            <a:pPr algn="ctr"/>
            <a:r>
              <a:rPr lang="en-US" altLang="ko-KR" sz="2400" b="1" dirty="0">
                <a:solidFill>
                  <a:schemeClr val="accent3"/>
                </a:solidFill>
                <a:latin typeface="Arial" pitchFamily="34" charset="0"/>
                <a:cs typeface="Arial" pitchFamily="34" charset="0"/>
              </a:rPr>
              <a:t>03</a:t>
            </a:r>
            <a:endParaRPr lang="ko-KR" altLang="en-US" sz="2400" b="1" dirty="0">
              <a:solidFill>
                <a:schemeClr val="accent3"/>
              </a:solidFill>
              <a:latin typeface="Arial" pitchFamily="34" charset="0"/>
              <a:cs typeface="Arial" pitchFamily="34" charset="0"/>
            </a:endParaRPr>
          </a:p>
        </p:txBody>
      </p:sp>
      <p:sp>
        <p:nvSpPr>
          <p:cNvPr id="38" name="TextBox 12"/>
          <p:cNvSpPr txBox="1"/>
          <p:nvPr/>
        </p:nvSpPr>
        <p:spPr bwMode="auto">
          <a:xfrm>
            <a:off x="2339752" y="2797260"/>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Un sistema interactivo de proceso de las iteraciones en tiempo real</a:t>
            </a:r>
          </a:p>
        </p:txBody>
      </p:sp>
      <p:sp>
        <p:nvSpPr>
          <p:cNvPr id="40" name="Rectangle 39"/>
          <p:cNvSpPr/>
          <p:nvPr/>
        </p:nvSpPr>
        <p:spPr>
          <a:xfrm>
            <a:off x="1527165" y="3491796"/>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3563796"/>
            <a:ext cx="611603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Rectangle 41"/>
          <p:cNvSpPr/>
          <p:nvPr/>
        </p:nvSpPr>
        <p:spPr>
          <a:xfrm>
            <a:off x="1619505" y="3563796"/>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3584964"/>
            <a:ext cx="605282" cy="461665"/>
          </a:xfrm>
          <a:prstGeom prst="rect">
            <a:avLst/>
          </a:prstGeom>
          <a:noFill/>
        </p:spPr>
        <p:txBody>
          <a:bodyPr wrap="square" rtlCol="0" anchor="ctr">
            <a:spAutoFit/>
          </a:bodyPr>
          <a:lstStyle/>
          <a:p>
            <a:pPr algn="ctr"/>
            <a:r>
              <a:rPr lang="en-US" altLang="ko-KR" sz="2400" b="1" dirty="0">
                <a:solidFill>
                  <a:schemeClr val="accent4"/>
                </a:solidFill>
                <a:latin typeface="Arial" pitchFamily="34" charset="0"/>
                <a:cs typeface="Arial" pitchFamily="34" charset="0"/>
              </a:rPr>
              <a:t>04</a:t>
            </a:r>
            <a:endParaRPr lang="ko-KR" altLang="en-US" sz="2400" b="1" dirty="0">
              <a:solidFill>
                <a:schemeClr val="accent4"/>
              </a:solidFill>
              <a:latin typeface="Arial" pitchFamily="34" charset="0"/>
              <a:cs typeface="Arial" pitchFamily="34" charset="0"/>
            </a:endParaRPr>
          </a:p>
        </p:txBody>
      </p:sp>
      <p:sp>
        <p:nvSpPr>
          <p:cNvPr id="44" name="TextBox 12"/>
          <p:cNvSpPr txBox="1"/>
          <p:nvPr/>
        </p:nvSpPr>
        <p:spPr bwMode="auto">
          <a:xfrm>
            <a:off x="2343277" y="3714928"/>
            <a:ext cx="6521989"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050" b="1" dirty="0">
                <a:solidFill>
                  <a:schemeClr val="bg1"/>
                </a:solidFill>
                <a:latin typeface="Arial" pitchFamily="34" charset="0"/>
                <a:cs typeface="Arial" pitchFamily="34" charset="0"/>
              </a:rPr>
              <a:t>Sistemas para el almacenamiento masivo de información que permita su rápida recuperación</a:t>
            </a:r>
            <a:endParaRPr lang="ko-KR" altLang="en-US" sz="1400" b="1" dirty="0">
              <a:solidFill>
                <a:schemeClr val="bg1"/>
              </a:solidFill>
              <a:latin typeface="Arial" pitchFamily="34" charset="0"/>
              <a:cs typeface="Arial" pitchFamily="34" charset="0"/>
            </a:endParaRPr>
          </a:p>
        </p:txBody>
      </p:sp>
      <p:sp>
        <p:nvSpPr>
          <p:cNvPr id="3" name="Rectangle 39">
            <a:extLst>
              <a:ext uri="{FF2B5EF4-FFF2-40B4-BE49-F238E27FC236}">
                <a16:creationId xmlns:a16="http://schemas.microsoft.com/office/drawing/2014/main" id="{DC9CF65A-7C07-76EE-BE8C-5FB5E2EE5CB0}"/>
              </a:ext>
            </a:extLst>
          </p:cNvPr>
          <p:cNvSpPr/>
          <p:nvPr/>
        </p:nvSpPr>
        <p:spPr>
          <a:xfrm>
            <a:off x="1527165" y="4368741"/>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40">
            <a:extLst>
              <a:ext uri="{FF2B5EF4-FFF2-40B4-BE49-F238E27FC236}">
                <a16:creationId xmlns:a16="http://schemas.microsoft.com/office/drawing/2014/main" id="{92C9B871-263E-EF76-16BD-A9BA27037A8C}"/>
              </a:ext>
            </a:extLst>
          </p:cNvPr>
          <p:cNvSpPr/>
          <p:nvPr/>
        </p:nvSpPr>
        <p:spPr>
          <a:xfrm>
            <a:off x="2327140" y="4440741"/>
            <a:ext cx="6116031" cy="50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1">
            <a:extLst>
              <a:ext uri="{FF2B5EF4-FFF2-40B4-BE49-F238E27FC236}">
                <a16:creationId xmlns:a16="http://schemas.microsoft.com/office/drawing/2014/main" id="{18D3CEFA-0D5F-F28F-4284-FF5D745C0E06}"/>
              </a:ext>
            </a:extLst>
          </p:cNvPr>
          <p:cNvSpPr/>
          <p:nvPr/>
        </p:nvSpPr>
        <p:spPr>
          <a:xfrm>
            <a:off x="1619505" y="4440741"/>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42">
            <a:extLst>
              <a:ext uri="{FF2B5EF4-FFF2-40B4-BE49-F238E27FC236}">
                <a16:creationId xmlns:a16="http://schemas.microsoft.com/office/drawing/2014/main" id="{292EE3E5-79FC-69F5-673C-71CA1C1EDC33}"/>
              </a:ext>
            </a:extLst>
          </p:cNvPr>
          <p:cNvSpPr txBox="1"/>
          <p:nvPr/>
        </p:nvSpPr>
        <p:spPr>
          <a:xfrm>
            <a:off x="1626224" y="4461909"/>
            <a:ext cx="605282" cy="461665"/>
          </a:xfrm>
          <a:prstGeom prst="rect">
            <a:avLst/>
          </a:prstGeom>
          <a:noFill/>
        </p:spPr>
        <p:txBody>
          <a:bodyPr wrap="square" rtlCol="0" anchor="ctr">
            <a:spAutoFit/>
          </a:bodyPr>
          <a:lstStyle/>
          <a:p>
            <a:pPr algn="ctr"/>
            <a:r>
              <a:rPr lang="en-US" altLang="ko-KR" sz="2400" b="1" dirty="0">
                <a:solidFill>
                  <a:srgbClr val="FF0000"/>
                </a:solidFill>
                <a:latin typeface="Arial" pitchFamily="34" charset="0"/>
                <a:cs typeface="Arial" pitchFamily="34" charset="0"/>
              </a:rPr>
              <a:t>05</a:t>
            </a:r>
            <a:endParaRPr lang="ko-KR" altLang="en-US" sz="2400" b="1" dirty="0">
              <a:solidFill>
                <a:srgbClr val="FF0000"/>
              </a:solidFill>
              <a:latin typeface="Arial" pitchFamily="34" charset="0"/>
              <a:cs typeface="Arial" pitchFamily="34" charset="0"/>
            </a:endParaRPr>
          </a:p>
        </p:txBody>
      </p:sp>
      <p:sp>
        <p:nvSpPr>
          <p:cNvPr id="7" name="TextBox 12">
            <a:extLst>
              <a:ext uri="{FF2B5EF4-FFF2-40B4-BE49-F238E27FC236}">
                <a16:creationId xmlns:a16="http://schemas.microsoft.com/office/drawing/2014/main" id="{18626FA2-D971-2D0A-D449-D0DD8F621904}"/>
              </a:ext>
            </a:extLst>
          </p:cNvPr>
          <p:cNvSpPr txBox="1"/>
          <p:nvPr/>
        </p:nvSpPr>
        <p:spPr bwMode="auto">
          <a:xfrm>
            <a:off x="2313953" y="4499649"/>
            <a:ext cx="6080002" cy="43088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100" b="1" dirty="0">
                <a:solidFill>
                  <a:schemeClr val="bg1"/>
                </a:solidFill>
                <a:latin typeface="Arial" pitchFamily="34" charset="0"/>
                <a:cs typeface="Arial" pitchFamily="34" charset="0"/>
              </a:rPr>
              <a:t>Sistemas que faciliten la cooperación entre personas en el diseño y programación de grandes sistemas</a:t>
            </a:r>
            <a:endParaRPr lang="ko-KR" altLang="en-US" sz="11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14064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ltLang="ko-KR" sz="2000" dirty="0"/>
              <a:t>Interacción persona-ordenador: Licklider &amp; Clark 1962</a:t>
            </a:r>
          </a:p>
        </p:txBody>
      </p:sp>
      <p:sp>
        <p:nvSpPr>
          <p:cNvPr id="9" name="Rectangle 8"/>
          <p:cNvSpPr/>
          <p:nvPr/>
        </p:nvSpPr>
        <p:spPr>
          <a:xfrm>
            <a:off x="1527165" y="771550"/>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843550"/>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843550"/>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864718"/>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06</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348096" y="930839"/>
            <a:ext cx="6054203" cy="43088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100" dirty="0">
                <a:solidFill>
                  <a:schemeClr val="bg1"/>
                </a:solidFill>
                <a:latin typeface="Arial" pitchFamily="34" charset="0"/>
                <a:cs typeface="Arial" pitchFamily="34" charset="0"/>
              </a:rPr>
              <a:t>Reconocimiento de la voz, de la escritura manual impresa e introducción de datos por entrada manual directa</a:t>
            </a:r>
          </a:p>
        </p:txBody>
      </p:sp>
      <p:sp>
        <p:nvSpPr>
          <p:cNvPr id="27" name="Rectangle 26"/>
          <p:cNvSpPr/>
          <p:nvPr/>
        </p:nvSpPr>
        <p:spPr>
          <a:xfrm>
            <a:off x="1527165" y="1678299"/>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1750299"/>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1750299"/>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1771467"/>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07</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339752" y="1890511"/>
            <a:ext cx="578183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Comprensión del lenguaje natural</a:t>
            </a:r>
            <a:endParaRPr lang="ko-KR" altLang="en-US" sz="1200" dirty="0">
              <a:solidFill>
                <a:schemeClr val="bg1"/>
              </a:solidFill>
              <a:latin typeface="Arial" pitchFamily="34" charset="0"/>
              <a:cs typeface="Arial" pitchFamily="34" charset="0"/>
            </a:endParaRPr>
          </a:p>
        </p:txBody>
      </p:sp>
      <p:sp>
        <p:nvSpPr>
          <p:cNvPr id="34" name="Rectangle 33"/>
          <p:cNvSpPr/>
          <p:nvPr/>
        </p:nvSpPr>
        <p:spPr>
          <a:xfrm>
            <a:off x="1506520" y="2555244"/>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287816" y="2668686"/>
            <a:ext cx="6116031"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1619505" y="2657048"/>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2678216"/>
            <a:ext cx="605282" cy="461665"/>
          </a:xfrm>
          <a:prstGeom prst="rect">
            <a:avLst/>
          </a:prstGeom>
          <a:noFill/>
        </p:spPr>
        <p:txBody>
          <a:bodyPr wrap="square" rtlCol="0" anchor="ctr">
            <a:spAutoFit/>
          </a:bodyPr>
          <a:lstStyle/>
          <a:p>
            <a:pPr algn="ctr"/>
            <a:r>
              <a:rPr lang="en-US" altLang="ko-KR" sz="2400" b="1" dirty="0">
                <a:solidFill>
                  <a:schemeClr val="accent3"/>
                </a:solidFill>
                <a:latin typeface="Arial" pitchFamily="34" charset="0"/>
                <a:cs typeface="Arial" pitchFamily="34" charset="0"/>
              </a:rPr>
              <a:t>08</a:t>
            </a:r>
            <a:endParaRPr lang="ko-KR" altLang="en-US" sz="2400" b="1" dirty="0">
              <a:solidFill>
                <a:schemeClr val="accent3"/>
              </a:solidFill>
              <a:latin typeface="Arial" pitchFamily="34" charset="0"/>
              <a:cs typeface="Arial" pitchFamily="34" charset="0"/>
            </a:endParaRPr>
          </a:p>
        </p:txBody>
      </p:sp>
      <p:sp>
        <p:nvSpPr>
          <p:cNvPr id="38" name="TextBox 12"/>
          <p:cNvSpPr txBox="1"/>
          <p:nvPr/>
        </p:nvSpPr>
        <p:spPr bwMode="auto">
          <a:xfrm>
            <a:off x="2339752" y="2797260"/>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Reconocimiento de la voz de varios usuarios del ordenador</a:t>
            </a:r>
          </a:p>
        </p:txBody>
      </p:sp>
      <p:sp>
        <p:nvSpPr>
          <p:cNvPr id="40" name="Rectangle 39"/>
          <p:cNvSpPr/>
          <p:nvPr/>
        </p:nvSpPr>
        <p:spPr>
          <a:xfrm>
            <a:off x="1527165" y="3491796"/>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3563796"/>
            <a:ext cx="611603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Rectangle 41"/>
          <p:cNvSpPr/>
          <p:nvPr/>
        </p:nvSpPr>
        <p:spPr>
          <a:xfrm>
            <a:off x="1619505" y="3563796"/>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3584964"/>
            <a:ext cx="605282" cy="461665"/>
          </a:xfrm>
          <a:prstGeom prst="rect">
            <a:avLst/>
          </a:prstGeom>
          <a:noFill/>
        </p:spPr>
        <p:txBody>
          <a:bodyPr wrap="square" rtlCol="0" anchor="ctr">
            <a:spAutoFit/>
          </a:bodyPr>
          <a:lstStyle/>
          <a:p>
            <a:pPr algn="ctr"/>
            <a:r>
              <a:rPr lang="en-US" altLang="ko-KR" sz="2400" b="1" dirty="0">
                <a:solidFill>
                  <a:schemeClr val="accent4"/>
                </a:solidFill>
                <a:latin typeface="Arial" pitchFamily="34" charset="0"/>
                <a:cs typeface="Arial" pitchFamily="34" charset="0"/>
              </a:rPr>
              <a:t>09</a:t>
            </a:r>
            <a:endParaRPr lang="ko-KR" altLang="en-US" sz="2400" b="1" dirty="0">
              <a:solidFill>
                <a:schemeClr val="accent4"/>
              </a:solidFill>
              <a:latin typeface="Arial" pitchFamily="34" charset="0"/>
              <a:cs typeface="Arial" pitchFamily="34" charset="0"/>
            </a:endParaRPr>
          </a:p>
        </p:txBody>
      </p:sp>
      <p:sp>
        <p:nvSpPr>
          <p:cNvPr id="44" name="TextBox 12"/>
          <p:cNvSpPr txBox="1"/>
          <p:nvPr/>
        </p:nvSpPr>
        <p:spPr bwMode="auto">
          <a:xfrm>
            <a:off x="2343277" y="3714928"/>
            <a:ext cx="6521989" cy="25391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050" b="1" dirty="0">
                <a:solidFill>
                  <a:schemeClr val="bg1"/>
                </a:solidFill>
                <a:latin typeface="Arial" pitchFamily="34" charset="0"/>
                <a:cs typeface="Arial" pitchFamily="34" charset="0"/>
              </a:rPr>
              <a:t>Descubrimiento, desarrollo y simplificación de una teoría de algoritmos</a:t>
            </a:r>
            <a:endParaRPr lang="ko-KR" altLang="en-US" sz="1400" b="1" dirty="0">
              <a:solidFill>
                <a:schemeClr val="bg1"/>
              </a:solidFill>
              <a:latin typeface="Arial" pitchFamily="34" charset="0"/>
              <a:cs typeface="Arial" pitchFamily="34" charset="0"/>
            </a:endParaRPr>
          </a:p>
        </p:txBody>
      </p:sp>
      <p:sp>
        <p:nvSpPr>
          <p:cNvPr id="3" name="Rectangle 39">
            <a:extLst>
              <a:ext uri="{FF2B5EF4-FFF2-40B4-BE49-F238E27FC236}">
                <a16:creationId xmlns:a16="http://schemas.microsoft.com/office/drawing/2014/main" id="{DC9CF65A-7C07-76EE-BE8C-5FB5E2EE5CB0}"/>
              </a:ext>
            </a:extLst>
          </p:cNvPr>
          <p:cNvSpPr/>
          <p:nvPr/>
        </p:nvSpPr>
        <p:spPr>
          <a:xfrm>
            <a:off x="1527165" y="4368741"/>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40">
            <a:extLst>
              <a:ext uri="{FF2B5EF4-FFF2-40B4-BE49-F238E27FC236}">
                <a16:creationId xmlns:a16="http://schemas.microsoft.com/office/drawing/2014/main" id="{92C9B871-263E-EF76-16BD-A9BA27037A8C}"/>
              </a:ext>
            </a:extLst>
          </p:cNvPr>
          <p:cNvSpPr/>
          <p:nvPr/>
        </p:nvSpPr>
        <p:spPr>
          <a:xfrm>
            <a:off x="2327140" y="4440741"/>
            <a:ext cx="6116031" cy="504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1">
            <a:extLst>
              <a:ext uri="{FF2B5EF4-FFF2-40B4-BE49-F238E27FC236}">
                <a16:creationId xmlns:a16="http://schemas.microsoft.com/office/drawing/2014/main" id="{18D3CEFA-0D5F-F28F-4284-FF5D745C0E06}"/>
              </a:ext>
            </a:extLst>
          </p:cNvPr>
          <p:cNvSpPr/>
          <p:nvPr/>
        </p:nvSpPr>
        <p:spPr>
          <a:xfrm>
            <a:off x="1619505" y="4440741"/>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42">
            <a:extLst>
              <a:ext uri="{FF2B5EF4-FFF2-40B4-BE49-F238E27FC236}">
                <a16:creationId xmlns:a16="http://schemas.microsoft.com/office/drawing/2014/main" id="{292EE3E5-79FC-69F5-673C-71CA1C1EDC33}"/>
              </a:ext>
            </a:extLst>
          </p:cNvPr>
          <p:cNvSpPr txBox="1"/>
          <p:nvPr/>
        </p:nvSpPr>
        <p:spPr>
          <a:xfrm>
            <a:off x="1626224" y="4461909"/>
            <a:ext cx="605282" cy="461665"/>
          </a:xfrm>
          <a:prstGeom prst="rect">
            <a:avLst/>
          </a:prstGeom>
          <a:noFill/>
        </p:spPr>
        <p:txBody>
          <a:bodyPr wrap="square" rtlCol="0" anchor="ctr">
            <a:spAutoFit/>
          </a:bodyPr>
          <a:lstStyle/>
          <a:p>
            <a:pPr algn="ctr"/>
            <a:r>
              <a:rPr lang="en-US" altLang="ko-KR" sz="2400" b="1" dirty="0">
                <a:solidFill>
                  <a:srgbClr val="FF0000"/>
                </a:solidFill>
                <a:latin typeface="Arial" pitchFamily="34" charset="0"/>
                <a:cs typeface="Arial" pitchFamily="34" charset="0"/>
              </a:rPr>
              <a:t>10</a:t>
            </a:r>
            <a:endParaRPr lang="ko-KR" altLang="en-US" sz="2400" b="1" dirty="0">
              <a:solidFill>
                <a:srgbClr val="FF0000"/>
              </a:solidFill>
              <a:latin typeface="Arial" pitchFamily="34" charset="0"/>
              <a:cs typeface="Arial" pitchFamily="34" charset="0"/>
            </a:endParaRPr>
          </a:p>
        </p:txBody>
      </p:sp>
      <p:sp>
        <p:nvSpPr>
          <p:cNvPr id="7" name="TextBox 12">
            <a:extLst>
              <a:ext uri="{FF2B5EF4-FFF2-40B4-BE49-F238E27FC236}">
                <a16:creationId xmlns:a16="http://schemas.microsoft.com/office/drawing/2014/main" id="{18626FA2-D971-2D0A-D449-D0DD8F621904}"/>
              </a:ext>
            </a:extLst>
          </p:cNvPr>
          <p:cNvSpPr txBox="1"/>
          <p:nvPr/>
        </p:nvSpPr>
        <p:spPr bwMode="auto">
          <a:xfrm>
            <a:off x="2313953" y="4542388"/>
            <a:ext cx="6080002" cy="2616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100" b="1" dirty="0">
                <a:solidFill>
                  <a:schemeClr val="bg1"/>
                </a:solidFill>
                <a:latin typeface="Arial" pitchFamily="34" charset="0"/>
                <a:cs typeface="Arial" pitchFamily="34" charset="0"/>
              </a:rPr>
              <a:t>Programación heurística o a través de principios generales</a:t>
            </a:r>
            <a:endParaRPr lang="ko-KR" altLang="en-US" sz="11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80131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35696" y="2300711"/>
            <a:ext cx="6876256" cy="542078"/>
          </a:xfrm>
        </p:spPr>
        <p:txBody>
          <a:bodyPr/>
          <a:lstStyle/>
          <a:p>
            <a:r>
              <a:rPr lang="es-ES" altLang="ko-KR" b="1" dirty="0">
                <a:solidFill>
                  <a:schemeClr val="tx1">
                    <a:lumMod val="75000"/>
                    <a:lumOff val="25000"/>
                  </a:schemeClr>
                </a:solidFill>
              </a:rPr>
              <a:t>¿Cuáles están resueltos?</a:t>
            </a:r>
          </a:p>
        </p:txBody>
      </p:sp>
      <p:grpSp>
        <p:nvGrpSpPr>
          <p:cNvPr id="6" name="Group 5"/>
          <p:cNvGrpSpPr/>
          <p:nvPr/>
        </p:nvGrpSpPr>
        <p:grpSpPr>
          <a:xfrm>
            <a:off x="1547664" y="2268837"/>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679804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9CA410-9F3B-699D-90C9-D25339CCBD93}"/>
              </a:ext>
            </a:extLst>
          </p:cNvPr>
          <p:cNvSpPr>
            <a:spLocks noGrp="1"/>
          </p:cNvSpPr>
          <p:nvPr>
            <p:ph type="title"/>
          </p:nvPr>
        </p:nvSpPr>
        <p:spPr>
          <a:xfrm>
            <a:off x="0" y="25735"/>
            <a:ext cx="9144000" cy="776530"/>
          </a:xfrm>
        </p:spPr>
        <p:txBody>
          <a:bodyPr/>
          <a:lstStyle/>
          <a:p>
            <a:pPr algn="ctr"/>
            <a:r>
              <a:rPr lang="en-US" altLang="ko-KR" dirty="0"/>
              <a:t> </a:t>
            </a:r>
            <a:r>
              <a:rPr lang="en-US" altLang="ko-KR" dirty="0">
                <a:solidFill>
                  <a:schemeClr val="accent3"/>
                </a:solidFill>
              </a:rPr>
              <a:t>Hansen</a:t>
            </a:r>
            <a:r>
              <a:rPr lang="en-US" altLang="ko-KR" dirty="0"/>
              <a:t> 1971</a:t>
            </a:r>
            <a:endParaRPr lang="ko-KR" altLang="en-US" dirty="0"/>
          </a:p>
        </p:txBody>
      </p:sp>
      <p:grpSp>
        <p:nvGrpSpPr>
          <p:cNvPr id="11" name="Group 27">
            <a:extLst>
              <a:ext uri="{FF2B5EF4-FFF2-40B4-BE49-F238E27FC236}">
                <a16:creationId xmlns:a16="http://schemas.microsoft.com/office/drawing/2014/main" id="{3F049628-EDF5-AFA5-96AC-2062035CB2B5}"/>
              </a:ext>
            </a:extLst>
          </p:cNvPr>
          <p:cNvGrpSpPr/>
          <p:nvPr/>
        </p:nvGrpSpPr>
        <p:grpSpPr>
          <a:xfrm>
            <a:off x="1236515" y="1840227"/>
            <a:ext cx="1833846" cy="916231"/>
            <a:chOff x="625414" y="3277976"/>
            <a:chExt cx="1833846" cy="916231"/>
          </a:xfrm>
        </p:grpSpPr>
        <p:grpSp>
          <p:nvGrpSpPr>
            <p:cNvPr id="12" name="Group 7">
              <a:extLst>
                <a:ext uri="{FF2B5EF4-FFF2-40B4-BE49-F238E27FC236}">
                  <a16:creationId xmlns:a16="http://schemas.microsoft.com/office/drawing/2014/main" id="{4DC81306-1AB6-97C5-4244-E6BAB7CEADCF}"/>
                </a:ext>
              </a:extLst>
            </p:cNvPr>
            <p:cNvGrpSpPr/>
            <p:nvPr/>
          </p:nvGrpSpPr>
          <p:grpSpPr>
            <a:xfrm>
              <a:off x="625414" y="3277976"/>
              <a:ext cx="1833846" cy="916231"/>
              <a:chOff x="3779911" y="3121103"/>
              <a:chExt cx="1584177" cy="916231"/>
            </a:xfrm>
          </p:grpSpPr>
          <p:sp>
            <p:nvSpPr>
              <p:cNvPr id="14" name="Text Placeholder 17">
                <a:extLst>
                  <a:ext uri="{FF2B5EF4-FFF2-40B4-BE49-F238E27FC236}">
                    <a16:creationId xmlns:a16="http://schemas.microsoft.com/office/drawing/2014/main" id="{11600C8E-5A74-0D7B-6D91-03D96623D003}"/>
                  </a:ext>
                </a:extLst>
              </p:cNvPr>
              <p:cNvSpPr txBox="1">
                <a:spLocks/>
              </p:cNvSpPr>
              <p:nvPr/>
            </p:nvSpPr>
            <p:spPr>
              <a:xfrm>
                <a:off x="3779911" y="3121103"/>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1</a:t>
                </a:r>
              </a:p>
            </p:txBody>
          </p:sp>
          <p:sp>
            <p:nvSpPr>
              <p:cNvPr id="16" name="TextBox 10">
                <a:extLst>
                  <a:ext uri="{FF2B5EF4-FFF2-40B4-BE49-F238E27FC236}">
                    <a16:creationId xmlns:a16="http://schemas.microsoft.com/office/drawing/2014/main" id="{93A31EA8-C5BF-AD8D-141B-C99BB31B381A}"/>
                  </a:ext>
                </a:extLst>
              </p:cNvPr>
              <p:cNvSpPr txBox="1"/>
              <p:nvPr/>
            </p:nvSpPr>
            <p:spPr>
              <a:xfrm>
                <a:off x="3779911" y="3760335"/>
                <a:ext cx="1584177" cy="276999"/>
              </a:xfrm>
              <a:prstGeom prst="rect">
                <a:avLst/>
              </a:prstGeom>
              <a:noFill/>
            </p:spPr>
            <p:txBody>
              <a:bodyPr wrap="square" rtlCol="0">
                <a:spAutoFit/>
              </a:bodyPr>
              <a:lstStyle/>
              <a:p>
                <a:pPr algn="ctr"/>
                <a:r>
                  <a:rPr lang="en-US" altLang="ko-KR" sz="1200" dirty="0" err="1">
                    <a:solidFill>
                      <a:schemeClr val="accent1">
                        <a:lumMod val="75000"/>
                      </a:schemeClr>
                    </a:solidFill>
                    <a:cs typeface="Arial" pitchFamily="34" charset="0"/>
                  </a:rPr>
                  <a:t>Conocer</a:t>
                </a:r>
                <a:r>
                  <a:rPr lang="en-US" altLang="ko-KR" sz="1200" dirty="0">
                    <a:solidFill>
                      <a:schemeClr val="accent1">
                        <a:lumMod val="75000"/>
                      </a:schemeClr>
                    </a:solidFill>
                    <a:cs typeface="Arial" pitchFamily="34" charset="0"/>
                  </a:rPr>
                  <a:t> al </a:t>
                </a:r>
                <a:r>
                  <a:rPr lang="en-US" altLang="ko-KR" sz="1200" dirty="0" err="1">
                    <a:solidFill>
                      <a:schemeClr val="accent1">
                        <a:lumMod val="75000"/>
                      </a:schemeClr>
                    </a:solidFill>
                    <a:cs typeface="Arial" pitchFamily="34" charset="0"/>
                  </a:rPr>
                  <a:t>usuario</a:t>
                </a:r>
                <a:endParaRPr lang="ko-KR" altLang="en-US" sz="1200" dirty="0">
                  <a:solidFill>
                    <a:schemeClr val="accent1">
                      <a:lumMod val="75000"/>
                    </a:schemeClr>
                  </a:solidFill>
                  <a:cs typeface="Arial" pitchFamily="34" charset="0"/>
                </a:endParaRPr>
              </a:p>
            </p:txBody>
          </p:sp>
        </p:grpSp>
        <p:sp>
          <p:nvSpPr>
            <p:cNvPr id="13" name="Rectangle 11">
              <a:extLst>
                <a:ext uri="{FF2B5EF4-FFF2-40B4-BE49-F238E27FC236}">
                  <a16:creationId xmlns:a16="http://schemas.microsoft.com/office/drawing/2014/main" id="{33347FE0-CA0F-675B-FA1F-B70B510612A0}"/>
                </a:ext>
              </a:extLst>
            </p:cNvPr>
            <p:cNvSpPr/>
            <p:nvPr/>
          </p:nvSpPr>
          <p:spPr>
            <a:xfrm>
              <a:off x="683760" y="3579862"/>
              <a:ext cx="1728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28">
            <a:extLst>
              <a:ext uri="{FF2B5EF4-FFF2-40B4-BE49-F238E27FC236}">
                <a16:creationId xmlns:a16="http://schemas.microsoft.com/office/drawing/2014/main" id="{A82B6B72-8F15-D96B-447A-BCD9ECE20165}"/>
              </a:ext>
            </a:extLst>
          </p:cNvPr>
          <p:cNvGrpSpPr/>
          <p:nvPr/>
        </p:nvGrpSpPr>
        <p:grpSpPr>
          <a:xfrm>
            <a:off x="3262479" y="1815792"/>
            <a:ext cx="1833846" cy="3132222"/>
            <a:chOff x="2651378" y="3277976"/>
            <a:chExt cx="1833846" cy="3132222"/>
          </a:xfrm>
        </p:grpSpPr>
        <p:grpSp>
          <p:nvGrpSpPr>
            <p:cNvPr id="18" name="Group 12">
              <a:extLst>
                <a:ext uri="{FF2B5EF4-FFF2-40B4-BE49-F238E27FC236}">
                  <a16:creationId xmlns:a16="http://schemas.microsoft.com/office/drawing/2014/main" id="{12F515E9-9CB7-0005-C44A-1BC6309B1EA4}"/>
                </a:ext>
              </a:extLst>
            </p:cNvPr>
            <p:cNvGrpSpPr/>
            <p:nvPr/>
          </p:nvGrpSpPr>
          <p:grpSpPr>
            <a:xfrm>
              <a:off x="2651378" y="3277976"/>
              <a:ext cx="1833846" cy="3132222"/>
              <a:chOff x="3779911" y="3121103"/>
              <a:chExt cx="1584177" cy="3132222"/>
            </a:xfrm>
          </p:grpSpPr>
          <p:sp>
            <p:nvSpPr>
              <p:cNvPr id="20" name="Text Placeholder 17">
                <a:extLst>
                  <a:ext uri="{FF2B5EF4-FFF2-40B4-BE49-F238E27FC236}">
                    <a16:creationId xmlns:a16="http://schemas.microsoft.com/office/drawing/2014/main" id="{AF94054A-60DF-9EE0-C1DF-EBD77C393455}"/>
                  </a:ext>
                </a:extLst>
              </p:cNvPr>
              <p:cNvSpPr txBox="1">
                <a:spLocks/>
              </p:cNvSpPr>
              <p:nvPr/>
            </p:nvSpPr>
            <p:spPr>
              <a:xfrm>
                <a:off x="3779911" y="3121103"/>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2</a:t>
                </a:r>
              </a:p>
            </p:txBody>
          </p:sp>
          <p:sp>
            <p:nvSpPr>
              <p:cNvPr id="22" name="TextBox 15">
                <a:extLst>
                  <a:ext uri="{FF2B5EF4-FFF2-40B4-BE49-F238E27FC236}">
                    <a16:creationId xmlns:a16="http://schemas.microsoft.com/office/drawing/2014/main" id="{702769E0-EBBE-5798-2E10-CB97908AE828}"/>
                  </a:ext>
                </a:extLst>
              </p:cNvPr>
              <p:cNvSpPr txBox="1"/>
              <p:nvPr/>
            </p:nvSpPr>
            <p:spPr>
              <a:xfrm>
                <a:off x="3779911" y="3760335"/>
                <a:ext cx="1584177" cy="2492990"/>
              </a:xfrm>
              <a:prstGeom prst="rect">
                <a:avLst/>
              </a:prstGeom>
              <a:noFill/>
            </p:spPr>
            <p:txBody>
              <a:bodyPr wrap="square" rtlCol="0">
                <a:spAutoFit/>
              </a:bodyPr>
              <a:lstStyle/>
              <a:p>
                <a:pPr algn="ctr"/>
                <a:r>
                  <a:rPr lang="es-ES" altLang="ko-KR" sz="1200" dirty="0">
                    <a:solidFill>
                      <a:schemeClr val="accent2">
                        <a:lumMod val="75000"/>
                      </a:schemeClr>
                    </a:solidFill>
                    <a:cs typeface="Arial" pitchFamily="34" charset="0"/>
                  </a:rPr>
                  <a:t>Minimizar la memorización, sustituyendo la entrada de datos por la selección de ítems, usando nombres en lugar de números, asegurándose un comportamiento predecible y proveyendo acceso rápido a información práctica del sistema</a:t>
                </a:r>
                <a:r>
                  <a:rPr lang="en-US" altLang="ko-KR" sz="1200" dirty="0">
                    <a:solidFill>
                      <a:schemeClr val="accent2">
                        <a:lumMod val="75000"/>
                      </a:schemeClr>
                    </a:solidFill>
                    <a:cs typeface="Arial" pitchFamily="34" charset="0"/>
                  </a:rPr>
                  <a:t> </a:t>
                </a:r>
                <a:endParaRPr lang="ko-KR" altLang="en-US" sz="1200" dirty="0">
                  <a:solidFill>
                    <a:schemeClr val="accent2">
                      <a:lumMod val="75000"/>
                    </a:schemeClr>
                  </a:solidFill>
                  <a:cs typeface="Arial" pitchFamily="34" charset="0"/>
                </a:endParaRPr>
              </a:p>
            </p:txBody>
          </p:sp>
        </p:grpSp>
        <p:sp>
          <p:nvSpPr>
            <p:cNvPr id="19" name="Rectangle 16">
              <a:extLst>
                <a:ext uri="{FF2B5EF4-FFF2-40B4-BE49-F238E27FC236}">
                  <a16:creationId xmlns:a16="http://schemas.microsoft.com/office/drawing/2014/main" id="{B12AB005-506E-E27C-2773-23A6178830E2}"/>
                </a:ext>
              </a:extLst>
            </p:cNvPr>
            <p:cNvSpPr/>
            <p:nvPr/>
          </p:nvSpPr>
          <p:spPr>
            <a:xfrm>
              <a:off x="2704301" y="3579862"/>
              <a:ext cx="1728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9">
            <a:extLst>
              <a:ext uri="{FF2B5EF4-FFF2-40B4-BE49-F238E27FC236}">
                <a16:creationId xmlns:a16="http://schemas.microsoft.com/office/drawing/2014/main" id="{64373900-2395-6716-03EB-19B4003F520B}"/>
              </a:ext>
            </a:extLst>
          </p:cNvPr>
          <p:cNvGrpSpPr/>
          <p:nvPr/>
        </p:nvGrpSpPr>
        <p:grpSpPr>
          <a:xfrm>
            <a:off x="5300399" y="1815792"/>
            <a:ext cx="1833846" cy="2762890"/>
            <a:chOff x="4689298" y="3277976"/>
            <a:chExt cx="1833846" cy="2762890"/>
          </a:xfrm>
        </p:grpSpPr>
        <p:grpSp>
          <p:nvGrpSpPr>
            <p:cNvPr id="24" name="Group 17">
              <a:extLst>
                <a:ext uri="{FF2B5EF4-FFF2-40B4-BE49-F238E27FC236}">
                  <a16:creationId xmlns:a16="http://schemas.microsoft.com/office/drawing/2014/main" id="{1F12E4D6-DE01-9FC2-E06B-CAB4E324F5D0}"/>
                </a:ext>
              </a:extLst>
            </p:cNvPr>
            <p:cNvGrpSpPr/>
            <p:nvPr/>
          </p:nvGrpSpPr>
          <p:grpSpPr>
            <a:xfrm>
              <a:off x="4689298" y="3277976"/>
              <a:ext cx="1833846" cy="2762890"/>
              <a:chOff x="3779911" y="3121103"/>
              <a:chExt cx="1584177" cy="2762890"/>
            </a:xfrm>
          </p:grpSpPr>
          <p:sp>
            <p:nvSpPr>
              <p:cNvPr id="26" name="Text Placeholder 17">
                <a:extLst>
                  <a:ext uri="{FF2B5EF4-FFF2-40B4-BE49-F238E27FC236}">
                    <a16:creationId xmlns:a16="http://schemas.microsoft.com/office/drawing/2014/main" id="{A930F0E1-4FDB-27D7-52E4-F45F1F6E27A2}"/>
                  </a:ext>
                </a:extLst>
              </p:cNvPr>
              <p:cNvSpPr txBox="1">
                <a:spLocks/>
              </p:cNvSpPr>
              <p:nvPr/>
            </p:nvSpPr>
            <p:spPr>
              <a:xfrm>
                <a:off x="3779911" y="3121103"/>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3</a:t>
                </a:r>
              </a:p>
            </p:txBody>
          </p:sp>
          <p:sp>
            <p:nvSpPr>
              <p:cNvPr id="28" name="TextBox 20">
                <a:extLst>
                  <a:ext uri="{FF2B5EF4-FFF2-40B4-BE49-F238E27FC236}">
                    <a16:creationId xmlns:a16="http://schemas.microsoft.com/office/drawing/2014/main" id="{8FD9C9ED-FCF8-81FB-EEBE-0565E5A94A06}"/>
                  </a:ext>
                </a:extLst>
              </p:cNvPr>
              <p:cNvSpPr txBox="1"/>
              <p:nvPr/>
            </p:nvSpPr>
            <p:spPr>
              <a:xfrm>
                <a:off x="3779911" y="3760335"/>
                <a:ext cx="1584177" cy="2123658"/>
              </a:xfrm>
              <a:prstGeom prst="rect">
                <a:avLst/>
              </a:prstGeom>
              <a:noFill/>
            </p:spPr>
            <p:txBody>
              <a:bodyPr wrap="square" rtlCol="0">
                <a:spAutoFit/>
              </a:bodyPr>
              <a:lstStyle/>
              <a:p>
                <a:pPr algn="ctr"/>
                <a:r>
                  <a:rPr lang="es-ES" altLang="ko-KR" sz="1200" dirty="0">
                    <a:solidFill>
                      <a:schemeClr val="accent3">
                        <a:lumMod val="75000"/>
                      </a:schemeClr>
                    </a:solidFill>
                    <a:cs typeface="Arial" pitchFamily="34" charset="0"/>
                  </a:rPr>
                  <a:t>Optimizar las operaciones mediante la rápida ejecución de operaciones comunes, la consistencia de la interfaz y organizando y reorganizando la estructura de la información basándose en la observación del uso del sistema</a:t>
                </a:r>
                <a:endParaRPr lang="ko-KR" altLang="en-US" sz="1200" dirty="0">
                  <a:solidFill>
                    <a:schemeClr val="accent3">
                      <a:lumMod val="75000"/>
                    </a:schemeClr>
                  </a:solidFill>
                  <a:cs typeface="Arial" pitchFamily="34" charset="0"/>
                </a:endParaRPr>
              </a:p>
            </p:txBody>
          </p:sp>
        </p:grpSp>
        <p:sp>
          <p:nvSpPr>
            <p:cNvPr id="25" name="Rectangle 21">
              <a:extLst>
                <a:ext uri="{FF2B5EF4-FFF2-40B4-BE49-F238E27FC236}">
                  <a16:creationId xmlns:a16="http://schemas.microsoft.com/office/drawing/2014/main" id="{861D0D20-4F74-DA7D-87F8-311976568735}"/>
                </a:ext>
              </a:extLst>
            </p:cNvPr>
            <p:cNvSpPr/>
            <p:nvPr/>
          </p:nvSpPr>
          <p:spPr>
            <a:xfrm>
              <a:off x="4742221" y="3579862"/>
              <a:ext cx="1728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9" name="Group 30">
            <a:extLst>
              <a:ext uri="{FF2B5EF4-FFF2-40B4-BE49-F238E27FC236}">
                <a16:creationId xmlns:a16="http://schemas.microsoft.com/office/drawing/2014/main" id="{5F74450E-D24F-2972-5FBE-31FE87D7B47B}"/>
              </a:ext>
            </a:extLst>
          </p:cNvPr>
          <p:cNvGrpSpPr/>
          <p:nvPr/>
        </p:nvGrpSpPr>
        <p:grpSpPr>
          <a:xfrm>
            <a:off x="7323549" y="1815792"/>
            <a:ext cx="1833846" cy="2578224"/>
            <a:chOff x="6712448" y="3277976"/>
            <a:chExt cx="1833846" cy="2578224"/>
          </a:xfrm>
        </p:grpSpPr>
        <p:grpSp>
          <p:nvGrpSpPr>
            <p:cNvPr id="30" name="Group 22">
              <a:extLst>
                <a:ext uri="{FF2B5EF4-FFF2-40B4-BE49-F238E27FC236}">
                  <a16:creationId xmlns:a16="http://schemas.microsoft.com/office/drawing/2014/main" id="{73111D29-E45B-9422-CBB0-B347E10DA218}"/>
                </a:ext>
              </a:extLst>
            </p:cNvPr>
            <p:cNvGrpSpPr/>
            <p:nvPr/>
          </p:nvGrpSpPr>
          <p:grpSpPr>
            <a:xfrm>
              <a:off x="6712448" y="3277976"/>
              <a:ext cx="1833846" cy="2578224"/>
              <a:chOff x="3779911" y="3121103"/>
              <a:chExt cx="1584177" cy="2578224"/>
            </a:xfrm>
          </p:grpSpPr>
          <p:sp>
            <p:nvSpPr>
              <p:cNvPr id="32" name="Text Placeholder 17">
                <a:extLst>
                  <a:ext uri="{FF2B5EF4-FFF2-40B4-BE49-F238E27FC236}">
                    <a16:creationId xmlns:a16="http://schemas.microsoft.com/office/drawing/2014/main" id="{A0138A40-207D-6EFF-60D3-AC9745A9FB19}"/>
                  </a:ext>
                </a:extLst>
              </p:cNvPr>
              <p:cNvSpPr txBox="1">
                <a:spLocks/>
              </p:cNvSpPr>
              <p:nvPr/>
            </p:nvSpPr>
            <p:spPr>
              <a:xfrm>
                <a:off x="3779911" y="3121103"/>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4</a:t>
                </a:r>
              </a:p>
            </p:txBody>
          </p:sp>
          <p:sp>
            <p:nvSpPr>
              <p:cNvPr id="34" name="TextBox 25">
                <a:extLst>
                  <a:ext uri="{FF2B5EF4-FFF2-40B4-BE49-F238E27FC236}">
                    <a16:creationId xmlns:a16="http://schemas.microsoft.com/office/drawing/2014/main" id="{17BC2D20-461A-4A85-01F4-937F5EEC53AC}"/>
                  </a:ext>
                </a:extLst>
              </p:cNvPr>
              <p:cNvSpPr txBox="1"/>
              <p:nvPr/>
            </p:nvSpPr>
            <p:spPr>
              <a:xfrm>
                <a:off x="3779911" y="3760335"/>
                <a:ext cx="1584177" cy="1938992"/>
              </a:xfrm>
              <a:prstGeom prst="rect">
                <a:avLst/>
              </a:prstGeom>
              <a:noFill/>
            </p:spPr>
            <p:txBody>
              <a:bodyPr wrap="square" rtlCol="0">
                <a:spAutoFit/>
              </a:bodyPr>
              <a:lstStyle/>
              <a:p>
                <a:pPr algn="ctr"/>
                <a:r>
                  <a:rPr lang="es-ES" altLang="ko-KR" sz="1200" dirty="0">
                    <a:solidFill>
                      <a:schemeClr val="accent4">
                        <a:lumMod val="75000"/>
                      </a:schemeClr>
                    </a:solidFill>
                    <a:cs typeface="Arial" pitchFamily="34" charset="0"/>
                  </a:rPr>
                  <a:t>Facilitar buenos mensajes de error, crear diseños que eviten los errores más comunes, haciendo posible deshacer acciones realizadas y garantizar la integridad del sistema en caso de un fallo de software o hardware</a:t>
                </a:r>
                <a:endParaRPr lang="ko-KR" altLang="en-US" sz="1200" dirty="0">
                  <a:solidFill>
                    <a:schemeClr val="accent4">
                      <a:lumMod val="75000"/>
                    </a:schemeClr>
                  </a:solidFill>
                  <a:cs typeface="Arial" pitchFamily="34" charset="0"/>
                </a:endParaRPr>
              </a:p>
            </p:txBody>
          </p:sp>
        </p:grpSp>
        <p:sp>
          <p:nvSpPr>
            <p:cNvPr id="31" name="Rectangle 26">
              <a:extLst>
                <a:ext uri="{FF2B5EF4-FFF2-40B4-BE49-F238E27FC236}">
                  <a16:creationId xmlns:a16="http://schemas.microsoft.com/office/drawing/2014/main" id="{AB4CEE3D-D5F1-6317-55CD-8B3E8AFAAC0B}"/>
                </a:ext>
              </a:extLst>
            </p:cNvPr>
            <p:cNvSpPr/>
            <p:nvPr/>
          </p:nvSpPr>
          <p:spPr>
            <a:xfrm>
              <a:off x="6765371" y="3579862"/>
              <a:ext cx="1728000" cy="3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5" name="Title 1">
            <a:extLst>
              <a:ext uri="{FF2B5EF4-FFF2-40B4-BE49-F238E27FC236}">
                <a16:creationId xmlns:a16="http://schemas.microsoft.com/office/drawing/2014/main" id="{B7D32683-EB4B-7EC1-D3FF-13F9509E5B6F}"/>
              </a:ext>
            </a:extLst>
          </p:cNvPr>
          <p:cNvSpPr txBox="1">
            <a:spLocks/>
          </p:cNvSpPr>
          <p:nvPr/>
        </p:nvSpPr>
        <p:spPr>
          <a:xfrm>
            <a:off x="2217925" y="807145"/>
            <a:ext cx="5756800" cy="776530"/>
          </a:xfrm>
          <a:prstGeom prst="rect">
            <a:avLst/>
          </a:prstGeom>
        </p:spPr>
        <p:txBody>
          <a:bodyPr anchor="ctr"/>
          <a:lstStyle>
            <a:lvl1pPr algn="l" defTabSz="914400" rtl="0" eaLnBrk="1" latinLnBrk="1" hangingPunct="1">
              <a:spcBef>
                <a:spcPct val="0"/>
              </a:spcBef>
              <a:buNone/>
              <a:defRPr sz="3600" kern="1200">
                <a:solidFill>
                  <a:schemeClr val="tx1"/>
                </a:solidFill>
                <a:latin typeface="+mj-lt"/>
                <a:ea typeface="+mj-ea"/>
                <a:cs typeface="Arial" pitchFamily="34" charset="0"/>
              </a:defRPr>
            </a:lvl1pPr>
          </a:lstStyle>
          <a:p>
            <a:r>
              <a:rPr lang="es-ES" altLang="ko-KR" sz="2000" dirty="0"/>
              <a:t>Principios para el diseño de sistemas interactivos</a:t>
            </a:r>
          </a:p>
        </p:txBody>
      </p:sp>
    </p:spTree>
    <p:extLst>
      <p:ext uri="{BB962C8B-B14F-4D97-AF65-F5344CB8AC3E}">
        <p14:creationId xmlns:p14="http://schemas.microsoft.com/office/powerpoint/2010/main" val="3025509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ltLang="ko-KR" sz="2400" dirty="0"/>
              <a:t>Diseño de una interfaz. Diseño gráfico.</a:t>
            </a:r>
          </a:p>
        </p:txBody>
      </p:sp>
      <p:sp>
        <p:nvSpPr>
          <p:cNvPr id="9" name="Rectangle 8"/>
          <p:cNvSpPr/>
          <p:nvPr/>
        </p:nvSpPr>
        <p:spPr>
          <a:xfrm>
            <a:off x="1527165" y="1419622"/>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491622"/>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491622"/>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512790"/>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622011" y="1631834"/>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Función estética</a:t>
            </a:r>
          </a:p>
        </p:txBody>
      </p:sp>
      <p:sp>
        <p:nvSpPr>
          <p:cNvPr id="27" name="Rectangle 26"/>
          <p:cNvSpPr/>
          <p:nvPr/>
        </p:nvSpPr>
        <p:spPr>
          <a:xfrm>
            <a:off x="1527165" y="2326371"/>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2398371"/>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2398371"/>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2419539"/>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02</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622011" y="2538583"/>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bg1"/>
                </a:solidFill>
                <a:latin typeface="Arial" pitchFamily="34" charset="0"/>
                <a:cs typeface="Arial" pitchFamily="34" charset="0"/>
              </a:rPr>
              <a:t>Función</a:t>
            </a:r>
            <a:r>
              <a:rPr lang="en-US" altLang="ko-KR" sz="1200" dirty="0">
                <a:solidFill>
                  <a:schemeClr val="bg1"/>
                </a:solidFill>
                <a:latin typeface="Arial" pitchFamily="34" charset="0"/>
                <a:cs typeface="Arial" pitchFamily="34" charset="0"/>
              </a:rPr>
              <a:t> </a:t>
            </a:r>
            <a:r>
              <a:rPr lang="en-US" altLang="ko-KR" sz="1200" dirty="0" err="1">
                <a:solidFill>
                  <a:schemeClr val="bg1"/>
                </a:solidFill>
                <a:latin typeface="Arial" pitchFamily="34" charset="0"/>
                <a:cs typeface="Arial" pitchFamily="34" charset="0"/>
              </a:rPr>
              <a:t>publicitaria</a:t>
            </a:r>
            <a:r>
              <a:rPr lang="en-US" altLang="ko-KR" sz="1200" dirty="0">
                <a:solidFill>
                  <a:schemeClr val="bg1"/>
                </a:solidFill>
                <a:latin typeface="Arial" pitchFamily="34" charset="0"/>
                <a:cs typeface="Arial" pitchFamily="34" charset="0"/>
              </a:rPr>
              <a:t>.</a:t>
            </a:r>
            <a:endParaRPr lang="ko-KR" altLang="en-US" sz="1200" dirty="0">
              <a:solidFill>
                <a:schemeClr val="bg1"/>
              </a:solidFill>
              <a:latin typeface="Arial" pitchFamily="34" charset="0"/>
              <a:cs typeface="Arial" pitchFamily="34" charset="0"/>
            </a:endParaRPr>
          </a:p>
        </p:txBody>
      </p:sp>
      <p:sp>
        <p:nvSpPr>
          <p:cNvPr id="34" name="Rectangle 33"/>
          <p:cNvSpPr/>
          <p:nvPr/>
        </p:nvSpPr>
        <p:spPr>
          <a:xfrm>
            <a:off x="1506520" y="3219822"/>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287816" y="3335526"/>
            <a:ext cx="6116031"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1619505" y="3305120"/>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3326288"/>
            <a:ext cx="605282" cy="461665"/>
          </a:xfrm>
          <a:prstGeom prst="rect">
            <a:avLst/>
          </a:prstGeom>
          <a:noFill/>
        </p:spPr>
        <p:txBody>
          <a:bodyPr wrap="square" rtlCol="0" anchor="ctr">
            <a:spAutoFit/>
          </a:bodyPr>
          <a:lstStyle/>
          <a:p>
            <a:pPr algn="ctr"/>
            <a:r>
              <a:rPr lang="en-US" altLang="ko-KR" sz="2400" b="1" dirty="0">
                <a:solidFill>
                  <a:schemeClr val="accent3"/>
                </a:solidFill>
                <a:latin typeface="Arial" pitchFamily="34" charset="0"/>
                <a:cs typeface="Arial" pitchFamily="34" charset="0"/>
              </a:rPr>
              <a:t>03</a:t>
            </a:r>
            <a:endParaRPr lang="ko-KR" altLang="en-US" sz="2400" b="1" dirty="0">
              <a:solidFill>
                <a:schemeClr val="accent3"/>
              </a:solidFill>
              <a:latin typeface="Arial" pitchFamily="34" charset="0"/>
              <a:cs typeface="Arial" pitchFamily="34" charset="0"/>
            </a:endParaRPr>
          </a:p>
        </p:txBody>
      </p:sp>
      <p:sp>
        <p:nvSpPr>
          <p:cNvPr id="38" name="TextBox 12"/>
          <p:cNvSpPr txBox="1"/>
          <p:nvPr/>
        </p:nvSpPr>
        <p:spPr bwMode="auto">
          <a:xfrm>
            <a:off x="2622011" y="3445332"/>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Función comunicativa.</a:t>
            </a:r>
          </a:p>
        </p:txBody>
      </p:sp>
    </p:spTree>
    <p:extLst>
      <p:ext uri="{BB962C8B-B14F-4D97-AF65-F5344CB8AC3E}">
        <p14:creationId xmlns:p14="http://schemas.microsoft.com/office/powerpoint/2010/main" val="3268788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31640" y="33967"/>
            <a:ext cx="6876256" cy="542078"/>
          </a:xfrm>
        </p:spPr>
        <p:txBody>
          <a:bodyPr/>
          <a:lstStyle/>
          <a:p>
            <a:r>
              <a:rPr lang="es-ES" altLang="ko-KR" sz="2800" b="1" dirty="0">
                <a:solidFill>
                  <a:schemeClr val="tx1">
                    <a:lumMod val="75000"/>
                    <a:lumOff val="25000"/>
                  </a:schemeClr>
                </a:solidFill>
              </a:rPr>
              <a:t>Jerarquía de diseño de una interfaz</a:t>
            </a:r>
          </a:p>
        </p:txBody>
      </p:sp>
      <p:pic>
        <p:nvPicPr>
          <p:cNvPr id="3" name="Imagen 2">
            <a:extLst>
              <a:ext uri="{FF2B5EF4-FFF2-40B4-BE49-F238E27FC236}">
                <a16:creationId xmlns:a16="http://schemas.microsoft.com/office/drawing/2014/main" id="{D2462E1C-28E9-D289-CB10-BD63B1AA885C}"/>
              </a:ext>
            </a:extLst>
          </p:cNvPr>
          <p:cNvPicPr>
            <a:picLocks noChangeAspect="1"/>
          </p:cNvPicPr>
          <p:nvPr/>
        </p:nvPicPr>
        <p:blipFill>
          <a:blip r:embed="rId2"/>
          <a:stretch>
            <a:fillRect/>
          </a:stretch>
        </p:blipFill>
        <p:spPr>
          <a:xfrm>
            <a:off x="1704596" y="843558"/>
            <a:ext cx="3065172" cy="4124528"/>
          </a:xfrm>
          <a:prstGeom prst="rect">
            <a:avLst/>
          </a:prstGeom>
        </p:spPr>
      </p:pic>
      <p:sp>
        <p:nvSpPr>
          <p:cNvPr id="4" name="Title 4">
            <a:extLst>
              <a:ext uri="{FF2B5EF4-FFF2-40B4-BE49-F238E27FC236}">
                <a16:creationId xmlns:a16="http://schemas.microsoft.com/office/drawing/2014/main" id="{E5CB36F9-F2E5-3ADD-810F-08E16138BCEB}"/>
              </a:ext>
            </a:extLst>
          </p:cNvPr>
          <p:cNvSpPr txBox="1">
            <a:spLocks/>
          </p:cNvSpPr>
          <p:nvPr/>
        </p:nvSpPr>
        <p:spPr>
          <a:xfrm>
            <a:off x="5004048" y="627534"/>
            <a:ext cx="4446240" cy="3888432"/>
          </a:xfrm>
          <a:prstGeom prst="rect">
            <a:avLst/>
          </a:prstGeom>
        </p:spPr>
        <p:txBody>
          <a:bodyPr anchor="ctr"/>
          <a:lstStyle>
            <a:lvl1pPr algn="l" defTabSz="914400" rtl="0" eaLnBrk="1" latinLnBrk="1" hangingPunct="1">
              <a:spcBef>
                <a:spcPct val="0"/>
              </a:spcBef>
              <a:buNone/>
              <a:defRPr sz="3600" kern="1200">
                <a:solidFill>
                  <a:schemeClr val="tx1"/>
                </a:solidFill>
                <a:latin typeface="+mj-lt"/>
                <a:ea typeface="+mj-ea"/>
                <a:cs typeface="Arial" pitchFamily="34" charset="0"/>
              </a:defRPr>
            </a:lvl1pPr>
          </a:lstStyle>
          <a:p>
            <a:r>
              <a:rPr lang="es-ES" altLang="ko-KR" sz="2000" b="1" dirty="0">
                <a:solidFill>
                  <a:schemeClr val="tx1">
                    <a:lumMod val="75000"/>
                    <a:lumOff val="25000"/>
                  </a:schemeClr>
                </a:solidFill>
              </a:rPr>
              <a:t>Fases de desarrollo:</a:t>
            </a:r>
          </a:p>
          <a:p>
            <a:pPr marL="514350" indent="-514350">
              <a:buFont typeface="+mj-lt"/>
              <a:buAutoNum type="arabicPeriod"/>
            </a:pPr>
            <a:r>
              <a:rPr lang="es-ES" altLang="ko-KR" sz="2000" b="1" dirty="0">
                <a:solidFill>
                  <a:schemeClr val="tx1">
                    <a:lumMod val="75000"/>
                    <a:lumOff val="25000"/>
                  </a:schemeClr>
                </a:solidFill>
              </a:rPr>
              <a:t>Objetivos</a:t>
            </a:r>
          </a:p>
          <a:p>
            <a:pPr marL="514350" indent="-514350">
              <a:buFont typeface="+mj-lt"/>
              <a:buAutoNum type="arabicPeriod"/>
            </a:pPr>
            <a:r>
              <a:rPr lang="es-ES" altLang="ko-KR" sz="2000" b="1" dirty="0">
                <a:solidFill>
                  <a:schemeClr val="tx1">
                    <a:lumMod val="75000"/>
                    <a:lumOff val="25000"/>
                  </a:schemeClr>
                </a:solidFill>
              </a:rPr>
              <a:t>Requerimientos funcionales</a:t>
            </a:r>
          </a:p>
          <a:p>
            <a:pPr marL="514350" indent="-514350">
              <a:buFont typeface="+mj-lt"/>
              <a:buAutoNum type="arabicPeriod"/>
            </a:pPr>
            <a:r>
              <a:rPr lang="es-ES" altLang="ko-KR" sz="2000" b="1" dirty="0">
                <a:solidFill>
                  <a:schemeClr val="tx1">
                    <a:lumMod val="75000"/>
                    <a:lumOff val="25000"/>
                  </a:schemeClr>
                </a:solidFill>
              </a:rPr>
              <a:t>Diseño de la interfaz</a:t>
            </a:r>
          </a:p>
          <a:p>
            <a:pPr marL="742950" lvl="1" indent="-285750">
              <a:buFont typeface="Arial" panose="020B0604020202020204" pitchFamily="34" charset="0"/>
              <a:buChar char="•"/>
            </a:pPr>
            <a:r>
              <a:rPr lang="es-ES" altLang="ko-KR" sz="2000" b="1" dirty="0">
                <a:solidFill>
                  <a:schemeClr val="tx1">
                    <a:lumMod val="75000"/>
                    <a:lumOff val="25000"/>
                  </a:schemeClr>
                </a:solidFill>
              </a:rPr>
              <a:t>Interacción</a:t>
            </a:r>
          </a:p>
          <a:p>
            <a:pPr marL="742950" lvl="1" indent="-285750">
              <a:buFont typeface="Arial" panose="020B0604020202020204" pitchFamily="34" charset="0"/>
              <a:buChar char="•"/>
            </a:pPr>
            <a:r>
              <a:rPr lang="es-ES" altLang="ko-KR" sz="2000" b="1" dirty="0">
                <a:solidFill>
                  <a:schemeClr val="tx1">
                    <a:lumMod val="75000"/>
                    <a:lumOff val="25000"/>
                  </a:schemeClr>
                </a:solidFill>
              </a:rPr>
              <a:t>Interfaz</a:t>
            </a:r>
          </a:p>
          <a:p>
            <a:pPr marL="742950" lvl="1" indent="-285750">
              <a:buFont typeface="Arial" panose="020B0604020202020204" pitchFamily="34" charset="0"/>
              <a:buChar char="•"/>
            </a:pPr>
            <a:r>
              <a:rPr lang="es-ES" altLang="ko-KR" sz="2000" b="1" dirty="0">
                <a:solidFill>
                  <a:schemeClr val="tx1">
                    <a:lumMod val="75000"/>
                    <a:lumOff val="25000"/>
                  </a:schemeClr>
                </a:solidFill>
              </a:rPr>
              <a:t>Navegación</a:t>
            </a:r>
          </a:p>
          <a:p>
            <a:pPr marL="742950" lvl="1" indent="-285750">
              <a:buFont typeface="Arial" panose="020B0604020202020204" pitchFamily="34" charset="0"/>
              <a:buChar char="•"/>
            </a:pPr>
            <a:r>
              <a:rPr lang="es-ES" altLang="ko-KR" sz="2000" b="1" dirty="0">
                <a:solidFill>
                  <a:schemeClr val="tx1">
                    <a:lumMod val="75000"/>
                    <a:lumOff val="25000"/>
                  </a:schemeClr>
                </a:solidFill>
              </a:rPr>
              <a:t>Visual</a:t>
            </a:r>
          </a:p>
          <a:p>
            <a:pPr marL="514350" indent="-514350">
              <a:buFont typeface="+mj-lt"/>
              <a:buAutoNum type="arabicPeriod"/>
            </a:pPr>
            <a:r>
              <a:rPr lang="es-ES" altLang="ko-KR" sz="2000" b="1" dirty="0">
                <a:solidFill>
                  <a:schemeClr val="tx1">
                    <a:lumMod val="75000"/>
                    <a:lumOff val="25000"/>
                  </a:schemeClr>
                </a:solidFill>
              </a:rPr>
              <a:t>Revisión y pruebas</a:t>
            </a:r>
          </a:p>
          <a:p>
            <a:pPr marL="971550" lvl="1" indent="-514350">
              <a:buFont typeface="+mj-lt"/>
              <a:buAutoNum type="arabicPeriod"/>
            </a:pPr>
            <a:endParaRPr lang="es-ES" altLang="ko-KR" sz="1000" b="1" dirty="0">
              <a:solidFill>
                <a:schemeClr val="tx1">
                  <a:lumMod val="75000"/>
                  <a:lumOff val="25000"/>
                </a:schemeClr>
              </a:solidFill>
            </a:endParaRPr>
          </a:p>
        </p:txBody>
      </p:sp>
    </p:spTree>
    <p:extLst>
      <p:ext uri="{BB962C8B-B14F-4D97-AF65-F5344CB8AC3E}">
        <p14:creationId xmlns:p14="http://schemas.microsoft.com/office/powerpoint/2010/main" val="658752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ltLang="ko-KR" sz="2400" dirty="0"/>
              <a:t>Pruebas</a:t>
            </a:r>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622011" y="1394567"/>
            <a:ext cx="555038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Tiempo de respuesta del sistema: duración y variabilidad (ley de </a:t>
            </a:r>
            <a:r>
              <a:rPr lang="es-ES" altLang="ko-KR" sz="1200" dirty="0" err="1">
                <a:solidFill>
                  <a:schemeClr val="bg1"/>
                </a:solidFill>
                <a:latin typeface="Arial" pitchFamily="34" charset="0"/>
                <a:cs typeface="Arial" pitchFamily="34" charset="0"/>
              </a:rPr>
              <a:t>Fitts</a:t>
            </a:r>
            <a:r>
              <a:rPr lang="es-ES" altLang="ko-KR" sz="1200" dirty="0">
                <a:solidFill>
                  <a:schemeClr val="bg1"/>
                </a:solidFill>
                <a:latin typeface="Arial" pitchFamily="34" charset="0"/>
                <a:cs typeface="Arial" pitchFamily="34" charset="0"/>
              </a:rPr>
              <a:t>)</a:t>
            </a:r>
          </a:p>
        </p:txBody>
      </p:sp>
      <p:sp>
        <p:nvSpPr>
          <p:cNvPr id="27" name="Rectangle 26"/>
          <p:cNvSpPr/>
          <p:nvPr/>
        </p:nvSpPr>
        <p:spPr>
          <a:xfrm>
            <a:off x="1527165" y="2089104"/>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2161104"/>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2161104"/>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2182272"/>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02</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622011" y="2298262"/>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Servicios de ayuda al usuario: integradas y complementarias</a:t>
            </a:r>
            <a:endParaRPr lang="ko-KR" altLang="en-US" sz="1200" dirty="0">
              <a:solidFill>
                <a:schemeClr val="bg1"/>
              </a:solidFill>
              <a:latin typeface="Arial" pitchFamily="34" charset="0"/>
              <a:cs typeface="Arial" pitchFamily="34" charset="0"/>
            </a:endParaRPr>
          </a:p>
        </p:txBody>
      </p:sp>
      <p:sp>
        <p:nvSpPr>
          <p:cNvPr id="34" name="Rectangle 33"/>
          <p:cNvSpPr/>
          <p:nvPr/>
        </p:nvSpPr>
        <p:spPr>
          <a:xfrm>
            <a:off x="1506520" y="2966049"/>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287816" y="3098259"/>
            <a:ext cx="6116031"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3089021"/>
            <a:ext cx="605282" cy="461665"/>
          </a:xfrm>
          <a:prstGeom prst="rect">
            <a:avLst/>
          </a:prstGeom>
          <a:noFill/>
        </p:spPr>
        <p:txBody>
          <a:bodyPr wrap="square" rtlCol="0" anchor="ctr">
            <a:spAutoFit/>
          </a:bodyPr>
          <a:lstStyle/>
          <a:p>
            <a:pPr algn="ctr"/>
            <a:r>
              <a:rPr lang="en-US" altLang="ko-KR" sz="2400" b="1" dirty="0">
                <a:solidFill>
                  <a:schemeClr val="accent3"/>
                </a:solidFill>
                <a:latin typeface="Arial" pitchFamily="34" charset="0"/>
                <a:cs typeface="Arial" pitchFamily="34" charset="0"/>
              </a:rPr>
              <a:t>03</a:t>
            </a:r>
            <a:endParaRPr lang="ko-KR" altLang="en-US" sz="2400" b="1" dirty="0">
              <a:solidFill>
                <a:schemeClr val="accent3"/>
              </a:solidFill>
              <a:latin typeface="Arial" pitchFamily="34" charset="0"/>
              <a:cs typeface="Arial" pitchFamily="34" charset="0"/>
            </a:endParaRPr>
          </a:p>
        </p:txBody>
      </p:sp>
      <p:sp>
        <p:nvSpPr>
          <p:cNvPr id="38" name="TextBox 12"/>
          <p:cNvSpPr txBox="1"/>
          <p:nvPr/>
        </p:nvSpPr>
        <p:spPr bwMode="auto">
          <a:xfrm>
            <a:off x="2622011" y="3208065"/>
            <a:ext cx="583814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Etiquetado de órdenes: correcto diseño de la nomenclatura asociada a cada acción</a:t>
            </a:r>
          </a:p>
        </p:txBody>
      </p:sp>
      <p:sp>
        <p:nvSpPr>
          <p:cNvPr id="40" name="Rectangle 39"/>
          <p:cNvSpPr/>
          <p:nvPr/>
        </p:nvSpPr>
        <p:spPr>
          <a:xfrm>
            <a:off x="1527165" y="3902601"/>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3974601"/>
            <a:ext cx="611603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Rectangle 41"/>
          <p:cNvSpPr/>
          <p:nvPr/>
        </p:nvSpPr>
        <p:spPr>
          <a:xfrm>
            <a:off x="1619505" y="3974601"/>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3995769"/>
            <a:ext cx="605282" cy="461665"/>
          </a:xfrm>
          <a:prstGeom prst="rect">
            <a:avLst/>
          </a:prstGeom>
          <a:noFill/>
        </p:spPr>
        <p:txBody>
          <a:bodyPr wrap="square" rtlCol="0" anchor="ctr">
            <a:spAutoFit/>
          </a:bodyPr>
          <a:lstStyle/>
          <a:p>
            <a:pPr algn="ctr"/>
            <a:r>
              <a:rPr lang="en-US" altLang="ko-KR" sz="2400" b="1" dirty="0">
                <a:solidFill>
                  <a:schemeClr val="accent4"/>
                </a:solidFill>
                <a:latin typeface="Arial" pitchFamily="34" charset="0"/>
                <a:cs typeface="Arial" pitchFamily="34" charset="0"/>
              </a:rPr>
              <a:t>04</a:t>
            </a:r>
            <a:endParaRPr lang="ko-KR" altLang="en-US" sz="2400" b="1" dirty="0">
              <a:solidFill>
                <a:schemeClr val="accent4"/>
              </a:solidFill>
              <a:latin typeface="Arial" pitchFamily="34" charset="0"/>
              <a:cs typeface="Arial" pitchFamily="34" charset="0"/>
            </a:endParaRPr>
          </a:p>
        </p:txBody>
      </p:sp>
      <p:sp>
        <p:nvSpPr>
          <p:cNvPr id="44" name="TextBox 12"/>
          <p:cNvSpPr txBox="1"/>
          <p:nvPr/>
        </p:nvSpPr>
        <p:spPr bwMode="auto">
          <a:xfrm>
            <a:off x="2622011" y="4114813"/>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b="1" dirty="0">
                <a:solidFill>
                  <a:schemeClr val="bg1"/>
                </a:solidFill>
                <a:latin typeface="Arial" pitchFamily="34" charset="0"/>
                <a:cs typeface="Arial" pitchFamily="34" charset="0"/>
              </a:rPr>
              <a:t>¿Se ajusta al diseño gráfico original?</a:t>
            </a:r>
            <a:endParaRPr lang="ko-KR" altLang="en-US" sz="1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59301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¿Que es </a:t>
            </a:r>
            <a:r>
              <a:rPr lang="es-ES" altLang="ko-KR" dirty="0"/>
              <a:t>una</a:t>
            </a:r>
            <a:r>
              <a:rPr lang="en-US" altLang="ko-KR" dirty="0"/>
              <a:t> interfaz?</a:t>
            </a:r>
            <a:endParaRPr lang="ko-KR" altLang="en-US" dirty="0"/>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622011" y="1394567"/>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Intermediario entre el ordenador/programa y el usuario/programa</a:t>
            </a:r>
            <a:endParaRPr lang="ko-KR" altLang="en-US" sz="1200" dirty="0">
              <a:solidFill>
                <a:schemeClr val="bg1"/>
              </a:solidFill>
              <a:latin typeface="Arial" pitchFamily="34" charset="0"/>
              <a:cs typeface="Arial" pitchFamily="34" charset="0"/>
            </a:endParaRPr>
          </a:p>
        </p:txBody>
      </p:sp>
      <p:sp>
        <p:nvSpPr>
          <p:cNvPr id="27" name="Rectangle 26"/>
          <p:cNvSpPr/>
          <p:nvPr/>
        </p:nvSpPr>
        <p:spPr>
          <a:xfrm>
            <a:off x="1527165" y="2089104"/>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2161104"/>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2161104"/>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2182272"/>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02</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622011" y="2301316"/>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En este módulo nos centramos en el intermediario WEB/usuario</a:t>
            </a:r>
            <a:endParaRPr lang="ko-KR" altLang="en-US" sz="1200" dirty="0">
              <a:solidFill>
                <a:schemeClr val="bg1"/>
              </a:solidFill>
              <a:latin typeface="Arial" pitchFamily="34" charset="0"/>
              <a:cs typeface="Arial" pitchFamily="34" charset="0"/>
            </a:endParaRPr>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Rectangle 41"/>
          <p:cNvSpPr/>
          <p:nvPr/>
        </p:nvSpPr>
        <p:spPr>
          <a:xfrm>
            <a:off x="1619505" y="3974601"/>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12"/>
          <p:cNvSpPr txBox="1"/>
          <p:nvPr/>
        </p:nvSpPr>
        <p:spPr bwMode="auto">
          <a:xfrm>
            <a:off x="2622011" y="4114813"/>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latin typeface="Arial" pitchFamily="34" charset="0"/>
                <a:cs typeface="Arial" pitchFamily="34" charset="0"/>
              </a:rPr>
              <a:t>Get a modern PowerPoint  Presentation that is beautifully designed</a:t>
            </a:r>
            <a:endParaRPr lang="ko-KR" alt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54339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solidFill>
                  <a:schemeClr val="accent3"/>
                </a:solidFill>
              </a:rPr>
              <a:t>Herramientas</a:t>
            </a:r>
            <a:r>
              <a:rPr lang="en-US" altLang="ko-KR" dirty="0">
                <a:solidFill>
                  <a:schemeClr val="accent3"/>
                </a:solidFill>
              </a:rPr>
              <a:t> de</a:t>
            </a:r>
            <a:r>
              <a:rPr lang="en-US" altLang="ko-KR" dirty="0">
                <a:solidFill>
                  <a:srgbClr val="0DD2D9"/>
                </a:solidFill>
              </a:rPr>
              <a:t> </a:t>
            </a:r>
            <a:r>
              <a:rPr lang="en-US" altLang="ko-KR" dirty="0" err="1"/>
              <a:t>Prototipos</a:t>
            </a:r>
            <a:endParaRPr lang="ko-KR" altLang="en-US" dirty="0"/>
          </a:p>
        </p:txBody>
      </p:sp>
      <p:sp>
        <p:nvSpPr>
          <p:cNvPr id="9" name="Rectangle 8"/>
          <p:cNvSpPr/>
          <p:nvPr/>
        </p:nvSpPr>
        <p:spPr>
          <a:xfrm>
            <a:off x="0" y="2651463"/>
            <a:ext cx="4068000"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0" y="1931261"/>
            <a:ext cx="34560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0" y="1211059"/>
            <a:ext cx="2844000"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Group 17"/>
          <p:cNvGrpSpPr/>
          <p:nvPr/>
        </p:nvGrpSpPr>
        <p:grpSpPr>
          <a:xfrm>
            <a:off x="4245785" y="2578176"/>
            <a:ext cx="4790712" cy="671588"/>
            <a:chOff x="2543198" y="4388490"/>
            <a:chExt cx="3968636" cy="671588"/>
          </a:xfrm>
        </p:grpSpPr>
        <p:sp>
          <p:nvSpPr>
            <p:cNvPr id="19" name="TextBox 18"/>
            <p:cNvSpPr txBox="1"/>
            <p:nvPr/>
          </p:nvSpPr>
          <p:spPr>
            <a:xfrm>
              <a:off x="2551706" y="4598413"/>
              <a:ext cx="3960128" cy="461665"/>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https://www.practicalecommerce.com/10-Prototyping-Tools-to-Create-Web-and-Mobile-Apps</a:t>
              </a:r>
              <a:endParaRPr lang="ko-KR" altLang="en-US" sz="1200" dirty="0">
                <a:solidFill>
                  <a:schemeClr val="tx1">
                    <a:lumMod val="65000"/>
                    <a:lumOff val="35000"/>
                  </a:schemeClr>
                </a:solidFill>
                <a:cs typeface="Arial" pitchFamily="34" charset="0"/>
              </a:endParaRPr>
            </a:p>
          </p:txBody>
        </p:sp>
        <p:sp>
          <p:nvSpPr>
            <p:cNvPr id="20" name="TextBox 19"/>
            <p:cNvSpPr txBox="1"/>
            <p:nvPr/>
          </p:nvSpPr>
          <p:spPr>
            <a:xfrm>
              <a:off x="2543198" y="4388490"/>
              <a:ext cx="2547414" cy="276999"/>
            </a:xfrm>
            <a:prstGeom prst="rect">
              <a:avLst/>
            </a:prstGeom>
            <a:noFill/>
          </p:spPr>
          <p:txBody>
            <a:bodyPr wrap="square" rtlCol="0">
              <a:spAutoFit/>
            </a:bodyPr>
            <a:lstStyle/>
            <a:p>
              <a:r>
                <a:rPr lang="en-US" altLang="ko-KR" sz="1200" b="1" dirty="0" err="1">
                  <a:solidFill>
                    <a:schemeClr val="accent2"/>
                  </a:solidFill>
                  <a:cs typeface="Arial" pitchFamily="34" charset="0"/>
                </a:rPr>
                <a:t>Diferentes</a:t>
              </a:r>
              <a:r>
                <a:rPr lang="en-US" altLang="ko-KR" sz="1200" b="1" dirty="0">
                  <a:solidFill>
                    <a:schemeClr val="accent2"/>
                  </a:solidFill>
                  <a:cs typeface="Arial" pitchFamily="34" charset="0"/>
                </a:rPr>
                <a:t> </a:t>
              </a:r>
              <a:r>
                <a:rPr lang="en-US" altLang="ko-KR" sz="1200" b="1" dirty="0" err="1">
                  <a:solidFill>
                    <a:schemeClr val="accent2"/>
                  </a:solidFill>
                  <a:cs typeface="Arial" pitchFamily="34" charset="0"/>
                </a:rPr>
                <a:t>herramientas</a:t>
              </a:r>
              <a:r>
                <a:rPr lang="en-US" altLang="ko-KR" sz="1200" b="1" dirty="0">
                  <a:solidFill>
                    <a:schemeClr val="accent2"/>
                  </a:solidFill>
                  <a:cs typeface="Arial" pitchFamily="34" charset="0"/>
                </a:rPr>
                <a:t> de </a:t>
              </a:r>
              <a:r>
                <a:rPr lang="en-US" altLang="ko-KR" sz="1200" b="1" dirty="0" err="1">
                  <a:solidFill>
                    <a:schemeClr val="accent2"/>
                  </a:solidFill>
                  <a:cs typeface="Arial" pitchFamily="34" charset="0"/>
                </a:rPr>
                <a:t>prototipado</a:t>
              </a:r>
              <a:endParaRPr lang="ko-KR" altLang="en-US" sz="1200" b="1" dirty="0">
                <a:solidFill>
                  <a:schemeClr val="accent2"/>
                </a:solidFill>
                <a:cs typeface="Arial" pitchFamily="34" charset="0"/>
              </a:endParaRPr>
            </a:p>
          </p:txBody>
        </p:sp>
      </p:grpSp>
      <p:grpSp>
        <p:nvGrpSpPr>
          <p:cNvPr id="21" name="Group 20"/>
          <p:cNvGrpSpPr/>
          <p:nvPr/>
        </p:nvGrpSpPr>
        <p:grpSpPr>
          <a:xfrm>
            <a:off x="3622317" y="1863227"/>
            <a:ext cx="3541972" cy="486922"/>
            <a:chOff x="2543198" y="4388490"/>
            <a:chExt cx="2934177" cy="486922"/>
          </a:xfrm>
        </p:grpSpPr>
        <p:sp>
          <p:nvSpPr>
            <p:cNvPr id="22" name="TextBox 21"/>
            <p:cNvSpPr txBox="1"/>
            <p:nvPr/>
          </p:nvSpPr>
          <p:spPr>
            <a:xfrm>
              <a:off x="2551706" y="4598413"/>
              <a:ext cx="2925669"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https://zapier.com/blog/best-wireframe-tools/</a:t>
              </a:r>
              <a:endParaRPr lang="ko-KR" altLang="en-US" sz="1200" dirty="0">
                <a:solidFill>
                  <a:schemeClr val="tx1">
                    <a:lumMod val="65000"/>
                    <a:lumOff val="35000"/>
                  </a:schemeClr>
                </a:solidFill>
                <a:cs typeface="Arial" pitchFamily="34" charset="0"/>
              </a:endParaRPr>
            </a:p>
          </p:txBody>
        </p:sp>
        <p:sp>
          <p:nvSpPr>
            <p:cNvPr id="23" name="TextBox 22"/>
            <p:cNvSpPr txBox="1"/>
            <p:nvPr/>
          </p:nvSpPr>
          <p:spPr>
            <a:xfrm>
              <a:off x="2543198" y="4388490"/>
              <a:ext cx="2547414" cy="276999"/>
            </a:xfrm>
            <a:prstGeom prst="rect">
              <a:avLst/>
            </a:prstGeom>
            <a:noFill/>
          </p:spPr>
          <p:txBody>
            <a:bodyPr wrap="square" rtlCol="0">
              <a:spAutoFit/>
            </a:bodyPr>
            <a:lstStyle/>
            <a:p>
              <a:r>
                <a:rPr lang="en-US" altLang="ko-KR" sz="1200" b="1" dirty="0" err="1">
                  <a:solidFill>
                    <a:schemeClr val="accent3"/>
                  </a:solidFill>
                  <a:cs typeface="Arial" pitchFamily="34" charset="0"/>
                </a:rPr>
                <a:t>Boceto</a:t>
              </a:r>
              <a:endParaRPr lang="ko-KR" altLang="en-US" sz="1200" b="1" dirty="0">
                <a:solidFill>
                  <a:schemeClr val="accent3"/>
                </a:solidFill>
                <a:cs typeface="Arial" pitchFamily="34" charset="0"/>
              </a:endParaRPr>
            </a:p>
          </p:txBody>
        </p:sp>
      </p:grpSp>
      <p:grpSp>
        <p:nvGrpSpPr>
          <p:cNvPr id="24" name="Group 23"/>
          <p:cNvGrpSpPr/>
          <p:nvPr/>
        </p:nvGrpSpPr>
        <p:grpSpPr>
          <a:xfrm>
            <a:off x="2998849" y="1148278"/>
            <a:ext cx="3111729" cy="486922"/>
            <a:chOff x="2543198" y="4388490"/>
            <a:chExt cx="2577763" cy="486922"/>
          </a:xfrm>
        </p:grpSpPr>
        <p:sp>
          <p:nvSpPr>
            <p:cNvPr id="25" name="TextBox 24"/>
            <p:cNvSpPr txBox="1"/>
            <p:nvPr/>
          </p:nvSpPr>
          <p:spPr>
            <a:xfrm>
              <a:off x="2551706" y="4598413"/>
              <a:ext cx="2569255"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https://www.sketch.com/</a:t>
              </a:r>
              <a:endParaRPr lang="ko-KR" altLang="en-US" sz="1200" dirty="0">
                <a:solidFill>
                  <a:schemeClr val="tx1">
                    <a:lumMod val="65000"/>
                    <a:lumOff val="35000"/>
                  </a:schemeClr>
                </a:solidFill>
                <a:cs typeface="Arial" pitchFamily="34" charset="0"/>
              </a:endParaRPr>
            </a:p>
          </p:txBody>
        </p:sp>
        <p:sp>
          <p:nvSpPr>
            <p:cNvPr id="26" name="TextBox 25"/>
            <p:cNvSpPr txBox="1"/>
            <p:nvPr/>
          </p:nvSpPr>
          <p:spPr>
            <a:xfrm>
              <a:off x="2543198" y="4388490"/>
              <a:ext cx="2547414" cy="276999"/>
            </a:xfrm>
            <a:prstGeom prst="rect">
              <a:avLst/>
            </a:prstGeom>
            <a:noFill/>
          </p:spPr>
          <p:txBody>
            <a:bodyPr wrap="square" rtlCol="0">
              <a:spAutoFit/>
            </a:bodyPr>
            <a:lstStyle/>
            <a:p>
              <a:r>
                <a:rPr lang="en-US" altLang="ko-KR" sz="1200" b="1" dirty="0" err="1">
                  <a:solidFill>
                    <a:schemeClr val="accent4"/>
                  </a:solidFill>
                  <a:cs typeface="Arial" pitchFamily="34" charset="0"/>
                </a:rPr>
                <a:t>Cualquier</a:t>
              </a:r>
              <a:r>
                <a:rPr lang="en-US" altLang="ko-KR" sz="1200" b="1" dirty="0">
                  <a:solidFill>
                    <a:schemeClr val="accent4"/>
                  </a:solidFill>
                  <a:cs typeface="Arial" pitchFamily="34" charset="0"/>
                </a:rPr>
                <a:t> </a:t>
              </a:r>
              <a:r>
                <a:rPr lang="en-US" altLang="ko-KR" sz="1200" b="1" dirty="0" err="1">
                  <a:solidFill>
                    <a:schemeClr val="accent4"/>
                  </a:solidFill>
                  <a:cs typeface="Arial" pitchFamily="34" charset="0"/>
                </a:rPr>
                <a:t>herramienta</a:t>
              </a:r>
              <a:r>
                <a:rPr lang="en-US" altLang="ko-KR" sz="1200" b="1" dirty="0">
                  <a:solidFill>
                    <a:schemeClr val="accent4"/>
                  </a:solidFill>
                  <a:cs typeface="Arial" pitchFamily="34" charset="0"/>
                </a:rPr>
                <a:t> de </a:t>
              </a:r>
              <a:r>
                <a:rPr lang="en-US" altLang="ko-KR" sz="1200" b="1" dirty="0" err="1">
                  <a:solidFill>
                    <a:schemeClr val="accent4"/>
                  </a:solidFill>
                  <a:cs typeface="Arial" pitchFamily="34" charset="0"/>
                </a:rPr>
                <a:t>dibujo</a:t>
              </a:r>
              <a:endParaRPr lang="ko-KR" altLang="en-US" sz="1200" b="1" dirty="0">
                <a:solidFill>
                  <a:schemeClr val="accent4"/>
                </a:solidFill>
                <a:cs typeface="Arial" pitchFamily="34" charset="0"/>
              </a:endParaRPr>
            </a:p>
          </p:txBody>
        </p:sp>
      </p:grpSp>
      <p:sp>
        <p:nvSpPr>
          <p:cNvPr id="32" name="TextBox 31"/>
          <p:cNvSpPr txBox="1"/>
          <p:nvPr/>
        </p:nvSpPr>
        <p:spPr>
          <a:xfrm>
            <a:off x="1010558" y="1299459"/>
            <a:ext cx="1545218"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SKETCHING</a:t>
            </a:r>
            <a:endParaRPr lang="ko-KR" altLang="en-US" sz="1600" b="1" dirty="0">
              <a:solidFill>
                <a:schemeClr val="bg1"/>
              </a:solidFill>
              <a:cs typeface="Arial" pitchFamily="34" charset="0"/>
            </a:endParaRPr>
          </a:p>
        </p:txBody>
      </p:sp>
      <p:sp>
        <p:nvSpPr>
          <p:cNvPr id="33" name="TextBox 32"/>
          <p:cNvSpPr txBox="1"/>
          <p:nvPr/>
        </p:nvSpPr>
        <p:spPr>
          <a:xfrm>
            <a:off x="1558880" y="2019539"/>
            <a:ext cx="1897120"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WIREFRAMING</a:t>
            </a:r>
            <a:endParaRPr lang="ko-KR" altLang="en-US" sz="1600" b="1" dirty="0">
              <a:solidFill>
                <a:schemeClr val="bg1"/>
              </a:solidFill>
              <a:cs typeface="Arial" pitchFamily="34" charset="0"/>
            </a:endParaRPr>
          </a:p>
        </p:txBody>
      </p:sp>
      <p:sp>
        <p:nvSpPr>
          <p:cNvPr id="34" name="TextBox 33"/>
          <p:cNvSpPr txBox="1"/>
          <p:nvPr/>
        </p:nvSpPr>
        <p:spPr>
          <a:xfrm>
            <a:off x="2107202" y="2739619"/>
            <a:ext cx="188873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PROTOTIPADO</a:t>
            </a:r>
            <a:endParaRPr lang="ko-KR" altLang="en-US" sz="1600" b="1" dirty="0">
              <a:solidFill>
                <a:schemeClr val="bg1"/>
              </a:solidFill>
              <a:cs typeface="Arial" pitchFamily="34" charset="0"/>
            </a:endParaRPr>
          </a:p>
        </p:txBody>
      </p:sp>
      <p:sp>
        <p:nvSpPr>
          <p:cNvPr id="3" name="Rectangle 4">
            <a:extLst>
              <a:ext uri="{FF2B5EF4-FFF2-40B4-BE49-F238E27FC236}">
                <a16:creationId xmlns:a16="http://schemas.microsoft.com/office/drawing/2014/main" id="{D89E8446-A0CC-824C-8270-E19784CCDA83}"/>
              </a:ext>
            </a:extLst>
          </p:cNvPr>
          <p:cNvSpPr/>
          <p:nvPr/>
        </p:nvSpPr>
        <p:spPr>
          <a:xfrm>
            <a:off x="2582630" y="4007575"/>
            <a:ext cx="144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5">
            <a:extLst>
              <a:ext uri="{FF2B5EF4-FFF2-40B4-BE49-F238E27FC236}">
                <a16:creationId xmlns:a16="http://schemas.microsoft.com/office/drawing/2014/main" id="{0351E36F-4AE9-34C7-5EE2-E4C4261710F2}"/>
              </a:ext>
            </a:extLst>
          </p:cNvPr>
          <p:cNvSpPr/>
          <p:nvPr/>
        </p:nvSpPr>
        <p:spPr>
          <a:xfrm>
            <a:off x="4023355" y="4007575"/>
            <a:ext cx="144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10">
            <a:extLst>
              <a:ext uri="{FF2B5EF4-FFF2-40B4-BE49-F238E27FC236}">
                <a16:creationId xmlns:a16="http://schemas.microsoft.com/office/drawing/2014/main" id="{04AEE31C-FE5F-DC90-08B0-22550B33FA7A}"/>
              </a:ext>
            </a:extLst>
          </p:cNvPr>
          <p:cNvSpPr/>
          <p:nvPr/>
        </p:nvSpPr>
        <p:spPr>
          <a:xfrm>
            <a:off x="2319330" y="3917387"/>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11">
            <a:extLst>
              <a:ext uri="{FF2B5EF4-FFF2-40B4-BE49-F238E27FC236}">
                <a16:creationId xmlns:a16="http://schemas.microsoft.com/office/drawing/2014/main" id="{914812F8-7229-7DE2-C9ED-F1F36A02B6BA}"/>
              </a:ext>
            </a:extLst>
          </p:cNvPr>
          <p:cNvSpPr/>
          <p:nvPr/>
        </p:nvSpPr>
        <p:spPr>
          <a:xfrm>
            <a:off x="2401905" y="3999962"/>
            <a:ext cx="360000" cy="360000"/>
          </a:xfrm>
          <a:prstGeom prst="ellipse">
            <a:avLst/>
          </a:prstGeom>
          <a:solidFill>
            <a:schemeClr val="accent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7" name="Oval 12">
            <a:extLst>
              <a:ext uri="{FF2B5EF4-FFF2-40B4-BE49-F238E27FC236}">
                <a16:creationId xmlns:a16="http://schemas.microsoft.com/office/drawing/2014/main" id="{0059807D-CC97-BB9C-DB35-1C2EE665EDEB}"/>
              </a:ext>
            </a:extLst>
          </p:cNvPr>
          <p:cNvSpPr/>
          <p:nvPr/>
        </p:nvSpPr>
        <p:spPr>
          <a:xfrm>
            <a:off x="3760055" y="3923086"/>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3">
            <a:extLst>
              <a:ext uri="{FF2B5EF4-FFF2-40B4-BE49-F238E27FC236}">
                <a16:creationId xmlns:a16="http://schemas.microsoft.com/office/drawing/2014/main" id="{9E5EF442-9419-6C65-E4F3-9236FC539DEF}"/>
              </a:ext>
            </a:extLst>
          </p:cNvPr>
          <p:cNvSpPr/>
          <p:nvPr/>
        </p:nvSpPr>
        <p:spPr>
          <a:xfrm>
            <a:off x="3842630" y="4005661"/>
            <a:ext cx="360000" cy="360000"/>
          </a:xfrm>
          <a:prstGeom prst="ellipse">
            <a:avLst/>
          </a:prstGeom>
          <a:solidFill>
            <a:schemeClr val="accent3"/>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29" name="Oval 14">
            <a:extLst>
              <a:ext uri="{FF2B5EF4-FFF2-40B4-BE49-F238E27FC236}">
                <a16:creationId xmlns:a16="http://schemas.microsoft.com/office/drawing/2014/main" id="{92993477-C51C-06BD-1D89-6544729D4612}"/>
              </a:ext>
            </a:extLst>
          </p:cNvPr>
          <p:cNvSpPr/>
          <p:nvPr/>
        </p:nvSpPr>
        <p:spPr>
          <a:xfrm>
            <a:off x="5200780" y="3928785"/>
            <a:ext cx="540000" cy="540000"/>
          </a:xfrm>
          <a:prstGeom prst="ellipse">
            <a:avLst/>
          </a:pr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5">
            <a:extLst>
              <a:ext uri="{FF2B5EF4-FFF2-40B4-BE49-F238E27FC236}">
                <a16:creationId xmlns:a16="http://schemas.microsoft.com/office/drawing/2014/main" id="{F35938CF-1198-59A7-03F0-3159C5011B5D}"/>
              </a:ext>
            </a:extLst>
          </p:cNvPr>
          <p:cNvSpPr/>
          <p:nvPr/>
        </p:nvSpPr>
        <p:spPr>
          <a:xfrm>
            <a:off x="5283355" y="4011360"/>
            <a:ext cx="360000" cy="360000"/>
          </a:xfrm>
          <a:prstGeom prst="ellipse">
            <a:avLst/>
          </a:prstGeom>
          <a:solidFill>
            <a:schemeClr val="accent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dirty="0">
              <a:solidFill>
                <a:schemeClr val="tx1">
                  <a:lumMod val="65000"/>
                  <a:lumOff val="35000"/>
                </a:schemeClr>
              </a:solidFill>
            </a:endParaRPr>
          </a:p>
        </p:txBody>
      </p:sp>
      <p:sp>
        <p:nvSpPr>
          <p:cNvPr id="31" name="TextBox 20">
            <a:extLst>
              <a:ext uri="{FF2B5EF4-FFF2-40B4-BE49-F238E27FC236}">
                <a16:creationId xmlns:a16="http://schemas.microsoft.com/office/drawing/2014/main" id="{FF7481B7-2197-AA38-2034-40CF3EC0687F}"/>
              </a:ext>
            </a:extLst>
          </p:cNvPr>
          <p:cNvSpPr txBox="1"/>
          <p:nvPr/>
        </p:nvSpPr>
        <p:spPr>
          <a:xfrm>
            <a:off x="1171098" y="4609460"/>
            <a:ext cx="1729254"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HORIZONTAL</a:t>
            </a:r>
            <a:endParaRPr lang="ko-KR" altLang="en-US" sz="1600" b="1" dirty="0">
              <a:solidFill>
                <a:schemeClr val="tx1">
                  <a:lumMod val="75000"/>
                  <a:lumOff val="25000"/>
                </a:schemeClr>
              </a:solidFill>
              <a:cs typeface="Arial" pitchFamily="34" charset="0"/>
            </a:endParaRPr>
          </a:p>
        </p:txBody>
      </p:sp>
      <p:sp>
        <p:nvSpPr>
          <p:cNvPr id="37" name="TextBox 21">
            <a:extLst>
              <a:ext uri="{FF2B5EF4-FFF2-40B4-BE49-F238E27FC236}">
                <a16:creationId xmlns:a16="http://schemas.microsoft.com/office/drawing/2014/main" id="{E576C1ED-A92E-7ECE-C0F2-76B4C9310BD7}"/>
              </a:ext>
            </a:extLst>
          </p:cNvPr>
          <p:cNvSpPr txBox="1"/>
          <p:nvPr/>
        </p:nvSpPr>
        <p:spPr>
          <a:xfrm>
            <a:off x="3277983" y="3496638"/>
            <a:ext cx="1455156"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VERTICAL</a:t>
            </a:r>
            <a:endParaRPr lang="ko-KR" altLang="en-US" sz="1600" b="1" dirty="0">
              <a:solidFill>
                <a:schemeClr val="tx1">
                  <a:lumMod val="75000"/>
                  <a:lumOff val="25000"/>
                </a:schemeClr>
              </a:solidFill>
              <a:cs typeface="Arial" pitchFamily="34" charset="0"/>
            </a:endParaRPr>
          </a:p>
        </p:txBody>
      </p:sp>
      <p:sp>
        <p:nvSpPr>
          <p:cNvPr id="38" name="TextBox 22">
            <a:extLst>
              <a:ext uri="{FF2B5EF4-FFF2-40B4-BE49-F238E27FC236}">
                <a16:creationId xmlns:a16="http://schemas.microsoft.com/office/drawing/2014/main" id="{C2E6D30D-65F2-C9DE-C0B9-2E06F0C22C97}"/>
              </a:ext>
            </a:extLst>
          </p:cNvPr>
          <p:cNvSpPr txBox="1"/>
          <p:nvPr/>
        </p:nvSpPr>
        <p:spPr>
          <a:xfrm>
            <a:off x="5130574" y="4578791"/>
            <a:ext cx="138564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DIAGONAL</a:t>
            </a:r>
            <a:endParaRPr lang="ko-KR" altLang="en-US" sz="1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49250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92546"/>
            <a:ext cx="7596336" cy="776530"/>
          </a:xfrm>
        </p:spPr>
        <p:txBody>
          <a:bodyPr/>
          <a:lstStyle/>
          <a:p>
            <a:r>
              <a:rPr lang="es-ES" altLang="ko-KR" sz="2400" dirty="0"/>
              <a:t>Aplicaciones para el desarrollo de interfaces</a:t>
            </a:r>
          </a:p>
        </p:txBody>
      </p:sp>
      <p:sp>
        <p:nvSpPr>
          <p:cNvPr id="9" name="Rectangle 8"/>
          <p:cNvSpPr/>
          <p:nvPr/>
        </p:nvSpPr>
        <p:spPr>
          <a:xfrm>
            <a:off x="1527165" y="699542"/>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771542"/>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771542"/>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792710"/>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411760" y="911754"/>
            <a:ext cx="555038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Identificar los elementos que forman parte de cada una de las pantallas</a:t>
            </a:r>
          </a:p>
        </p:txBody>
      </p:sp>
      <p:sp>
        <p:nvSpPr>
          <p:cNvPr id="27" name="Rectangle 26"/>
          <p:cNvSpPr/>
          <p:nvPr/>
        </p:nvSpPr>
        <p:spPr>
          <a:xfrm>
            <a:off x="1527165" y="1606291"/>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1678291"/>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1678291"/>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1699459"/>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02</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411760" y="1815449"/>
            <a:ext cx="61147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Distribuir los elementos para que no exista saturación pero se proporcione información</a:t>
            </a:r>
            <a:endParaRPr lang="ko-KR" altLang="en-US" sz="1200" dirty="0">
              <a:solidFill>
                <a:schemeClr val="bg1"/>
              </a:solidFill>
              <a:latin typeface="Arial" pitchFamily="34" charset="0"/>
              <a:cs typeface="Arial" pitchFamily="34" charset="0"/>
            </a:endParaRPr>
          </a:p>
        </p:txBody>
      </p:sp>
      <p:sp>
        <p:nvSpPr>
          <p:cNvPr id="34" name="Rectangle 33"/>
          <p:cNvSpPr/>
          <p:nvPr/>
        </p:nvSpPr>
        <p:spPr>
          <a:xfrm>
            <a:off x="1506520" y="2483236"/>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287816" y="2615446"/>
            <a:ext cx="6116031"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1619505" y="2585040"/>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2606208"/>
            <a:ext cx="605282" cy="461665"/>
          </a:xfrm>
          <a:prstGeom prst="rect">
            <a:avLst/>
          </a:prstGeom>
          <a:noFill/>
        </p:spPr>
        <p:txBody>
          <a:bodyPr wrap="square" rtlCol="0" anchor="ctr">
            <a:spAutoFit/>
          </a:bodyPr>
          <a:lstStyle/>
          <a:p>
            <a:pPr algn="ctr"/>
            <a:r>
              <a:rPr lang="en-US" altLang="ko-KR" sz="2400" b="1" dirty="0">
                <a:solidFill>
                  <a:schemeClr val="accent3"/>
                </a:solidFill>
                <a:latin typeface="Arial" pitchFamily="34" charset="0"/>
                <a:cs typeface="Arial" pitchFamily="34" charset="0"/>
              </a:rPr>
              <a:t>03</a:t>
            </a:r>
            <a:endParaRPr lang="ko-KR" altLang="en-US" sz="2400" b="1" dirty="0">
              <a:solidFill>
                <a:schemeClr val="accent3"/>
              </a:solidFill>
              <a:latin typeface="Arial" pitchFamily="34" charset="0"/>
              <a:cs typeface="Arial" pitchFamily="34" charset="0"/>
            </a:endParaRPr>
          </a:p>
        </p:txBody>
      </p:sp>
      <p:sp>
        <p:nvSpPr>
          <p:cNvPr id="38" name="TextBox 12"/>
          <p:cNvSpPr txBox="1"/>
          <p:nvPr/>
        </p:nvSpPr>
        <p:spPr bwMode="auto">
          <a:xfrm>
            <a:off x="2622011" y="2725252"/>
            <a:ext cx="583814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Organización de la jerarquía de elementos, orden y disposición</a:t>
            </a:r>
          </a:p>
        </p:txBody>
      </p:sp>
      <p:sp>
        <p:nvSpPr>
          <p:cNvPr id="40" name="Rectangle 39"/>
          <p:cNvSpPr/>
          <p:nvPr/>
        </p:nvSpPr>
        <p:spPr>
          <a:xfrm>
            <a:off x="1527165" y="3419788"/>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3491788"/>
            <a:ext cx="611603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Rectangle 41"/>
          <p:cNvSpPr/>
          <p:nvPr/>
        </p:nvSpPr>
        <p:spPr>
          <a:xfrm>
            <a:off x="1619505" y="3491788"/>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3512956"/>
            <a:ext cx="605282" cy="461665"/>
          </a:xfrm>
          <a:prstGeom prst="rect">
            <a:avLst/>
          </a:prstGeom>
          <a:noFill/>
        </p:spPr>
        <p:txBody>
          <a:bodyPr wrap="square" rtlCol="0" anchor="ctr">
            <a:spAutoFit/>
          </a:bodyPr>
          <a:lstStyle/>
          <a:p>
            <a:pPr algn="ctr"/>
            <a:r>
              <a:rPr lang="en-US" altLang="ko-KR" sz="2400" b="1" dirty="0">
                <a:solidFill>
                  <a:schemeClr val="accent4"/>
                </a:solidFill>
                <a:latin typeface="Arial" pitchFamily="34" charset="0"/>
                <a:cs typeface="Arial" pitchFamily="34" charset="0"/>
              </a:rPr>
              <a:t>04</a:t>
            </a:r>
            <a:endParaRPr lang="ko-KR" altLang="en-US" sz="2400" b="1" dirty="0">
              <a:solidFill>
                <a:schemeClr val="accent4"/>
              </a:solidFill>
              <a:latin typeface="Arial" pitchFamily="34" charset="0"/>
              <a:cs typeface="Arial" pitchFamily="34" charset="0"/>
            </a:endParaRPr>
          </a:p>
        </p:txBody>
      </p:sp>
      <p:sp>
        <p:nvSpPr>
          <p:cNvPr id="44" name="TextBox 12"/>
          <p:cNvSpPr txBox="1"/>
          <p:nvPr/>
        </p:nvSpPr>
        <p:spPr bwMode="auto">
          <a:xfrm>
            <a:off x="2622011" y="3632000"/>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Extensión adecuada del diseño para aprovechar el espacio</a:t>
            </a:r>
            <a:endParaRPr lang="ko-KR" altLang="en-US" sz="1200" dirty="0">
              <a:solidFill>
                <a:schemeClr val="bg1"/>
              </a:solidFill>
              <a:latin typeface="Arial" pitchFamily="34" charset="0"/>
              <a:cs typeface="Arial" pitchFamily="34" charset="0"/>
            </a:endParaRPr>
          </a:p>
        </p:txBody>
      </p:sp>
      <p:sp>
        <p:nvSpPr>
          <p:cNvPr id="3" name="Rectangle 8"/>
          <p:cNvSpPr/>
          <p:nvPr/>
        </p:nvSpPr>
        <p:spPr>
          <a:xfrm>
            <a:off x="1527165" y="4299942"/>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Rectangle 10"/>
          <p:cNvSpPr/>
          <p:nvPr/>
        </p:nvSpPr>
        <p:spPr>
          <a:xfrm>
            <a:off x="2327140" y="4371942"/>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9"/>
          <p:cNvSpPr/>
          <p:nvPr/>
        </p:nvSpPr>
        <p:spPr>
          <a:xfrm>
            <a:off x="1619505" y="4371942"/>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14"/>
          <p:cNvSpPr txBox="1"/>
          <p:nvPr/>
        </p:nvSpPr>
        <p:spPr>
          <a:xfrm>
            <a:off x="1626224" y="4393110"/>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05</a:t>
            </a:r>
            <a:endParaRPr lang="ko-KR" altLang="en-US" sz="2400" b="1" dirty="0">
              <a:solidFill>
                <a:schemeClr val="accent1"/>
              </a:solidFill>
              <a:latin typeface="Arial" pitchFamily="34" charset="0"/>
              <a:cs typeface="Arial" pitchFamily="34" charset="0"/>
            </a:endParaRPr>
          </a:p>
        </p:txBody>
      </p:sp>
      <p:sp>
        <p:nvSpPr>
          <p:cNvPr id="7" name="TextBox 12"/>
          <p:cNvSpPr txBox="1"/>
          <p:nvPr/>
        </p:nvSpPr>
        <p:spPr bwMode="auto">
          <a:xfrm>
            <a:off x="2411760" y="4512154"/>
            <a:ext cx="555038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Patrones de diseño para estandarizar</a:t>
            </a:r>
          </a:p>
        </p:txBody>
      </p:sp>
    </p:spTree>
    <p:extLst>
      <p:ext uri="{BB962C8B-B14F-4D97-AF65-F5344CB8AC3E}">
        <p14:creationId xmlns:p14="http://schemas.microsoft.com/office/powerpoint/2010/main" val="707350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ltLang="ko-KR" sz="2400" dirty="0"/>
              <a:t>Aplicaciones para el desarrollo de interfaces</a:t>
            </a:r>
          </a:p>
        </p:txBody>
      </p:sp>
      <p:sp>
        <p:nvSpPr>
          <p:cNvPr id="27" name="Rectangle 26"/>
          <p:cNvSpPr/>
          <p:nvPr/>
        </p:nvSpPr>
        <p:spPr>
          <a:xfrm>
            <a:off x="1527165" y="843558"/>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915558"/>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915558"/>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936726"/>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06</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411760" y="1052716"/>
            <a:ext cx="6114760"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Aspectos técnicos de usabilidad y accesibilidad</a:t>
            </a:r>
            <a:endParaRPr lang="ko-KR" altLang="en-US" sz="1200"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0E459631-A949-5A6E-10F5-955E8DC015D1}"/>
              </a:ext>
            </a:extLst>
          </p:cNvPr>
          <p:cNvSpPr txBox="1">
            <a:spLocks/>
          </p:cNvSpPr>
          <p:nvPr/>
        </p:nvSpPr>
        <p:spPr>
          <a:xfrm>
            <a:off x="1475656" y="1707654"/>
            <a:ext cx="7596336" cy="776530"/>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mj-lt"/>
                <a:ea typeface="+mj-ea"/>
                <a:cs typeface="Arial" pitchFamily="34" charset="0"/>
              </a:defRPr>
            </a:lvl1pPr>
          </a:lstStyle>
          <a:p>
            <a:r>
              <a:rPr lang="es-ES" altLang="ko-KR" sz="2400" dirty="0"/>
              <a:t>Problemas</a:t>
            </a:r>
          </a:p>
        </p:txBody>
      </p:sp>
      <p:sp>
        <p:nvSpPr>
          <p:cNvPr id="4" name="Rectangle 33">
            <a:extLst>
              <a:ext uri="{FF2B5EF4-FFF2-40B4-BE49-F238E27FC236}">
                <a16:creationId xmlns:a16="http://schemas.microsoft.com/office/drawing/2014/main" id="{36E33863-2516-77B3-3713-4FB30927A001}"/>
              </a:ext>
            </a:extLst>
          </p:cNvPr>
          <p:cNvSpPr/>
          <p:nvPr/>
        </p:nvSpPr>
        <p:spPr>
          <a:xfrm>
            <a:off x="1547664" y="2427358"/>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34">
            <a:extLst>
              <a:ext uri="{FF2B5EF4-FFF2-40B4-BE49-F238E27FC236}">
                <a16:creationId xmlns:a16="http://schemas.microsoft.com/office/drawing/2014/main" id="{CBFDB542-9958-725C-6911-4BC1E55FFC97}"/>
              </a:ext>
            </a:extLst>
          </p:cNvPr>
          <p:cNvSpPr/>
          <p:nvPr/>
        </p:nvSpPr>
        <p:spPr>
          <a:xfrm>
            <a:off x="2328960" y="2559568"/>
            <a:ext cx="6116031"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35">
            <a:extLst>
              <a:ext uri="{FF2B5EF4-FFF2-40B4-BE49-F238E27FC236}">
                <a16:creationId xmlns:a16="http://schemas.microsoft.com/office/drawing/2014/main" id="{B4C6014B-234B-E14D-625F-D902E45B7ED9}"/>
              </a:ext>
            </a:extLst>
          </p:cNvPr>
          <p:cNvSpPr/>
          <p:nvPr/>
        </p:nvSpPr>
        <p:spPr>
          <a:xfrm>
            <a:off x="1660649" y="2529162"/>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36">
            <a:extLst>
              <a:ext uri="{FF2B5EF4-FFF2-40B4-BE49-F238E27FC236}">
                <a16:creationId xmlns:a16="http://schemas.microsoft.com/office/drawing/2014/main" id="{20E7F67E-08AD-2F06-5AC7-DDB394581D6A}"/>
              </a:ext>
            </a:extLst>
          </p:cNvPr>
          <p:cNvSpPr txBox="1"/>
          <p:nvPr/>
        </p:nvSpPr>
        <p:spPr>
          <a:xfrm>
            <a:off x="1667368" y="2550330"/>
            <a:ext cx="605282" cy="461665"/>
          </a:xfrm>
          <a:prstGeom prst="rect">
            <a:avLst/>
          </a:prstGeom>
          <a:noFill/>
        </p:spPr>
        <p:txBody>
          <a:bodyPr wrap="square" rtlCol="0" anchor="ctr">
            <a:spAutoFit/>
          </a:bodyPr>
          <a:lstStyle/>
          <a:p>
            <a:pPr algn="ctr"/>
            <a:r>
              <a:rPr lang="en-US" altLang="ko-KR" sz="2400" b="1" dirty="0">
                <a:solidFill>
                  <a:schemeClr val="accent3"/>
                </a:solidFill>
                <a:latin typeface="Arial" pitchFamily="34" charset="0"/>
                <a:cs typeface="Arial" pitchFamily="34" charset="0"/>
              </a:rPr>
              <a:t>01</a:t>
            </a:r>
            <a:endParaRPr lang="ko-KR" altLang="en-US" sz="2400" b="1" dirty="0">
              <a:solidFill>
                <a:schemeClr val="accent3"/>
              </a:solidFill>
              <a:latin typeface="Arial" pitchFamily="34" charset="0"/>
              <a:cs typeface="Arial" pitchFamily="34" charset="0"/>
            </a:endParaRPr>
          </a:p>
        </p:txBody>
      </p:sp>
      <p:sp>
        <p:nvSpPr>
          <p:cNvPr id="8" name="TextBox 12">
            <a:extLst>
              <a:ext uri="{FF2B5EF4-FFF2-40B4-BE49-F238E27FC236}">
                <a16:creationId xmlns:a16="http://schemas.microsoft.com/office/drawing/2014/main" id="{0444725B-872B-89A6-B02B-C31518EBBE2D}"/>
              </a:ext>
            </a:extLst>
          </p:cNvPr>
          <p:cNvSpPr txBox="1"/>
          <p:nvPr/>
        </p:nvSpPr>
        <p:spPr bwMode="auto">
          <a:xfrm>
            <a:off x="2411760" y="2669374"/>
            <a:ext cx="583814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Aspecto, no funcionalidad</a:t>
            </a:r>
          </a:p>
        </p:txBody>
      </p:sp>
      <p:sp>
        <p:nvSpPr>
          <p:cNvPr id="12" name="Rectangle 39">
            <a:extLst>
              <a:ext uri="{FF2B5EF4-FFF2-40B4-BE49-F238E27FC236}">
                <a16:creationId xmlns:a16="http://schemas.microsoft.com/office/drawing/2014/main" id="{16EDD3A7-18CE-0061-E3D9-2DF931DE8462}"/>
              </a:ext>
            </a:extLst>
          </p:cNvPr>
          <p:cNvSpPr/>
          <p:nvPr/>
        </p:nvSpPr>
        <p:spPr>
          <a:xfrm>
            <a:off x="1568309" y="3363910"/>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40">
            <a:extLst>
              <a:ext uri="{FF2B5EF4-FFF2-40B4-BE49-F238E27FC236}">
                <a16:creationId xmlns:a16="http://schemas.microsoft.com/office/drawing/2014/main" id="{3C885C34-C06F-9C36-42DE-F3C7988C1223}"/>
              </a:ext>
            </a:extLst>
          </p:cNvPr>
          <p:cNvSpPr/>
          <p:nvPr/>
        </p:nvSpPr>
        <p:spPr>
          <a:xfrm>
            <a:off x="2368284" y="3435910"/>
            <a:ext cx="611603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41">
            <a:extLst>
              <a:ext uri="{FF2B5EF4-FFF2-40B4-BE49-F238E27FC236}">
                <a16:creationId xmlns:a16="http://schemas.microsoft.com/office/drawing/2014/main" id="{9F7C3E3A-4F92-B3C8-D1E8-DC4B74C4400B}"/>
              </a:ext>
            </a:extLst>
          </p:cNvPr>
          <p:cNvSpPr/>
          <p:nvPr/>
        </p:nvSpPr>
        <p:spPr>
          <a:xfrm>
            <a:off x="1660649" y="3435910"/>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42">
            <a:extLst>
              <a:ext uri="{FF2B5EF4-FFF2-40B4-BE49-F238E27FC236}">
                <a16:creationId xmlns:a16="http://schemas.microsoft.com/office/drawing/2014/main" id="{61E9A4CB-5436-CF7B-DD67-382D93FD41A2}"/>
              </a:ext>
            </a:extLst>
          </p:cNvPr>
          <p:cNvSpPr txBox="1"/>
          <p:nvPr/>
        </p:nvSpPr>
        <p:spPr>
          <a:xfrm>
            <a:off x="1667368" y="3457078"/>
            <a:ext cx="605282" cy="461665"/>
          </a:xfrm>
          <a:prstGeom prst="rect">
            <a:avLst/>
          </a:prstGeom>
          <a:noFill/>
        </p:spPr>
        <p:txBody>
          <a:bodyPr wrap="square" rtlCol="0" anchor="ctr">
            <a:spAutoFit/>
          </a:bodyPr>
          <a:lstStyle/>
          <a:p>
            <a:pPr algn="ctr"/>
            <a:r>
              <a:rPr lang="en-US" altLang="ko-KR" sz="2400" b="1" dirty="0">
                <a:solidFill>
                  <a:schemeClr val="accent4"/>
                </a:solidFill>
                <a:latin typeface="Arial" pitchFamily="34" charset="0"/>
                <a:cs typeface="Arial" pitchFamily="34" charset="0"/>
              </a:rPr>
              <a:t>02</a:t>
            </a:r>
            <a:endParaRPr lang="ko-KR" altLang="en-US" sz="2400" b="1" dirty="0">
              <a:solidFill>
                <a:schemeClr val="accent4"/>
              </a:solidFill>
              <a:latin typeface="Arial" pitchFamily="34" charset="0"/>
              <a:cs typeface="Arial" pitchFamily="34" charset="0"/>
            </a:endParaRPr>
          </a:p>
        </p:txBody>
      </p:sp>
      <p:sp>
        <p:nvSpPr>
          <p:cNvPr id="17" name="TextBox 12">
            <a:extLst>
              <a:ext uri="{FF2B5EF4-FFF2-40B4-BE49-F238E27FC236}">
                <a16:creationId xmlns:a16="http://schemas.microsoft.com/office/drawing/2014/main" id="{E2179ED3-FC43-0262-B78B-4A97AE609DD8}"/>
              </a:ext>
            </a:extLst>
          </p:cNvPr>
          <p:cNvSpPr txBox="1"/>
          <p:nvPr/>
        </p:nvSpPr>
        <p:spPr bwMode="auto">
          <a:xfrm>
            <a:off x="2411760" y="3576122"/>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El prototipo se emplea como la versión definitiva</a:t>
            </a:r>
            <a:endParaRPr lang="ko-KR" altLang="en-US" sz="1200" dirty="0">
              <a:solidFill>
                <a:schemeClr val="bg1"/>
              </a:solidFill>
              <a:latin typeface="Arial" pitchFamily="34" charset="0"/>
              <a:cs typeface="Arial" pitchFamily="34" charset="0"/>
            </a:endParaRPr>
          </a:p>
        </p:txBody>
      </p:sp>
      <p:sp>
        <p:nvSpPr>
          <p:cNvPr id="18" name="Rectangle 8">
            <a:extLst>
              <a:ext uri="{FF2B5EF4-FFF2-40B4-BE49-F238E27FC236}">
                <a16:creationId xmlns:a16="http://schemas.microsoft.com/office/drawing/2014/main" id="{C24B8F87-625D-4921-2AEB-831B883CDC2A}"/>
              </a:ext>
            </a:extLst>
          </p:cNvPr>
          <p:cNvSpPr/>
          <p:nvPr/>
        </p:nvSpPr>
        <p:spPr>
          <a:xfrm>
            <a:off x="1527165" y="4299942"/>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0">
            <a:extLst>
              <a:ext uri="{FF2B5EF4-FFF2-40B4-BE49-F238E27FC236}">
                <a16:creationId xmlns:a16="http://schemas.microsoft.com/office/drawing/2014/main" id="{AD515D67-5590-1D3A-B90D-34FB7EC7B962}"/>
              </a:ext>
            </a:extLst>
          </p:cNvPr>
          <p:cNvSpPr/>
          <p:nvPr/>
        </p:nvSpPr>
        <p:spPr>
          <a:xfrm>
            <a:off x="2327140" y="4371942"/>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ectangle 9">
            <a:extLst>
              <a:ext uri="{FF2B5EF4-FFF2-40B4-BE49-F238E27FC236}">
                <a16:creationId xmlns:a16="http://schemas.microsoft.com/office/drawing/2014/main" id="{70FF1466-35E6-FF2F-7AB3-26A9079040C5}"/>
              </a:ext>
            </a:extLst>
          </p:cNvPr>
          <p:cNvSpPr/>
          <p:nvPr/>
        </p:nvSpPr>
        <p:spPr>
          <a:xfrm>
            <a:off x="1619505" y="4371942"/>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14">
            <a:extLst>
              <a:ext uri="{FF2B5EF4-FFF2-40B4-BE49-F238E27FC236}">
                <a16:creationId xmlns:a16="http://schemas.microsoft.com/office/drawing/2014/main" id="{5D58B691-D58A-7D5A-21D0-F51DEFBCF87A}"/>
              </a:ext>
            </a:extLst>
          </p:cNvPr>
          <p:cNvSpPr txBox="1"/>
          <p:nvPr/>
        </p:nvSpPr>
        <p:spPr>
          <a:xfrm>
            <a:off x="1626224" y="4393110"/>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03</a:t>
            </a:r>
            <a:endParaRPr lang="ko-KR" altLang="en-US" sz="2400" b="1" dirty="0">
              <a:solidFill>
                <a:schemeClr val="accent1"/>
              </a:solidFill>
              <a:latin typeface="Arial" pitchFamily="34" charset="0"/>
              <a:cs typeface="Arial" pitchFamily="34" charset="0"/>
            </a:endParaRPr>
          </a:p>
        </p:txBody>
      </p:sp>
      <p:sp>
        <p:nvSpPr>
          <p:cNvPr id="23" name="TextBox 12">
            <a:extLst>
              <a:ext uri="{FF2B5EF4-FFF2-40B4-BE49-F238E27FC236}">
                <a16:creationId xmlns:a16="http://schemas.microsoft.com/office/drawing/2014/main" id="{4EA699EA-AEC9-E8BB-57CC-795077878E91}"/>
              </a:ext>
            </a:extLst>
          </p:cNvPr>
          <p:cNvSpPr txBox="1"/>
          <p:nvPr/>
        </p:nvSpPr>
        <p:spPr bwMode="auto">
          <a:xfrm>
            <a:off x="2411760" y="4512154"/>
            <a:ext cx="555038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Repetimos trabajo</a:t>
            </a:r>
          </a:p>
        </p:txBody>
      </p:sp>
    </p:spTree>
    <p:extLst>
      <p:ext uri="{BB962C8B-B14F-4D97-AF65-F5344CB8AC3E}">
        <p14:creationId xmlns:p14="http://schemas.microsoft.com/office/powerpoint/2010/main" val="3658670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95736" y="2181756"/>
            <a:ext cx="5472608" cy="542078"/>
          </a:xfrm>
        </p:spPr>
        <p:txBody>
          <a:bodyPr/>
          <a:lstStyle/>
          <a:p>
            <a:r>
              <a:rPr lang="en-US" altLang="ko-KR" b="1" dirty="0">
                <a:solidFill>
                  <a:schemeClr val="tx1">
                    <a:lumMod val="75000"/>
                    <a:lumOff val="25000"/>
                  </a:schemeClr>
                </a:solidFill>
              </a:rPr>
              <a:t>PRACTICA 2</a:t>
            </a:r>
            <a:endParaRPr lang="ko-KR" altLang="en-US" b="1" dirty="0">
              <a:solidFill>
                <a:schemeClr val="tx1">
                  <a:lumMod val="75000"/>
                  <a:lumOff val="25000"/>
                </a:schemeClr>
              </a:solidFill>
            </a:endParaRPr>
          </a:p>
        </p:txBody>
      </p:sp>
      <p:sp>
        <p:nvSpPr>
          <p:cNvPr id="4" name="Text Placeholder 3"/>
          <p:cNvSpPr>
            <a:spLocks noGrp="1"/>
          </p:cNvSpPr>
          <p:nvPr>
            <p:ph type="body" sz="quarter" idx="11"/>
          </p:nvPr>
        </p:nvSpPr>
        <p:spPr>
          <a:xfrm>
            <a:off x="2195736" y="2734184"/>
            <a:ext cx="5472608" cy="197606"/>
          </a:xfrm>
          <a:prstGeom prst="rect">
            <a:avLst/>
          </a:prstGeom>
        </p:spPr>
        <p:txBody>
          <a:bodyPr/>
          <a:lstStyle/>
          <a:p>
            <a:r>
              <a:rPr lang="en-US" altLang="ko-KR" dirty="0"/>
              <a:t>DISEÑA UN BOCETO DE UNA APLICACIÓN</a:t>
            </a:r>
            <a:endParaRPr lang="ko-KR" altLang="en-US" dirty="0"/>
          </a:p>
        </p:txBody>
      </p:sp>
      <p:grpSp>
        <p:nvGrpSpPr>
          <p:cNvPr id="6" name="Group 5"/>
          <p:cNvGrpSpPr/>
          <p:nvPr/>
        </p:nvGrpSpPr>
        <p:grpSpPr>
          <a:xfrm>
            <a:off x="1907704"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77064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rot="5400000">
            <a:off x="3654152" y="-574853"/>
            <a:ext cx="1835696" cy="2985402"/>
            <a:chOff x="1" y="1321321"/>
            <a:chExt cx="2051719" cy="2469467"/>
          </a:xfrm>
        </p:grpSpPr>
        <p:sp>
          <p:nvSpPr>
            <p:cNvPr id="5" name="Rectangle 4"/>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8" name="Rectangle 7"/>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extBox 10"/>
          <p:cNvSpPr txBox="1"/>
          <p:nvPr/>
        </p:nvSpPr>
        <p:spPr>
          <a:xfrm>
            <a:off x="3465496" y="2787774"/>
            <a:ext cx="2189605" cy="295466"/>
          </a:xfrm>
          <a:prstGeom prst="rect">
            <a:avLst/>
          </a:prstGeom>
          <a:noFill/>
        </p:spPr>
        <p:txBody>
          <a:bodyPr wrap="square" rtlCol="0">
            <a:spAutoFit/>
          </a:bodyPr>
          <a:lstStyle/>
          <a:p>
            <a:pPr algn="ctr">
              <a:lnSpc>
                <a:spcPct val="110000"/>
              </a:lnSpc>
            </a:pPr>
            <a:r>
              <a:rPr lang="en-US" altLang="ko-KR" sz="1200" dirty="0">
                <a:solidFill>
                  <a:schemeClr val="bg1"/>
                </a:solidFill>
                <a:cs typeface="Arial" pitchFamily="34" charset="0"/>
              </a:rPr>
              <a:t>Presentation Designed</a:t>
            </a:r>
          </a:p>
        </p:txBody>
      </p:sp>
      <p:sp>
        <p:nvSpPr>
          <p:cNvPr id="13" name="TextBox 12"/>
          <p:cNvSpPr txBox="1"/>
          <p:nvPr/>
        </p:nvSpPr>
        <p:spPr>
          <a:xfrm>
            <a:off x="2207887" y="4054301"/>
            <a:ext cx="4728226" cy="461665"/>
          </a:xfrm>
          <a:prstGeom prst="rect">
            <a:avLst/>
          </a:prstGeom>
          <a:noFill/>
        </p:spPr>
        <p:txBody>
          <a:bodyPr wrap="square" rtlCol="0">
            <a:spAutoFit/>
          </a:bodyPr>
          <a:lstStyle/>
          <a:p>
            <a:pPr algn="ctr"/>
            <a:r>
              <a:rPr lang="en-US" altLang="ko-KR" sz="1200" dirty="0">
                <a:solidFill>
                  <a:schemeClr val="bg1"/>
                </a:solidFill>
                <a:cs typeface="Arial" pitchFamily="34" charset="0"/>
              </a:rPr>
              <a:t>This PowerPoint Template has clean and neutral design that can be adapted to any content and meets various market segments. </a:t>
            </a:r>
            <a:endParaRPr lang="ko-KR" altLang="en-US" sz="1200" dirty="0">
              <a:solidFill>
                <a:schemeClr val="bg1"/>
              </a:solidFill>
              <a:cs typeface="Arial" pitchFamily="34" charset="0"/>
            </a:endParaRPr>
          </a:p>
        </p:txBody>
      </p:sp>
      <p:sp>
        <p:nvSpPr>
          <p:cNvPr id="2" name="Title 1">
            <a:extLst>
              <a:ext uri="{FF2B5EF4-FFF2-40B4-BE49-F238E27FC236}">
                <a16:creationId xmlns:a16="http://schemas.microsoft.com/office/drawing/2014/main" id="{91DAEAF6-736B-F50C-0C4C-E0348EDC8E41}"/>
              </a:ext>
            </a:extLst>
          </p:cNvPr>
          <p:cNvSpPr txBox="1">
            <a:spLocks/>
          </p:cNvSpPr>
          <p:nvPr/>
        </p:nvSpPr>
        <p:spPr>
          <a:xfrm>
            <a:off x="3859630" y="1923470"/>
            <a:ext cx="1401335" cy="776530"/>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mj-lt"/>
                <a:ea typeface="+mj-ea"/>
                <a:cs typeface="Arial" pitchFamily="34" charset="0"/>
              </a:defRPr>
            </a:lvl1pPr>
          </a:lstStyle>
          <a:p>
            <a:r>
              <a:rPr lang="es-ES" altLang="ko-KR" sz="2400" dirty="0"/>
              <a:t>COLOR</a:t>
            </a:r>
          </a:p>
        </p:txBody>
      </p:sp>
      <p:sp>
        <p:nvSpPr>
          <p:cNvPr id="3" name="TextBox 2">
            <a:extLst>
              <a:ext uri="{FF2B5EF4-FFF2-40B4-BE49-F238E27FC236}">
                <a16:creationId xmlns:a16="http://schemas.microsoft.com/office/drawing/2014/main" id="{AAC178F6-84FE-DC5B-0693-174C2BA42F44}"/>
              </a:ext>
            </a:extLst>
          </p:cNvPr>
          <p:cNvSpPr txBox="1"/>
          <p:nvPr/>
        </p:nvSpPr>
        <p:spPr>
          <a:xfrm>
            <a:off x="2307219" y="2676624"/>
            <a:ext cx="4529562" cy="1384995"/>
          </a:xfrm>
          <a:prstGeom prst="rect">
            <a:avLst/>
          </a:prstGeom>
          <a:noFill/>
        </p:spPr>
        <p:txBody>
          <a:bodyPr wrap="square" rtlCol="0">
            <a:spAutoFit/>
          </a:bodyPr>
          <a:lstStyle/>
          <a:p>
            <a:pPr algn="ctr"/>
            <a:r>
              <a:rPr lang="es-ES" altLang="ko-KR" sz="1200" dirty="0">
                <a:solidFill>
                  <a:schemeClr val="tx1">
                    <a:lumMod val="75000"/>
                    <a:lumOff val="25000"/>
                  </a:schemeClr>
                </a:solidFill>
                <a:cs typeface="Arial" pitchFamily="34" charset="0"/>
              </a:rPr>
              <a:t>En términos físicos, el color es una propiedad de la luz y de los objetos que reflejan o emiten la luz. Cuando la luz blanca (que contiene todas las longitudes de onda del espectro visible) incide sobre un objeto, algunas de esas longitudes de onda son absorbidas por el objeto y otras son reflejadas. El color que vemos es el resultado de las longitudes de onda que son reflejadas hacia nuestros ojos.</a:t>
            </a:r>
            <a:endParaRPr lang="en-US" altLang="ko-KR"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005891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9CA410-9F3B-699D-90C9-D25339CCBD93}"/>
              </a:ext>
            </a:extLst>
          </p:cNvPr>
          <p:cNvSpPr>
            <a:spLocks noGrp="1"/>
          </p:cNvSpPr>
          <p:nvPr>
            <p:ph type="title"/>
          </p:nvPr>
        </p:nvSpPr>
        <p:spPr>
          <a:xfrm>
            <a:off x="0" y="25735"/>
            <a:ext cx="9144000" cy="776530"/>
          </a:xfrm>
        </p:spPr>
        <p:txBody>
          <a:bodyPr/>
          <a:lstStyle/>
          <a:p>
            <a:pPr algn="ctr"/>
            <a:r>
              <a:rPr lang="en-US" altLang="ko-KR" dirty="0"/>
              <a:t> </a:t>
            </a:r>
            <a:r>
              <a:rPr lang="en-US" altLang="ko-KR" dirty="0" err="1">
                <a:solidFill>
                  <a:schemeClr val="accent3"/>
                </a:solidFill>
              </a:rPr>
              <a:t>Propiedades</a:t>
            </a:r>
            <a:r>
              <a:rPr lang="en-US" altLang="ko-KR" dirty="0">
                <a:solidFill>
                  <a:schemeClr val="accent3"/>
                </a:solidFill>
              </a:rPr>
              <a:t> de </a:t>
            </a:r>
            <a:r>
              <a:rPr lang="en-US" altLang="ko-KR" dirty="0" err="1">
                <a:solidFill>
                  <a:schemeClr val="accent3"/>
                </a:solidFill>
              </a:rPr>
              <a:t>los</a:t>
            </a:r>
            <a:r>
              <a:rPr lang="en-US" altLang="ko-KR" dirty="0"/>
              <a:t> </a:t>
            </a:r>
            <a:r>
              <a:rPr lang="en-US" altLang="ko-KR" dirty="0" err="1"/>
              <a:t>colores</a:t>
            </a:r>
            <a:endParaRPr lang="ko-KR" altLang="en-US" dirty="0"/>
          </a:p>
        </p:txBody>
      </p:sp>
      <p:grpSp>
        <p:nvGrpSpPr>
          <p:cNvPr id="11" name="Group 27">
            <a:extLst>
              <a:ext uri="{FF2B5EF4-FFF2-40B4-BE49-F238E27FC236}">
                <a16:creationId xmlns:a16="http://schemas.microsoft.com/office/drawing/2014/main" id="{3F049628-EDF5-AFA5-96AC-2062035CB2B5}"/>
              </a:ext>
            </a:extLst>
          </p:cNvPr>
          <p:cNvGrpSpPr/>
          <p:nvPr/>
        </p:nvGrpSpPr>
        <p:grpSpPr>
          <a:xfrm>
            <a:off x="1236515" y="1840227"/>
            <a:ext cx="1833846" cy="1839561"/>
            <a:chOff x="625414" y="3277976"/>
            <a:chExt cx="1833846" cy="1839561"/>
          </a:xfrm>
        </p:grpSpPr>
        <p:grpSp>
          <p:nvGrpSpPr>
            <p:cNvPr id="12" name="Group 7">
              <a:extLst>
                <a:ext uri="{FF2B5EF4-FFF2-40B4-BE49-F238E27FC236}">
                  <a16:creationId xmlns:a16="http://schemas.microsoft.com/office/drawing/2014/main" id="{4DC81306-1AB6-97C5-4244-E6BAB7CEADCF}"/>
                </a:ext>
              </a:extLst>
            </p:cNvPr>
            <p:cNvGrpSpPr/>
            <p:nvPr/>
          </p:nvGrpSpPr>
          <p:grpSpPr>
            <a:xfrm>
              <a:off x="625414" y="3277976"/>
              <a:ext cx="1833846" cy="1839561"/>
              <a:chOff x="3779911" y="3121103"/>
              <a:chExt cx="1584177" cy="1839561"/>
            </a:xfrm>
          </p:grpSpPr>
          <p:sp>
            <p:nvSpPr>
              <p:cNvPr id="14" name="Text Placeholder 17">
                <a:extLst>
                  <a:ext uri="{FF2B5EF4-FFF2-40B4-BE49-F238E27FC236}">
                    <a16:creationId xmlns:a16="http://schemas.microsoft.com/office/drawing/2014/main" id="{11600C8E-5A74-0D7B-6D91-03D96623D003}"/>
                  </a:ext>
                </a:extLst>
              </p:cNvPr>
              <p:cNvSpPr txBox="1">
                <a:spLocks/>
              </p:cNvSpPr>
              <p:nvPr/>
            </p:nvSpPr>
            <p:spPr>
              <a:xfrm>
                <a:off x="3779911" y="3121103"/>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TONO</a:t>
                </a:r>
              </a:p>
            </p:txBody>
          </p:sp>
          <p:sp>
            <p:nvSpPr>
              <p:cNvPr id="16" name="TextBox 10">
                <a:extLst>
                  <a:ext uri="{FF2B5EF4-FFF2-40B4-BE49-F238E27FC236}">
                    <a16:creationId xmlns:a16="http://schemas.microsoft.com/office/drawing/2014/main" id="{93A31EA8-C5BF-AD8D-141B-C99BB31B381A}"/>
                  </a:ext>
                </a:extLst>
              </p:cNvPr>
              <p:cNvSpPr txBox="1"/>
              <p:nvPr/>
            </p:nvSpPr>
            <p:spPr>
              <a:xfrm>
                <a:off x="3779911" y="3760335"/>
                <a:ext cx="1584177" cy="1200329"/>
              </a:xfrm>
              <a:prstGeom prst="rect">
                <a:avLst/>
              </a:prstGeom>
              <a:noFill/>
            </p:spPr>
            <p:txBody>
              <a:bodyPr wrap="square" rtlCol="0">
                <a:spAutoFit/>
              </a:bodyPr>
              <a:lstStyle/>
              <a:p>
                <a:pPr algn="ctr"/>
                <a:r>
                  <a:rPr lang="es-ES" altLang="ko-KR" sz="1200" dirty="0">
                    <a:solidFill>
                      <a:schemeClr val="accent1">
                        <a:lumMod val="75000"/>
                      </a:schemeClr>
                    </a:solidFill>
                    <a:cs typeface="Arial" pitchFamily="34" charset="0"/>
                  </a:rPr>
                  <a:t>(</a:t>
                </a:r>
                <a:r>
                  <a:rPr lang="es-ES" altLang="ko-KR" sz="1200" dirty="0" err="1">
                    <a:solidFill>
                      <a:schemeClr val="accent1">
                        <a:lumMod val="75000"/>
                      </a:schemeClr>
                    </a:solidFill>
                    <a:cs typeface="Arial" pitchFamily="34" charset="0"/>
                  </a:rPr>
                  <a:t>Hue</a:t>
                </a:r>
                <a:r>
                  <a:rPr lang="es-ES" altLang="ko-KR" sz="1200" dirty="0">
                    <a:solidFill>
                      <a:schemeClr val="accent1">
                        <a:lumMod val="75000"/>
                      </a:schemeClr>
                    </a:solidFill>
                    <a:cs typeface="Arial" pitchFamily="34" charset="0"/>
                  </a:rPr>
                  <a:t> en inglés) es la propiedad que precisamente hace que los colores sean distintos: verde, azul, amarillo… </a:t>
                </a:r>
                <a:endParaRPr lang="ko-KR" altLang="en-US" sz="1200" dirty="0">
                  <a:solidFill>
                    <a:schemeClr val="accent1">
                      <a:lumMod val="75000"/>
                    </a:schemeClr>
                  </a:solidFill>
                  <a:cs typeface="Arial" pitchFamily="34" charset="0"/>
                </a:endParaRPr>
              </a:p>
            </p:txBody>
          </p:sp>
        </p:grpSp>
        <p:sp>
          <p:nvSpPr>
            <p:cNvPr id="13" name="Rectangle 11">
              <a:extLst>
                <a:ext uri="{FF2B5EF4-FFF2-40B4-BE49-F238E27FC236}">
                  <a16:creationId xmlns:a16="http://schemas.microsoft.com/office/drawing/2014/main" id="{33347FE0-CA0F-675B-FA1F-B70B510612A0}"/>
                </a:ext>
              </a:extLst>
            </p:cNvPr>
            <p:cNvSpPr/>
            <p:nvPr/>
          </p:nvSpPr>
          <p:spPr>
            <a:xfrm>
              <a:off x="683760" y="3579862"/>
              <a:ext cx="1728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7" name="Group 28">
            <a:extLst>
              <a:ext uri="{FF2B5EF4-FFF2-40B4-BE49-F238E27FC236}">
                <a16:creationId xmlns:a16="http://schemas.microsoft.com/office/drawing/2014/main" id="{A82B6B72-8F15-D96B-447A-BCD9ECE20165}"/>
              </a:ext>
            </a:extLst>
          </p:cNvPr>
          <p:cNvGrpSpPr/>
          <p:nvPr/>
        </p:nvGrpSpPr>
        <p:grpSpPr>
          <a:xfrm>
            <a:off x="3262479" y="1815792"/>
            <a:ext cx="1833846" cy="1654895"/>
            <a:chOff x="2651378" y="3277976"/>
            <a:chExt cx="1833846" cy="1654895"/>
          </a:xfrm>
        </p:grpSpPr>
        <p:grpSp>
          <p:nvGrpSpPr>
            <p:cNvPr id="18" name="Group 12">
              <a:extLst>
                <a:ext uri="{FF2B5EF4-FFF2-40B4-BE49-F238E27FC236}">
                  <a16:creationId xmlns:a16="http://schemas.microsoft.com/office/drawing/2014/main" id="{12F515E9-9CB7-0005-C44A-1BC6309B1EA4}"/>
                </a:ext>
              </a:extLst>
            </p:cNvPr>
            <p:cNvGrpSpPr/>
            <p:nvPr/>
          </p:nvGrpSpPr>
          <p:grpSpPr>
            <a:xfrm>
              <a:off x="2651378" y="3277976"/>
              <a:ext cx="1833846" cy="1654895"/>
              <a:chOff x="3779911" y="3121103"/>
              <a:chExt cx="1584177" cy="1654895"/>
            </a:xfrm>
          </p:grpSpPr>
          <p:sp>
            <p:nvSpPr>
              <p:cNvPr id="20" name="Text Placeholder 17">
                <a:extLst>
                  <a:ext uri="{FF2B5EF4-FFF2-40B4-BE49-F238E27FC236}">
                    <a16:creationId xmlns:a16="http://schemas.microsoft.com/office/drawing/2014/main" id="{AF94054A-60DF-9EE0-C1DF-EBD77C393455}"/>
                  </a:ext>
                </a:extLst>
              </p:cNvPr>
              <p:cNvSpPr txBox="1">
                <a:spLocks/>
              </p:cNvSpPr>
              <p:nvPr/>
            </p:nvSpPr>
            <p:spPr>
              <a:xfrm>
                <a:off x="3779911" y="3121103"/>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SATURACIÓN</a:t>
                </a:r>
              </a:p>
            </p:txBody>
          </p:sp>
          <p:sp>
            <p:nvSpPr>
              <p:cNvPr id="22" name="TextBox 15">
                <a:extLst>
                  <a:ext uri="{FF2B5EF4-FFF2-40B4-BE49-F238E27FC236}">
                    <a16:creationId xmlns:a16="http://schemas.microsoft.com/office/drawing/2014/main" id="{702769E0-EBBE-5798-2E10-CB97908AE828}"/>
                  </a:ext>
                </a:extLst>
              </p:cNvPr>
              <p:cNvSpPr txBox="1"/>
              <p:nvPr/>
            </p:nvSpPr>
            <p:spPr>
              <a:xfrm>
                <a:off x="3779911" y="3760335"/>
                <a:ext cx="1584177" cy="1015663"/>
              </a:xfrm>
              <a:prstGeom prst="rect">
                <a:avLst/>
              </a:prstGeom>
              <a:noFill/>
            </p:spPr>
            <p:txBody>
              <a:bodyPr wrap="square" rtlCol="0">
                <a:spAutoFit/>
              </a:bodyPr>
              <a:lstStyle/>
              <a:p>
                <a:pPr algn="ctr"/>
                <a:r>
                  <a:rPr lang="es-ES" altLang="ko-KR" sz="1200" dirty="0">
                    <a:solidFill>
                      <a:schemeClr val="accent2">
                        <a:lumMod val="75000"/>
                      </a:schemeClr>
                    </a:solidFill>
                    <a:cs typeface="Arial" pitchFamily="34" charset="0"/>
                  </a:rPr>
                  <a:t>(</a:t>
                </a:r>
                <a:r>
                  <a:rPr lang="es-ES" altLang="ko-KR" sz="1200" dirty="0" err="1">
                    <a:solidFill>
                      <a:schemeClr val="accent2">
                        <a:lumMod val="75000"/>
                      </a:schemeClr>
                    </a:solidFill>
                    <a:cs typeface="Arial" pitchFamily="34" charset="0"/>
                  </a:rPr>
                  <a:t>Saturation</a:t>
                </a:r>
                <a:r>
                  <a:rPr lang="es-ES" altLang="ko-KR" sz="1200" dirty="0">
                    <a:solidFill>
                      <a:schemeClr val="accent2">
                        <a:lumMod val="75000"/>
                      </a:schemeClr>
                    </a:solidFill>
                    <a:cs typeface="Arial" pitchFamily="34" charset="0"/>
                  </a:rPr>
                  <a:t>) la intensidad o pureza de un color, y varía según la cantidad de luz que tenga</a:t>
                </a:r>
                <a:endParaRPr lang="ko-KR" altLang="en-US" sz="1200" dirty="0">
                  <a:solidFill>
                    <a:schemeClr val="accent2">
                      <a:lumMod val="75000"/>
                    </a:schemeClr>
                  </a:solidFill>
                  <a:cs typeface="Arial" pitchFamily="34" charset="0"/>
                </a:endParaRPr>
              </a:p>
            </p:txBody>
          </p:sp>
        </p:grpSp>
        <p:sp>
          <p:nvSpPr>
            <p:cNvPr id="19" name="Rectangle 16">
              <a:extLst>
                <a:ext uri="{FF2B5EF4-FFF2-40B4-BE49-F238E27FC236}">
                  <a16:creationId xmlns:a16="http://schemas.microsoft.com/office/drawing/2014/main" id="{B12AB005-506E-E27C-2773-23A6178830E2}"/>
                </a:ext>
              </a:extLst>
            </p:cNvPr>
            <p:cNvSpPr/>
            <p:nvPr/>
          </p:nvSpPr>
          <p:spPr>
            <a:xfrm>
              <a:off x="2704301" y="3579862"/>
              <a:ext cx="1728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9">
            <a:extLst>
              <a:ext uri="{FF2B5EF4-FFF2-40B4-BE49-F238E27FC236}">
                <a16:creationId xmlns:a16="http://schemas.microsoft.com/office/drawing/2014/main" id="{64373900-2395-6716-03EB-19B4003F520B}"/>
              </a:ext>
            </a:extLst>
          </p:cNvPr>
          <p:cNvGrpSpPr/>
          <p:nvPr/>
        </p:nvGrpSpPr>
        <p:grpSpPr>
          <a:xfrm>
            <a:off x="5300399" y="1815792"/>
            <a:ext cx="1833846" cy="1654895"/>
            <a:chOff x="4689298" y="3277976"/>
            <a:chExt cx="1833846" cy="1654895"/>
          </a:xfrm>
        </p:grpSpPr>
        <p:grpSp>
          <p:nvGrpSpPr>
            <p:cNvPr id="24" name="Group 17">
              <a:extLst>
                <a:ext uri="{FF2B5EF4-FFF2-40B4-BE49-F238E27FC236}">
                  <a16:creationId xmlns:a16="http://schemas.microsoft.com/office/drawing/2014/main" id="{1F12E4D6-DE01-9FC2-E06B-CAB4E324F5D0}"/>
                </a:ext>
              </a:extLst>
            </p:cNvPr>
            <p:cNvGrpSpPr/>
            <p:nvPr/>
          </p:nvGrpSpPr>
          <p:grpSpPr>
            <a:xfrm>
              <a:off x="4689298" y="3277976"/>
              <a:ext cx="1833846" cy="1654895"/>
              <a:chOff x="3779911" y="3121103"/>
              <a:chExt cx="1584177" cy="1654895"/>
            </a:xfrm>
          </p:grpSpPr>
          <p:sp>
            <p:nvSpPr>
              <p:cNvPr id="26" name="Text Placeholder 17">
                <a:extLst>
                  <a:ext uri="{FF2B5EF4-FFF2-40B4-BE49-F238E27FC236}">
                    <a16:creationId xmlns:a16="http://schemas.microsoft.com/office/drawing/2014/main" id="{A930F0E1-4FDB-27D7-52E4-F45F1F6E27A2}"/>
                  </a:ext>
                </a:extLst>
              </p:cNvPr>
              <p:cNvSpPr txBox="1">
                <a:spLocks/>
              </p:cNvSpPr>
              <p:nvPr/>
            </p:nvSpPr>
            <p:spPr>
              <a:xfrm>
                <a:off x="3779911" y="3121103"/>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LUMINOSIDAD</a:t>
                </a:r>
              </a:p>
            </p:txBody>
          </p:sp>
          <p:sp>
            <p:nvSpPr>
              <p:cNvPr id="28" name="TextBox 20">
                <a:extLst>
                  <a:ext uri="{FF2B5EF4-FFF2-40B4-BE49-F238E27FC236}">
                    <a16:creationId xmlns:a16="http://schemas.microsoft.com/office/drawing/2014/main" id="{8FD9C9ED-FCF8-81FB-EEBE-0565E5A94A06}"/>
                  </a:ext>
                </a:extLst>
              </p:cNvPr>
              <p:cNvSpPr txBox="1"/>
              <p:nvPr/>
            </p:nvSpPr>
            <p:spPr>
              <a:xfrm>
                <a:off x="3779911" y="3760335"/>
                <a:ext cx="1584177" cy="1015663"/>
              </a:xfrm>
              <a:prstGeom prst="rect">
                <a:avLst/>
              </a:prstGeom>
              <a:noFill/>
            </p:spPr>
            <p:txBody>
              <a:bodyPr wrap="square" rtlCol="0">
                <a:spAutoFit/>
              </a:bodyPr>
              <a:lstStyle/>
              <a:p>
                <a:pPr algn="ctr"/>
                <a:r>
                  <a:rPr lang="es-ES" altLang="ko-KR" sz="1200" dirty="0">
                    <a:solidFill>
                      <a:schemeClr val="accent3">
                        <a:lumMod val="75000"/>
                      </a:schemeClr>
                    </a:solidFill>
                    <a:cs typeface="Arial" pitchFamily="34" charset="0"/>
                  </a:rPr>
                  <a:t>(</a:t>
                </a:r>
                <a:r>
                  <a:rPr lang="es-ES" altLang="ko-KR" sz="1200" dirty="0" err="1">
                    <a:solidFill>
                      <a:schemeClr val="accent3">
                        <a:lumMod val="75000"/>
                      </a:schemeClr>
                    </a:solidFill>
                    <a:cs typeface="Arial" pitchFamily="34" charset="0"/>
                  </a:rPr>
                  <a:t>Brightness</a:t>
                </a:r>
                <a:r>
                  <a:rPr lang="es-ES" altLang="ko-KR" sz="1200" dirty="0">
                    <a:solidFill>
                      <a:schemeClr val="accent3">
                        <a:lumMod val="75000"/>
                      </a:schemeClr>
                    </a:solidFill>
                    <a:cs typeface="Arial" pitchFamily="34" charset="0"/>
                  </a:rPr>
                  <a:t>) es la cantidad de luz que refleja un color, es decir, cómo es de oscuro o de claro</a:t>
                </a:r>
                <a:endParaRPr lang="ko-KR" altLang="en-US" sz="1200" dirty="0">
                  <a:solidFill>
                    <a:schemeClr val="accent3">
                      <a:lumMod val="75000"/>
                    </a:schemeClr>
                  </a:solidFill>
                  <a:cs typeface="Arial" pitchFamily="34" charset="0"/>
                </a:endParaRPr>
              </a:p>
            </p:txBody>
          </p:sp>
        </p:grpSp>
        <p:sp>
          <p:nvSpPr>
            <p:cNvPr id="25" name="Rectangle 21">
              <a:extLst>
                <a:ext uri="{FF2B5EF4-FFF2-40B4-BE49-F238E27FC236}">
                  <a16:creationId xmlns:a16="http://schemas.microsoft.com/office/drawing/2014/main" id="{861D0D20-4F74-DA7D-87F8-311976568735}"/>
                </a:ext>
              </a:extLst>
            </p:cNvPr>
            <p:cNvSpPr/>
            <p:nvPr/>
          </p:nvSpPr>
          <p:spPr>
            <a:xfrm>
              <a:off x="4742221" y="3579862"/>
              <a:ext cx="1728000" cy="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Tree>
    <p:extLst>
      <p:ext uri="{BB962C8B-B14F-4D97-AF65-F5344CB8AC3E}">
        <p14:creationId xmlns:p14="http://schemas.microsoft.com/office/powerpoint/2010/main" val="3939207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95736" y="181100"/>
            <a:ext cx="5472608" cy="542078"/>
          </a:xfrm>
        </p:spPr>
        <p:txBody>
          <a:bodyPr/>
          <a:lstStyle/>
          <a:p>
            <a:r>
              <a:rPr lang="en-US" altLang="ko-KR" b="1" dirty="0">
                <a:solidFill>
                  <a:schemeClr val="tx1">
                    <a:lumMod val="75000"/>
                    <a:lumOff val="25000"/>
                  </a:schemeClr>
                </a:solidFill>
              </a:rPr>
              <a:t>COLORES PRIMARIOS</a:t>
            </a:r>
            <a:endParaRPr lang="ko-KR" altLang="en-US" b="1" dirty="0">
              <a:solidFill>
                <a:schemeClr val="tx1">
                  <a:lumMod val="75000"/>
                  <a:lumOff val="25000"/>
                </a:schemeClr>
              </a:solidFill>
            </a:endParaRPr>
          </a:p>
        </p:txBody>
      </p:sp>
      <p:sp>
        <p:nvSpPr>
          <p:cNvPr id="4" name="Text Placeholder 3"/>
          <p:cNvSpPr>
            <a:spLocks noGrp="1"/>
          </p:cNvSpPr>
          <p:nvPr>
            <p:ph type="body" sz="quarter" idx="11"/>
          </p:nvPr>
        </p:nvSpPr>
        <p:spPr>
          <a:xfrm>
            <a:off x="2195736" y="1093568"/>
            <a:ext cx="5472608" cy="542078"/>
          </a:xfrm>
          <a:prstGeom prst="rect">
            <a:avLst/>
          </a:prstGeom>
        </p:spPr>
        <p:txBody>
          <a:bodyPr/>
          <a:lstStyle/>
          <a:p>
            <a:r>
              <a:rPr lang="en-US" altLang="ko-KR" dirty="0" err="1"/>
              <a:t>Todos</a:t>
            </a:r>
            <a:r>
              <a:rPr lang="en-US" altLang="ko-KR" dirty="0"/>
              <a:t> </a:t>
            </a:r>
            <a:r>
              <a:rPr lang="en-US" altLang="ko-KR" dirty="0" err="1"/>
              <a:t>los</a:t>
            </a:r>
            <a:r>
              <a:rPr lang="en-US" altLang="ko-KR" dirty="0"/>
              <a:t> </a:t>
            </a:r>
            <a:r>
              <a:rPr lang="en-US" altLang="ko-KR" dirty="0" err="1"/>
              <a:t>colores</a:t>
            </a:r>
            <a:r>
              <a:rPr lang="en-US" altLang="ko-KR" dirty="0"/>
              <a:t> se </a:t>
            </a:r>
            <a:r>
              <a:rPr lang="en-US" altLang="ko-KR" dirty="0" err="1"/>
              <a:t>obtienen</a:t>
            </a:r>
            <a:r>
              <a:rPr lang="en-US" altLang="ko-KR" dirty="0"/>
              <a:t> a </a:t>
            </a:r>
            <a:r>
              <a:rPr lang="en-US" altLang="ko-KR" dirty="0" err="1"/>
              <a:t>partir</a:t>
            </a:r>
            <a:r>
              <a:rPr lang="en-US" altLang="ko-KR" dirty="0"/>
              <a:t> de </a:t>
            </a:r>
            <a:r>
              <a:rPr lang="en-US" altLang="ko-KR" dirty="0" err="1"/>
              <a:t>los</a:t>
            </a:r>
            <a:r>
              <a:rPr lang="en-US" altLang="ko-KR" dirty="0"/>
              <a:t> </a:t>
            </a:r>
            <a:r>
              <a:rPr lang="en-US" altLang="ko-KR" dirty="0" err="1"/>
              <a:t>colores</a:t>
            </a:r>
            <a:r>
              <a:rPr lang="en-US" altLang="ko-KR" dirty="0"/>
              <a:t> primaries. </a:t>
            </a:r>
            <a:r>
              <a:rPr lang="en-US" altLang="ko-KR" dirty="0" err="1"/>
              <a:t>Estos</a:t>
            </a:r>
            <a:r>
              <a:rPr lang="en-US" altLang="ko-KR" dirty="0"/>
              <a:t> </a:t>
            </a:r>
            <a:r>
              <a:rPr lang="en-US" altLang="ko-KR" dirty="0" err="1"/>
              <a:t>pueden</a:t>
            </a:r>
            <a:r>
              <a:rPr lang="en-US" altLang="ko-KR" dirty="0"/>
              <a:t> </a:t>
            </a:r>
            <a:r>
              <a:rPr lang="en-US" altLang="ko-KR" dirty="0" err="1"/>
              <a:t>clasificarse</a:t>
            </a:r>
            <a:r>
              <a:rPr lang="en-US" altLang="ko-KR" dirty="0"/>
              <a:t> </a:t>
            </a:r>
            <a:r>
              <a:rPr lang="en-US" altLang="ko-KR" dirty="0" err="1"/>
              <a:t>principalmente</a:t>
            </a:r>
            <a:r>
              <a:rPr lang="en-US" altLang="ko-KR" dirty="0"/>
              <a:t> de dos </a:t>
            </a:r>
            <a:r>
              <a:rPr lang="en-US" altLang="ko-KR" dirty="0" err="1"/>
              <a:t>formas</a:t>
            </a:r>
            <a:endParaRPr lang="ko-KR" altLang="en-US" dirty="0"/>
          </a:p>
        </p:txBody>
      </p:sp>
      <p:grpSp>
        <p:nvGrpSpPr>
          <p:cNvPr id="6" name="Group 5"/>
          <p:cNvGrpSpPr/>
          <p:nvPr/>
        </p:nvGrpSpPr>
        <p:grpSpPr>
          <a:xfrm>
            <a:off x="1907704" y="213534"/>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3" name="Imagen 2">
            <a:extLst>
              <a:ext uri="{FF2B5EF4-FFF2-40B4-BE49-F238E27FC236}">
                <a16:creationId xmlns:a16="http://schemas.microsoft.com/office/drawing/2014/main" id="{47E3A62B-4B60-6D4E-1D88-0E8FB2DA9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440" y="1587334"/>
            <a:ext cx="5791200" cy="3011424"/>
          </a:xfrm>
          <a:prstGeom prst="rect">
            <a:avLst/>
          </a:prstGeom>
        </p:spPr>
      </p:pic>
    </p:spTree>
    <p:extLst>
      <p:ext uri="{BB962C8B-B14F-4D97-AF65-F5344CB8AC3E}">
        <p14:creationId xmlns:p14="http://schemas.microsoft.com/office/powerpoint/2010/main" val="21688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95736" y="181100"/>
            <a:ext cx="5472608" cy="542078"/>
          </a:xfrm>
        </p:spPr>
        <p:txBody>
          <a:bodyPr/>
          <a:lstStyle/>
          <a:p>
            <a:r>
              <a:rPr lang="en-US" altLang="ko-KR" b="1" dirty="0">
                <a:solidFill>
                  <a:schemeClr val="tx1">
                    <a:lumMod val="75000"/>
                    <a:lumOff val="25000"/>
                  </a:schemeClr>
                </a:solidFill>
              </a:rPr>
              <a:t>COLORES PRIMARIOS</a:t>
            </a:r>
            <a:endParaRPr lang="ko-KR" altLang="en-US" b="1" dirty="0">
              <a:solidFill>
                <a:schemeClr val="tx1">
                  <a:lumMod val="75000"/>
                  <a:lumOff val="25000"/>
                </a:schemeClr>
              </a:solidFill>
            </a:endParaRPr>
          </a:p>
        </p:txBody>
      </p:sp>
      <p:grpSp>
        <p:nvGrpSpPr>
          <p:cNvPr id="6" name="Group 5"/>
          <p:cNvGrpSpPr/>
          <p:nvPr/>
        </p:nvGrpSpPr>
        <p:grpSpPr>
          <a:xfrm>
            <a:off x="1907704" y="213534"/>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 name="Group 27">
            <a:extLst>
              <a:ext uri="{FF2B5EF4-FFF2-40B4-BE49-F238E27FC236}">
                <a16:creationId xmlns:a16="http://schemas.microsoft.com/office/drawing/2014/main" id="{ACA220AA-EBEF-48D0-5D60-677EE2791EC3}"/>
              </a:ext>
            </a:extLst>
          </p:cNvPr>
          <p:cNvGrpSpPr/>
          <p:nvPr/>
        </p:nvGrpSpPr>
        <p:grpSpPr>
          <a:xfrm>
            <a:off x="2123728" y="1746867"/>
            <a:ext cx="2625934" cy="2625083"/>
            <a:chOff x="625414" y="3277976"/>
            <a:chExt cx="1833846" cy="2578224"/>
          </a:xfrm>
        </p:grpSpPr>
        <p:grpSp>
          <p:nvGrpSpPr>
            <p:cNvPr id="11" name="Group 7">
              <a:extLst>
                <a:ext uri="{FF2B5EF4-FFF2-40B4-BE49-F238E27FC236}">
                  <a16:creationId xmlns:a16="http://schemas.microsoft.com/office/drawing/2014/main" id="{618C3006-CEF7-B00C-32AB-A2EDE65876CA}"/>
                </a:ext>
              </a:extLst>
            </p:cNvPr>
            <p:cNvGrpSpPr/>
            <p:nvPr/>
          </p:nvGrpSpPr>
          <p:grpSpPr>
            <a:xfrm>
              <a:off x="625414" y="3277976"/>
              <a:ext cx="1833846" cy="2578224"/>
              <a:chOff x="3779911" y="3121103"/>
              <a:chExt cx="1584177" cy="2578224"/>
            </a:xfrm>
          </p:grpSpPr>
          <p:sp>
            <p:nvSpPr>
              <p:cNvPr id="13" name="Text Placeholder 17">
                <a:extLst>
                  <a:ext uri="{FF2B5EF4-FFF2-40B4-BE49-F238E27FC236}">
                    <a16:creationId xmlns:a16="http://schemas.microsoft.com/office/drawing/2014/main" id="{CF098B90-3A70-6126-CEF4-3CB17E161201}"/>
                  </a:ext>
                </a:extLst>
              </p:cNvPr>
              <p:cNvSpPr txBox="1">
                <a:spLocks/>
              </p:cNvSpPr>
              <p:nvPr/>
            </p:nvSpPr>
            <p:spPr>
              <a:xfrm>
                <a:off x="3779911" y="3121103"/>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a:solidFill>
                      <a:schemeClr val="tx1">
                        <a:lumMod val="75000"/>
                        <a:lumOff val="25000"/>
                      </a:schemeClr>
                    </a:solidFill>
                    <a:cs typeface="Arial" pitchFamily="34" charset="0"/>
                  </a:rPr>
                  <a:t>Colores</a:t>
                </a:r>
                <a:r>
                  <a:rPr lang="en-US" sz="1400" b="1" dirty="0">
                    <a:solidFill>
                      <a:schemeClr val="tx1">
                        <a:lumMod val="75000"/>
                        <a:lumOff val="25000"/>
                      </a:schemeClr>
                    </a:solidFill>
                    <a:cs typeface="Arial" pitchFamily="34" charset="0"/>
                  </a:rPr>
                  <a:t> </a:t>
                </a:r>
                <a:r>
                  <a:rPr lang="en-US" sz="1400" b="1" dirty="0" err="1">
                    <a:solidFill>
                      <a:schemeClr val="tx1">
                        <a:lumMod val="75000"/>
                        <a:lumOff val="25000"/>
                      </a:schemeClr>
                    </a:solidFill>
                    <a:cs typeface="Arial" pitchFamily="34" charset="0"/>
                  </a:rPr>
                  <a:t>primarios</a:t>
                </a:r>
                <a:r>
                  <a:rPr lang="en-US" sz="1400" b="1" dirty="0">
                    <a:solidFill>
                      <a:schemeClr val="tx1">
                        <a:lumMod val="75000"/>
                        <a:lumOff val="25000"/>
                      </a:schemeClr>
                    </a:solidFill>
                    <a:cs typeface="Arial" pitchFamily="34" charset="0"/>
                  </a:rPr>
                  <a:t> Luz</a:t>
                </a:r>
              </a:p>
            </p:txBody>
          </p:sp>
          <p:sp>
            <p:nvSpPr>
              <p:cNvPr id="14" name="TextBox 10">
                <a:extLst>
                  <a:ext uri="{FF2B5EF4-FFF2-40B4-BE49-F238E27FC236}">
                    <a16:creationId xmlns:a16="http://schemas.microsoft.com/office/drawing/2014/main" id="{BC72F817-23C5-0B5E-BADD-E4B8962BC472}"/>
                  </a:ext>
                </a:extLst>
              </p:cNvPr>
              <p:cNvSpPr txBox="1"/>
              <p:nvPr/>
            </p:nvSpPr>
            <p:spPr>
              <a:xfrm>
                <a:off x="3779911" y="3760335"/>
                <a:ext cx="1584177" cy="1938992"/>
              </a:xfrm>
              <a:prstGeom prst="rect">
                <a:avLst/>
              </a:prstGeom>
              <a:noFill/>
            </p:spPr>
            <p:txBody>
              <a:bodyPr wrap="square" rtlCol="0">
                <a:spAutoFit/>
              </a:bodyPr>
              <a:lstStyle/>
              <a:p>
                <a:pPr algn="ctr"/>
                <a:r>
                  <a:rPr lang="es-ES" altLang="ko-KR" sz="1200" dirty="0">
                    <a:solidFill>
                      <a:schemeClr val="accent1">
                        <a:lumMod val="75000"/>
                      </a:schemeClr>
                    </a:solidFill>
                    <a:cs typeface="Arial" pitchFamily="34" charset="0"/>
                  </a:rPr>
                  <a:t>son aquellos que se generan a partir de la combinación de haces de luz de diferentes longitudes de onda. Los colores luz se perciben directamente a través de fuentes luminosas como pantallas, proyectores y luces LED</a:t>
                </a:r>
                <a:endParaRPr lang="ko-KR" altLang="en-US" sz="1200" dirty="0">
                  <a:solidFill>
                    <a:schemeClr val="accent1">
                      <a:lumMod val="75000"/>
                    </a:schemeClr>
                  </a:solidFill>
                  <a:cs typeface="Arial" pitchFamily="34" charset="0"/>
                </a:endParaRPr>
              </a:p>
            </p:txBody>
          </p:sp>
        </p:grpSp>
        <p:sp>
          <p:nvSpPr>
            <p:cNvPr id="12" name="Rectangle 11">
              <a:extLst>
                <a:ext uri="{FF2B5EF4-FFF2-40B4-BE49-F238E27FC236}">
                  <a16:creationId xmlns:a16="http://schemas.microsoft.com/office/drawing/2014/main" id="{71C756D7-0329-6003-B2A5-247E17A05B89}"/>
                </a:ext>
              </a:extLst>
            </p:cNvPr>
            <p:cNvSpPr/>
            <p:nvPr/>
          </p:nvSpPr>
          <p:spPr>
            <a:xfrm>
              <a:off x="683760" y="3713385"/>
              <a:ext cx="1728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5" name="Group 28">
            <a:extLst>
              <a:ext uri="{FF2B5EF4-FFF2-40B4-BE49-F238E27FC236}">
                <a16:creationId xmlns:a16="http://schemas.microsoft.com/office/drawing/2014/main" id="{CD11595C-6AEA-A555-5B6A-60D9E392F0A3}"/>
              </a:ext>
            </a:extLst>
          </p:cNvPr>
          <p:cNvGrpSpPr/>
          <p:nvPr/>
        </p:nvGrpSpPr>
        <p:grpSpPr>
          <a:xfrm>
            <a:off x="5546466" y="1635646"/>
            <a:ext cx="2625934" cy="2808312"/>
            <a:chOff x="2651378" y="3277976"/>
            <a:chExt cx="1833846" cy="2578224"/>
          </a:xfrm>
        </p:grpSpPr>
        <p:grpSp>
          <p:nvGrpSpPr>
            <p:cNvPr id="16" name="Group 12">
              <a:extLst>
                <a:ext uri="{FF2B5EF4-FFF2-40B4-BE49-F238E27FC236}">
                  <a16:creationId xmlns:a16="http://schemas.microsoft.com/office/drawing/2014/main" id="{EF9EC53E-BDE8-D0CC-222A-5D5BC8676075}"/>
                </a:ext>
              </a:extLst>
            </p:cNvPr>
            <p:cNvGrpSpPr/>
            <p:nvPr/>
          </p:nvGrpSpPr>
          <p:grpSpPr>
            <a:xfrm>
              <a:off x="2651378" y="3277976"/>
              <a:ext cx="1833846" cy="2578224"/>
              <a:chOff x="3779911" y="3121103"/>
              <a:chExt cx="1584177" cy="2578224"/>
            </a:xfrm>
          </p:grpSpPr>
          <p:sp>
            <p:nvSpPr>
              <p:cNvPr id="18" name="Text Placeholder 17">
                <a:extLst>
                  <a:ext uri="{FF2B5EF4-FFF2-40B4-BE49-F238E27FC236}">
                    <a16:creationId xmlns:a16="http://schemas.microsoft.com/office/drawing/2014/main" id="{9E41DC26-A9F4-5E31-A4E1-AE9A03BFE622}"/>
                  </a:ext>
                </a:extLst>
              </p:cNvPr>
              <p:cNvSpPr txBox="1">
                <a:spLocks/>
              </p:cNvSpPr>
              <p:nvPr/>
            </p:nvSpPr>
            <p:spPr>
              <a:xfrm>
                <a:off x="3779911" y="3121103"/>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err="1">
                    <a:solidFill>
                      <a:schemeClr val="tx1">
                        <a:lumMod val="75000"/>
                        <a:lumOff val="25000"/>
                      </a:schemeClr>
                    </a:solidFill>
                    <a:cs typeface="Arial" pitchFamily="34" charset="0"/>
                  </a:rPr>
                  <a:t>Colores</a:t>
                </a:r>
                <a:r>
                  <a:rPr lang="en-US" sz="1400" b="1" dirty="0">
                    <a:solidFill>
                      <a:schemeClr val="tx1">
                        <a:lumMod val="75000"/>
                        <a:lumOff val="25000"/>
                      </a:schemeClr>
                    </a:solidFill>
                    <a:cs typeface="Arial" pitchFamily="34" charset="0"/>
                  </a:rPr>
                  <a:t> </a:t>
                </a:r>
                <a:r>
                  <a:rPr lang="en-US" sz="1400" b="1" dirty="0" err="1">
                    <a:solidFill>
                      <a:schemeClr val="tx1">
                        <a:lumMod val="75000"/>
                        <a:lumOff val="25000"/>
                      </a:schemeClr>
                    </a:solidFill>
                    <a:cs typeface="Arial" pitchFamily="34" charset="0"/>
                  </a:rPr>
                  <a:t>primarios</a:t>
                </a:r>
                <a:r>
                  <a:rPr lang="en-US" sz="1400" b="1" dirty="0">
                    <a:solidFill>
                      <a:schemeClr val="tx1">
                        <a:lumMod val="75000"/>
                        <a:lumOff val="25000"/>
                      </a:schemeClr>
                    </a:solidFill>
                    <a:cs typeface="Arial" pitchFamily="34" charset="0"/>
                  </a:rPr>
                  <a:t> </a:t>
                </a:r>
                <a:r>
                  <a:rPr lang="en-US" sz="1400" b="1" dirty="0" err="1">
                    <a:solidFill>
                      <a:schemeClr val="tx1">
                        <a:lumMod val="75000"/>
                        <a:lumOff val="25000"/>
                      </a:schemeClr>
                    </a:solidFill>
                    <a:cs typeface="Arial" pitchFamily="34" charset="0"/>
                  </a:rPr>
                  <a:t>pigmento</a:t>
                </a:r>
                <a:endParaRPr lang="en-US" sz="1400" b="1" dirty="0">
                  <a:solidFill>
                    <a:schemeClr val="tx1">
                      <a:lumMod val="75000"/>
                      <a:lumOff val="25000"/>
                    </a:schemeClr>
                  </a:solidFill>
                  <a:cs typeface="Arial" pitchFamily="34" charset="0"/>
                </a:endParaRPr>
              </a:p>
            </p:txBody>
          </p:sp>
          <p:sp>
            <p:nvSpPr>
              <p:cNvPr id="19" name="TextBox 15">
                <a:extLst>
                  <a:ext uri="{FF2B5EF4-FFF2-40B4-BE49-F238E27FC236}">
                    <a16:creationId xmlns:a16="http://schemas.microsoft.com/office/drawing/2014/main" id="{617A23DF-8DA1-A16B-22CE-A7181B8322DE}"/>
                  </a:ext>
                </a:extLst>
              </p:cNvPr>
              <p:cNvSpPr txBox="1"/>
              <p:nvPr/>
            </p:nvSpPr>
            <p:spPr>
              <a:xfrm>
                <a:off x="3779911" y="3760335"/>
                <a:ext cx="1584177" cy="1938992"/>
              </a:xfrm>
              <a:prstGeom prst="rect">
                <a:avLst/>
              </a:prstGeom>
              <a:noFill/>
            </p:spPr>
            <p:txBody>
              <a:bodyPr wrap="square" rtlCol="0">
                <a:spAutoFit/>
              </a:bodyPr>
              <a:lstStyle/>
              <a:p>
                <a:pPr algn="ctr"/>
                <a:r>
                  <a:rPr lang="es-ES" altLang="ko-KR" sz="1200" dirty="0">
                    <a:solidFill>
                      <a:schemeClr val="accent2">
                        <a:lumMod val="75000"/>
                      </a:schemeClr>
                    </a:solidFill>
                    <a:cs typeface="Arial" pitchFamily="34" charset="0"/>
                  </a:rPr>
                  <a:t>son aquellos que se producen mediante la mezcla de sustancias colorantes conocidas como pigmentos. los colores pigmento resultan de la absorción y reflexión de la luz en superficies pintadas o teñidas</a:t>
                </a:r>
                <a:endParaRPr lang="ko-KR" altLang="en-US" sz="1200" dirty="0">
                  <a:solidFill>
                    <a:schemeClr val="accent2">
                      <a:lumMod val="75000"/>
                    </a:schemeClr>
                  </a:solidFill>
                  <a:cs typeface="Arial" pitchFamily="34" charset="0"/>
                </a:endParaRPr>
              </a:p>
            </p:txBody>
          </p:sp>
        </p:grpSp>
        <p:sp>
          <p:nvSpPr>
            <p:cNvPr id="17" name="Rectangle 16">
              <a:extLst>
                <a:ext uri="{FF2B5EF4-FFF2-40B4-BE49-F238E27FC236}">
                  <a16:creationId xmlns:a16="http://schemas.microsoft.com/office/drawing/2014/main" id="{7D9CFA0A-8F2F-0CCB-2CFB-41E371BCE2C7}"/>
                </a:ext>
              </a:extLst>
            </p:cNvPr>
            <p:cNvSpPr/>
            <p:nvPr/>
          </p:nvSpPr>
          <p:spPr>
            <a:xfrm>
              <a:off x="2704301" y="3737820"/>
              <a:ext cx="1728000" cy="3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695837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a:extLst>
              <a:ext uri="{FF2B5EF4-FFF2-40B4-BE49-F238E27FC236}">
                <a16:creationId xmlns:a16="http://schemas.microsoft.com/office/drawing/2014/main" id="{ACA220AA-EBEF-48D0-5D60-677EE2791EC3}"/>
              </a:ext>
            </a:extLst>
          </p:cNvPr>
          <p:cNvGrpSpPr/>
          <p:nvPr/>
        </p:nvGrpSpPr>
        <p:grpSpPr>
          <a:xfrm>
            <a:off x="3702162" y="195486"/>
            <a:ext cx="2625934" cy="328052"/>
            <a:chOff x="625414" y="3277976"/>
            <a:chExt cx="1833846" cy="471410"/>
          </a:xfrm>
        </p:grpSpPr>
        <p:sp>
          <p:nvSpPr>
            <p:cNvPr id="13" name="Text Placeholder 17">
              <a:extLst>
                <a:ext uri="{FF2B5EF4-FFF2-40B4-BE49-F238E27FC236}">
                  <a16:creationId xmlns:a16="http://schemas.microsoft.com/office/drawing/2014/main" id="{CF098B90-3A70-6126-CEF4-3CB17E161201}"/>
                </a:ext>
              </a:extLst>
            </p:cNvPr>
            <p:cNvSpPr txBox="1">
              <a:spLocks/>
            </p:cNvSpPr>
            <p:nvPr/>
          </p:nvSpPr>
          <p:spPr>
            <a:xfrm>
              <a:off x="625414" y="3277976"/>
              <a:ext cx="183384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COLORES ACROMÁTICOS</a:t>
              </a:r>
            </a:p>
          </p:txBody>
        </p:sp>
        <p:sp>
          <p:nvSpPr>
            <p:cNvPr id="12" name="Rectangle 11">
              <a:extLst>
                <a:ext uri="{FF2B5EF4-FFF2-40B4-BE49-F238E27FC236}">
                  <a16:creationId xmlns:a16="http://schemas.microsoft.com/office/drawing/2014/main" id="{71C756D7-0329-6003-B2A5-247E17A05B89}"/>
                </a:ext>
              </a:extLst>
            </p:cNvPr>
            <p:cNvSpPr/>
            <p:nvPr/>
          </p:nvSpPr>
          <p:spPr>
            <a:xfrm>
              <a:off x="683760" y="3713386"/>
              <a:ext cx="1728000" cy="3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4" name="Imagen 3">
            <a:extLst>
              <a:ext uri="{FF2B5EF4-FFF2-40B4-BE49-F238E27FC236}">
                <a16:creationId xmlns:a16="http://schemas.microsoft.com/office/drawing/2014/main" id="{0A1A3CA6-9772-ABCB-F0C3-94996D5129CC}"/>
              </a:ext>
            </a:extLst>
          </p:cNvPr>
          <p:cNvPicPr>
            <a:picLocks noChangeAspect="1"/>
          </p:cNvPicPr>
          <p:nvPr/>
        </p:nvPicPr>
        <p:blipFill>
          <a:blip r:embed="rId2"/>
          <a:stretch>
            <a:fillRect/>
          </a:stretch>
        </p:blipFill>
        <p:spPr>
          <a:xfrm>
            <a:off x="2484028" y="1030578"/>
            <a:ext cx="5040560" cy="605068"/>
          </a:xfrm>
          <a:prstGeom prst="rect">
            <a:avLst/>
          </a:prstGeom>
        </p:spPr>
      </p:pic>
      <p:sp>
        <p:nvSpPr>
          <p:cNvPr id="20" name="TextBox 15">
            <a:extLst>
              <a:ext uri="{FF2B5EF4-FFF2-40B4-BE49-F238E27FC236}">
                <a16:creationId xmlns:a16="http://schemas.microsoft.com/office/drawing/2014/main" id="{55C0C7EF-F045-0225-FA4C-3B6E5714E49F}"/>
              </a:ext>
            </a:extLst>
          </p:cNvPr>
          <p:cNvSpPr txBox="1"/>
          <p:nvPr/>
        </p:nvSpPr>
        <p:spPr>
          <a:xfrm>
            <a:off x="2309828" y="661575"/>
            <a:ext cx="5410601" cy="276999"/>
          </a:xfrm>
          <a:prstGeom prst="rect">
            <a:avLst/>
          </a:prstGeom>
          <a:noFill/>
        </p:spPr>
        <p:txBody>
          <a:bodyPr wrap="square" rtlCol="0">
            <a:spAutoFit/>
          </a:bodyPr>
          <a:lstStyle/>
          <a:p>
            <a:pPr algn="ctr"/>
            <a:r>
              <a:rPr lang="es-ES" altLang="ko-KR" sz="1200" dirty="0">
                <a:cs typeface="Arial" pitchFamily="34" charset="0"/>
              </a:rPr>
              <a:t>Dentro de este grupo estarían el blanco, el negro y el gris, en toda su escala</a:t>
            </a:r>
            <a:endParaRPr lang="ko-KR" altLang="en-US" sz="1200" dirty="0">
              <a:cs typeface="Arial" pitchFamily="34" charset="0"/>
            </a:endParaRPr>
          </a:p>
        </p:txBody>
      </p:sp>
      <p:grpSp>
        <p:nvGrpSpPr>
          <p:cNvPr id="21" name="Group 27">
            <a:extLst>
              <a:ext uri="{FF2B5EF4-FFF2-40B4-BE49-F238E27FC236}">
                <a16:creationId xmlns:a16="http://schemas.microsoft.com/office/drawing/2014/main" id="{EF2FA9A2-79CA-B1C2-A810-59B812C5C049}"/>
              </a:ext>
            </a:extLst>
          </p:cNvPr>
          <p:cNvGrpSpPr/>
          <p:nvPr/>
        </p:nvGrpSpPr>
        <p:grpSpPr>
          <a:xfrm>
            <a:off x="3854562" y="1900670"/>
            <a:ext cx="2625934" cy="328052"/>
            <a:chOff x="625414" y="3277976"/>
            <a:chExt cx="1833846" cy="471410"/>
          </a:xfrm>
        </p:grpSpPr>
        <p:sp>
          <p:nvSpPr>
            <p:cNvPr id="22" name="Text Placeholder 17">
              <a:extLst>
                <a:ext uri="{FF2B5EF4-FFF2-40B4-BE49-F238E27FC236}">
                  <a16:creationId xmlns:a16="http://schemas.microsoft.com/office/drawing/2014/main" id="{10852B04-B039-025F-1B53-CE065F1D4417}"/>
                </a:ext>
              </a:extLst>
            </p:cNvPr>
            <p:cNvSpPr txBox="1">
              <a:spLocks/>
            </p:cNvSpPr>
            <p:nvPr/>
          </p:nvSpPr>
          <p:spPr>
            <a:xfrm>
              <a:off x="625414" y="3277976"/>
              <a:ext cx="183384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COLORES CÁLIDOS</a:t>
              </a:r>
            </a:p>
          </p:txBody>
        </p:sp>
        <p:sp>
          <p:nvSpPr>
            <p:cNvPr id="23" name="Rectangle 11">
              <a:extLst>
                <a:ext uri="{FF2B5EF4-FFF2-40B4-BE49-F238E27FC236}">
                  <a16:creationId xmlns:a16="http://schemas.microsoft.com/office/drawing/2014/main" id="{37F06989-D4E3-A77E-8EB7-F3B08D2FFDD1}"/>
                </a:ext>
              </a:extLst>
            </p:cNvPr>
            <p:cNvSpPr/>
            <p:nvPr/>
          </p:nvSpPr>
          <p:spPr>
            <a:xfrm>
              <a:off x="683760" y="3713386"/>
              <a:ext cx="1728000" cy="3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4" name="TextBox 15">
            <a:extLst>
              <a:ext uri="{FF2B5EF4-FFF2-40B4-BE49-F238E27FC236}">
                <a16:creationId xmlns:a16="http://schemas.microsoft.com/office/drawing/2014/main" id="{F6E7013B-F07F-81B8-8713-2E277184813B}"/>
              </a:ext>
            </a:extLst>
          </p:cNvPr>
          <p:cNvSpPr txBox="1"/>
          <p:nvPr/>
        </p:nvSpPr>
        <p:spPr>
          <a:xfrm>
            <a:off x="2462228" y="2366759"/>
            <a:ext cx="5410601" cy="276999"/>
          </a:xfrm>
          <a:prstGeom prst="rect">
            <a:avLst/>
          </a:prstGeom>
          <a:noFill/>
        </p:spPr>
        <p:txBody>
          <a:bodyPr wrap="square" rtlCol="0">
            <a:spAutoFit/>
          </a:bodyPr>
          <a:lstStyle/>
          <a:p>
            <a:pPr algn="ctr"/>
            <a:r>
              <a:rPr lang="es-ES" altLang="ko-KR" sz="1200" dirty="0">
                <a:cs typeface="Arial" pitchFamily="34" charset="0"/>
              </a:rPr>
              <a:t>Se consideran colores cálidos aquellos que van del morado al amarillo</a:t>
            </a:r>
            <a:endParaRPr lang="ko-KR" altLang="en-US" sz="1200" dirty="0">
              <a:cs typeface="Arial" pitchFamily="34" charset="0"/>
            </a:endParaRPr>
          </a:p>
        </p:txBody>
      </p:sp>
      <p:pic>
        <p:nvPicPr>
          <p:cNvPr id="26" name="Imagen 25">
            <a:extLst>
              <a:ext uri="{FF2B5EF4-FFF2-40B4-BE49-F238E27FC236}">
                <a16:creationId xmlns:a16="http://schemas.microsoft.com/office/drawing/2014/main" id="{C61C9F27-7372-D2B6-54CB-B1A4CFED6CB1}"/>
              </a:ext>
            </a:extLst>
          </p:cNvPr>
          <p:cNvPicPr>
            <a:picLocks noChangeAspect="1"/>
          </p:cNvPicPr>
          <p:nvPr/>
        </p:nvPicPr>
        <p:blipFill>
          <a:blip r:embed="rId3"/>
          <a:stretch>
            <a:fillRect/>
          </a:stretch>
        </p:blipFill>
        <p:spPr>
          <a:xfrm>
            <a:off x="2655014" y="2671803"/>
            <a:ext cx="5040560" cy="576064"/>
          </a:xfrm>
          <a:prstGeom prst="rect">
            <a:avLst/>
          </a:prstGeom>
        </p:spPr>
      </p:pic>
      <p:grpSp>
        <p:nvGrpSpPr>
          <p:cNvPr id="27" name="Group 27">
            <a:extLst>
              <a:ext uri="{FF2B5EF4-FFF2-40B4-BE49-F238E27FC236}">
                <a16:creationId xmlns:a16="http://schemas.microsoft.com/office/drawing/2014/main" id="{8DA1B878-F0B4-F097-0980-EC8A091895F5}"/>
              </a:ext>
            </a:extLst>
          </p:cNvPr>
          <p:cNvGrpSpPr/>
          <p:nvPr/>
        </p:nvGrpSpPr>
        <p:grpSpPr>
          <a:xfrm>
            <a:off x="3938109" y="3472870"/>
            <a:ext cx="2625934" cy="328052"/>
            <a:chOff x="625414" y="3277976"/>
            <a:chExt cx="1833846" cy="471410"/>
          </a:xfrm>
        </p:grpSpPr>
        <p:sp>
          <p:nvSpPr>
            <p:cNvPr id="28" name="Text Placeholder 17">
              <a:extLst>
                <a:ext uri="{FF2B5EF4-FFF2-40B4-BE49-F238E27FC236}">
                  <a16:creationId xmlns:a16="http://schemas.microsoft.com/office/drawing/2014/main" id="{E7B26F8C-CB32-F044-E0F2-76397ADB30D8}"/>
                </a:ext>
              </a:extLst>
            </p:cNvPr>
            <p:cNvSpPr txBox="1">
              <a:spLocks/>
            </p:cNvSpPr>
            <p:nvPr/>
          </p:nvSpPr>
          <p:spPr>
            <a:xfrm>
              <a:off x="625414" y="3277976"/>
              <a:ext cx="1833846"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COLORES FRÍOS</a:t>
              </a:r>
            </a:p>
          </p:txBody>
        </p:sp>
        <p:sp>
          <p:nvSpPr>
            <p:cNvPr id="29" name="Rectangle 11">
              <a:extLst>
                <a:ext uri="{FF2B5EF4-FFF2-40B4-BE49-F238E27FC236}">
                  <a16:creationId xmlns:a16="http://schemas.microsoft.com/office/drawing/2014/main" id="{0C69F944-88D4-5D2B-D5CF-1FB1CEE91B42}"/>
                </a:ext>
              </a:extLst>
            </p:cNvPr>
            <p:cNvSpPr/>
            <p:nvPr/>
          </p:nvSpPr>
          <p:spPr>
            <a:xfrm>
              <a:off x="683760" y="3713386"/>
              <a:ext cx="1728000" cy="3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30" name="TextBox 15">
            <a:extLst>
              <a:ext uri="{FF2B5EF4-FFF2-40B4-BE49-F238E27FC236}">
                <a16:creationId xmlns:a16="http://schemas.microsoft.com/office/drawing/2014/main" id="{531BEB8A-0633-0CB3-EB0D-2DC97660BFB0}"/>
              </a:ext>
            </a:extLst>
          </p:cNvPr>
          <p:cNvSpPr txBox="1"/>
          <p:nvPr/>
        </p:nvSpPr>
        <p:spPr>
          <a:xfrm>
            <a:off x="2545775" y="3938959"/>
            <a:ext cx="5410601" cy="276999"/>
          </a:xfrm>
          <a:prstGeom prst="rect">
            <a:avLst/>
          </a:prstGeom>
          <a:noFill/>
        </p:spPr>
        <p:txBody>
          <a:bodyPr wrap="square" rtlCol="0">
            <a:spAutoFit/>
          </a:bodyPr>
          <a:lstStyle/>
          <a:p>
            <a:pPr algn="ctr"/>
            <a:r>
              <a:rPr lang="es-ES" altLang="ko-KR" sz="1200" dirty="0">
                <a:cs typeface="Arial" pitchFamily="34" charset="0"/>
              </a:rPr>
              <a:t>Se consideran colores fríos aquellos que van del azul al verde</a:t>
            </a:r>
            <a:endParaRPr lang="ko-KR" altLang="en-US" sz="1200" dirty="0">
              <a:cs typeface="Arial" pitchFamily="34" charset="0"/>
            </a:endParaRPr>
          </a:p>
        </p:txBody>
      </p:sp>
      <p:pic>
        <p:nvPicPr>
          <p:cNvPr id="34" name="Imagen 33">
            <a:extLst>
              <a:ext uri="{FF2B5EF4-FFF2-40B4-BE49-F238E27FC236}">
                <a16:creationId xmlns:a16="http://schemas.microsoft.com/office/drawing/2014/main" id="{402751C8-DA58-75D9-933C-A395EE88C8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791" y="4422330"/>
            <a:ext cx="4824797" cy="453676"/>
          </a:xfrm>
          <a:prstGeom prst="rect">
            <a:avLst/>
          </a:prstGeom>
        </p:spPr>
      </p:pic>
    </p:spTree>
    <p:extLst>
      <p:ext uri="{BB962C8B-B14F-4D97-AF65-F5344CB8AC3E}">
        <p14:creationId xmlns:p14="http://schemas.microsoft.com/office/powerpoint/2010/main" val="878553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95736" y="2181756"/>
            <a:ext cx="5472608" cy="542078"/>
          </a:xfrm>
        </p:spPr>
        <p:txBody>
          <a:bodyPr/>
          <a:lstStyle/>
          <a:p>
            <a:r>
              <a:rPr lang="en-US" altLang="ko-KR" b="1" dirty="0">
                <a:solidFill>
                  <a:schemeClr val="tx1">
                    <a:lumMod val="75000"/>
                    <a:lumOff val="25000"/>
                  </a:schemeClr>
                </a:solidFill>
              </a:rPr>
              <a:t>PRACTICA 3</a:t>
            </a:r>
            <a:endParaRPr lang="ko-KR" altLang="en-US" b="1" dirty="0">
              <a:solidFill>
                <a:schemeClr val="tx1">
                  <a:lumMod val="75000"/>
                  <a:lumOff val="25000"/>
                </a:schemeClr>
              </a:solidFill>
            </a:endParaRPr>
          </a:p>
        </p:txBody>
      </p:sp>
      <p:sp>
        <p:nvSpPr>
          <p:cNvPr id="4" name="Text Placeholder 3"/>
          <p:cNvSpPr>
            <a:spLocks noGrp="1"/>
          </p:cNvSpPr>
          <p:nvPr>
            <p:ph type="body" sz="quarter" idx="11"/>
          </p:nvPr>
        </p:nvSpPr>
        <p:spPr>
          <a:xfrm>
            <a:off x="2195736" y="2734184"/>
            <a:ext cx="5472608" cy="197606"/>
          </a:xfrm>
          <a:prstGeom prst="rect">
            <a:avLst/>
          </a:prstGeom>
        </p:spPr>
        <p:txBody>
          <a:bodyPr/>
          <a:lstStyle/>
          <a:p>
            <a:r>
              <a:rPr lang="en-US" altLang="ko-KR" dirty="0"/>
              <a:t>COLORES</a:t>
            </a:r>
            <a:endParaRPr lang="ko-KR" altLang="en-US" dirty="0"/>
          </a:p>
        </p:txBody>
      </p:sp>
      <p:grpSp>
        <p:nvGrpSpPr>
          <p:cNvPr id="6" name="Group 5"/>
          <p:cNvGrpSpPr/>
          <p:nvPr/>
        </p:nvGrpSpPr>
        <p:grpSpPr>
          <a:xfrm>
            <a:off x="1907704"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67867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195736" y="3003798"/>
            <a:ext cx="4529562" cy="1663735"/>
            <a:chOff x="3714846" y="1635646"/>
            <a:chExt cx="4529562" cy="1663735"/>
          </a:xfrm>
        </p:grpSpPr>
        <p:sp>
          <p:nvSpPr>
            <p:cNvPr id="3" name="TextBox 2"/>
            <p:cNvSpPr txBox="1"/>
            <p:nvPr/>
          </p:nvSpPr>
          <p:spPr>
            <a:xfrm>
              <a:off x="3714846" y="2283718"/>
              <a:ext cx="4529562" cy="1015663"/>
            </a:xfrm>
            <a:prstGeom prst="rect">
              <a:avLst/>
            </a:prstGeom>
            <a:noFill/>
          </p:spPr>
          <p:txBody>
            <a:bodyPr wrap="square" rtlCol="0">
              <a:spAutoFit/>
            </a:bodyPr>
            <a:lstStyle/>
            <a:p>
              <a:pPr algn="ctr"/>
              <a:r>
                <a:rPr lang="es-ES" altLang="ko-KR" sz="1200" dirty="0">
                  <a:solidFill>
                    <a:schemeClr val="tx1">
                      <a:lumMod val="75000"/>
                      <a:lumOff val="25000"/>
                    </a:schemeClr>
                  </a:solidFill>
                  <a:cs typeface="Arial" pitchFamily="34" charset="0"/>
                </a:rPr>
                <a:t>Es el punto de interacción entre el usuario y un sistema, ya sea una computadora, un dispositivo móvil, o cualquier otro tipo de sistema digital. A través de esta interfaz, los usuarios pueden comunicarse con el sistema para realizar diversas tareas, desde ejecutar programas hasta manipular datos o acceder a servicios.</a:t>
              </a:r>
              <a:endParaRPr lang="en-US" altLang="ko-KR" sz="1200" dirty="0">
                <a:solidFill>
                  <a:schemeClr val="tx1">
                    <a:lumMod val="75000"/>
                    <a:lumOff val="25000"/>
                  </a:schemeClr>
                </a:solidFill>
                <a:cs typeface="Arial" pitchFamily="34" charset="0"/>
              </a:endParaRPr>
            </a:p>
          </p:txBody>
        </p:sp>
        <p:sp>
          <p:nvSpPr>
            <p:cNvPr id="4" name="Text Placeholder 13"/>
            <p:cNvSpPr txBox="1">
              <a:spLocks/>
            </p:cNvSpPr>
            <p:nvPr/>
          </p:nvSpPr>
          <p:spPr>
            <a:xfrm>
              <a:off x="3714846" y="1635646"/>
              <a:ext cx="4529562" cy="57606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000" b="1" dirty="0">
                  <a:solidFill>
                    <a:schemeClr val="accent1"/>
                  </a:solidFill>
                  <a:cs typeface="Arial" pitchFamily="34" charset="0"/>
                </a:rPr>
                <a:t>¿Que es una interfaz de usuario?</a:t>
              </a:r>
              <a:endParaRPr lang="ko-KR" altLang="en-US" sz="2000" b="1" dirty="0">
                <a:solidFill>
                  <a:schemeClr val="accent1"/>
                </a:solidFill>
                <a:cs typeface="Arial" pitchFamily="34" charset="0"/>
              </a:endParaRPr>
            </a:p>
          </p:txBody>
        </p:sp>
      </p:gr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7" name="Marcador de posición de imagen 6">
            <a:extLst>
              <a:ext uri="{FF2B5EF4-FFF2-40B4-BE49-F238E27FC236}">
                <a16:creationId xmlns:a16="http://schemas.microsoft.com/office/drawing/2014/main" id="{11E6771A-4C34-713C-2648-00FB79FE2BD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378" r="21378"/>
          <a:stretch>
            <a:fillRect/>
          </a:stretch>
        </p:blipFill>
        <p:spPr/>
      </p:pic>
    </p:spTree>
    <p:extLst>
      <p:ext uri="{BB962C8B-B14F-4D97-AF65-F5344CB8AC3E}">
        <p14:creationId xmlns:p14="http://schemas.microsoft.com/office/powerpoint/2010/main" val="375913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solidFill>
                  <a:schemeClr val="accent3"/>
                </a:solidFill>
              </a:rPr>
              <a:t>Tipos de interfaces de</a:t>
            </a:r>
            <a:r>
              <a:rPr lang="en-US" altLang="ko-KR" dirty="0">
                <a:solidFill>
                  <a:srgbClr val="0DD2D9"/>
                </a:solidFill>
              </a:rPr>
              <a:t> </a:t>
            </a:r>
            <a:r>
              <a:rPr lang="en-US" altLang="ko-KR" dirty="0"/>
              <a:t>usuario</a:t>
            </a:r>
            <a:endParaRPr lang="ko-KR" altLang="en-US" dirty="0"/>
          </a:p>
        </p:txBody>
      </p:sp>
      <p:sp>
        <p:nvSpPr>
          <p:cNvPr id="38" name="Trapezoid 13"/>
          <p:cNvSpPr/>
          <p:nvPr/>
        </p:nvSpPr>
        <p:spPr>
          <a:xfrm>
            <a:off x="1677709" y="2097280"/>
            <a:ext cx="413412" cy="34956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40" name="Rectangle 18"/>
          <p:cNvSpPr/>
          <p:nvPr/>
        </p:nvSpPr>
        <p:spPr>
          <a:xfrm>
            <a:off x="4220308" y="1167086"/>
            <a:ext cx="703383" cy="558852"/>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Rounded Rectangle 25"/>
          <p:cNvSpPr/>
          <p:nvPr/>
        </p:nvSpPr>
        <p:spPr>
          <a:xfrm>
            <a:off x="7060027" y="2048649"/>
            <a:ext cx="317779" cy="44682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ectangle 41"/>
          <p:cNvSpPr/>
          <p:nvPr/>
        </p:nvSpPr>
        <p:spPr>
          <a:xfrm>
            <a:off x="439787" y="3054372"/>
            <a:ext cx="2936092" cy="20676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4" name="Rectangle 43"/>
          <p:cNvSpPr/>
          <p:nvPr/>
        </p:nvSpPr>
        <p:spPr>
          <a:xfrm>
            <a:off x="5780158" y="3052349"/>
            <a:ext cx="2936575" cy="20676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8" name="Group 57"/>
          <p:cNvGrpSpPr/>
          <p:nvPr/>
        </p:nvGrpSpPr>
        <p:grpSpPr>
          <a:xfrm>
            <a:off x="1907834" y="1741337"/>
            <a:ext cx="5311949" cy="271030"/>
            <a:chOff x="1907834" y="1781092"/>
            <a:chExt cx="5311949" cy="271030"/>
          </a:xfrm>
        </p:grpSpPr>
        <p:sp>
          <p:nvSpPr>
            <p:cNvPr id="55" name="Freeform 54"/>
            <p:cNvSpPr/>
            <p:nvPr/>
          </p:nvSpPr>
          <p:spPr>
            <a:xfrm>
              <a:off x="1907834" y="1896284"/>
              <a:ext cx="5311949" cy="155838"/>
            </a:xfrm>
            <a:custGeom>
              <a:avLst/>
              <a:gdLst>
                <a:gd name="connsiteX0" fmla="*/ 7951 w 5311471"/>
                <a:gd name="connsiteY0" fmla="*/ 159026 h 159026"/>
                <a:gd name="connsiteX1" fmla="*/ 0 w 5311471"/>
                <a:gd name="connsiteY1" fmla="*/ 0 h 159026"/>
                <a:gd name="connsiteX2" fmla="*/ 5311471 w 5311471"/>
                <a:gd name="connsiteY2" fmla="*/ 15903 h 159026"/>
                <a:gd name="connsiteX3" fmla="*/ 5303520 w 5311471"/>
                <a:gd name="connsiteY3" fmla="*/ 151075 h 159026"/>
                <a:gd name="connsiteX0" fmla="*/ 0 w 5327374"/>
                <a:gd name="connsiteY0" fmla="*/ 159026 h 159026"/>
                <a:gd name="connsiteX1" fmla="*/ 15903 w 5327374"/>
                <a:gd name="connsiteY1" fmla="*/ 0 h 159026"/>
                <a:gd name="connsiteX2" fmla="*/ 5327374 w 5327374"/>
                <a:gd name="connsiteY2" fmla="*/ 15903 h 159026"/>
                <a:gd name="connsiteX3" fmla="*/ 5319423 w 5327374"/>
                <a:gd name="connsiteY3" fmla="*/ 151075 h 159026"/>
                <a:gd name="connsiteX0" fmla="*/ 15902 w 5311471"/>
                <a:gd name="connsiteY0" fmla="*/ 159026 h 159026"/>
                <a:gd name="connsiteX1" fmla="*/ 0 w 5311471"/>
                <a:gd name="connsiteY1" fmla="*/ 0 h 159026"/>
                <a:gd name="connsiteX2" fmla="*/ 5311471 w 5311471"/>
                <a:gd name="connsiteY2" fmla="*/ 15903 h 159026"/>
                <a:gd name="connsiteX3" fmla="*/ 5303520 w 5311471"/>
                <a:gd name="connsiteY3" fmla="*/ 151075 h 159026"/>
                <a:gd name="connsiteX0" fmla="*/ 18604 w 5314173"/>
                <a:gd name="connsiteY0" fmla="*/ 159026 h 159026"/>
                <a:gd name="connsiteX1" fmla="*/ 0 w 5314173"/>
                <a:gd name="connsiteY1" fmla="*/ 140999 h 159026"/>
                <a:gd name="connsiteX2" fmla="*/ 2702 w 5314173"/>
                <a:gd name="connsiteY2" fmla="*/ 0 h 159026"/>
                <a:gd name="connsiteX3" fmla="*/ 5314173 w 5314173"/>
                <a:gd name="connsiteY3" fmla="*/ 15903 h 159026"/>
                <a:gd name="connsiteX4" fmla="*/ 5306222 w 5314173"/>
                <a:gd name="connsiteY4" fmla="*/ 151075 h 159026"/>
                <a:gd name="connsiteX0" fmla="*/ 0 w 5314173"/>
                <a:gd name="connsiteY0" fmla="*/ 140999 h 151075"/>
                <a:gd name="connsiteX1" fmla="*/ 2702 w 5314173"/>
                <a:gd name="connsiteY1" fmla="*/ 0 h 151075"/>
                <a:gd name="connsiteX2" fmla="*/ 5314173 w 5314173"/>
                <a:gd name="connsiteY2" fmla="*/ 15903 h 151075"/>
                <a:gd name="connsiteX3" fmla="*/ 5306222 w 5314173"/>
                <a:gd name="connsiteY3" fmla="*/ 151075 h 151075"/>
                <a:gd name="connsiteX0" fmla="*/ 8328 w 5311529"/>
                <a:gd name="connsiteY0" fmla="*/ 140999 h 151075"/>
                <a:gd name="connsiteX1" fmla="*/ 58 w 5311529"/>
                <a:gd name="connsiteY1" fmla="*/ 0 h 151075"/>
                <a:gd name="connsiteX2" fmla="*/ 5311529 w 5311529"/>
                <a:gd name="connsiteY2" fmla="*/ 15903 h 151075"/>
                <a:gd name="connsiteX3" fmla="*/ 5303578 w 5311529"/>
                <a:gd name="connsiteY3" fmla="*/ 151075 h 151075"/>
                <a:gd name="connsiteX0" fmla="*/ 0 w 5314174"/>
                <a:gd name="connsiteY0" fmla="*/ 140999 h 151075"/>
                <a:gd name="connsiteX1" fmla="*/ 2703 w 5314174"/>
                <a:gd name="connsiteY1" fmla="*/ 0 h 151075"/>
                <a:gd name="connsiteX2" fmla="*/ 5314174 w 5314174"/>
                <a:gd name="connsiteY2" fmla="*/ 15903 h 151075"/>
                <a:gd name="connsiteX3" fmla="*/ 5306223 w 5314174"/>
                <a:gd name="connsiteY3" fmla="*/ 151075 h 151075"/>
                <a:gd name="connsiteX0" fmla="*/ 874 w 5315048"/>
                <a:gd name="connsiteY0" fmla="*/ 140999 h 151075"/>
                <a:gd name="connsiteX1" fmla="*/ 3577 w 5315048"/>
                <a:gd name="connsiteY1" fmla="*/ 0 h 151075"/>
                <a:gd name="connsiteX2" fmla="*/ 5315048 w 5315048"/>
                <a:gd name="connsiteY2" fmla="*/ 15903 h 151075"/>
                <a:gd name="connsiteX3" fmla="*/ 5307097 w 5315048"/>
                <a:gd name="connsiteY3" fmla="*/ 151075 h 151075"/>
                <a:gd name="connsiteX0" fmla="*/ 8356 w 5311557"/>
                <a:gd name="connsiteY0" fmla="*/ 144656 h 151075"/>
                <a:gd name="connsiteX1" fmla="*/ 86 w 5311557"/>
                <a:gd name="connsiteY1" fmla="*/ 0 h 151075"/>
                <a:gd name="connsiteX2" fmla="*/ 5311557 w 5311557"/>
                <a:gd name="connsiteY2" fmla="*/ 15903 h 151075"/>
                <a:gd name="connsiteX3" fmla="*/ 5303606 w 5311557"/>
                <a:gd name="connsiteY3" fmla="*/ 151075 h 151075"/>
                <a:gd name="connsiteX0" fmla="*/ 8436 w 5311637"/>
                <a:gd name="connsiteY0" fmla="*/ 144656 h 151075"/>
                <a:gd name="connsiteX1" fmla="*/ 166 w 5311637"/>
                <a:gd name="connsiteY1" fmla="*/ 0 h 151075"/>
                <a:gd name="connsiteX2" fmla="*/ 5311637 w 5311637"/>
                <a:gd name="connsiteY2" fmla="*/ 15903 h 151075"/>
                <a:gd name="connsiteX3" fmla="*/ 5303686 w 5311637"/>
                <a:gd name="connsiteY3" fmla="*/ 151075 h 151075"/>
                <a:gd name="connsiteX0" fmla="*/ 3427 w 5313772"/>
                <a:gd name="connsiteY0" fmla="*/ 149419 h 151075"/>
                <a:gd name="connsiteX1" fmla="*/ 2301 w 5313772"/>
                <a:gd name="connsiteY1" fmla="*/ 0 h 151075"/>
                <a:gd name="connsiteX2" fmla="*/ 5313772 w 5313772"/>
                <a:gd name="connsiteY2" fmla="*/ 15903 h 151075"/>
                <a:gd name="connsiteX3" fmla="*/ 5305821 w 5313772"/>
                <a:gd name="connsiteY3" fmla="*/ 151075 h 151075"/>
                <a:gd name="connsiteX0" fmla="*/ 1604 w 5311949"/>
                <a:gd name="connsiteY0" fmla="*/ 149419 h 151075"/>
                <a:gd name="connsiteX1" fmla="*/ 478 w 5311949"/>
                <a:gd name="connsiteY1" fmla="*/ 0 h 151075"/>
                <a:gd name="connsiteX2" fmla="*/ 5311949 w 5311949"/>
                <a:gd name="connsiteY2" fmla="*/ 15903 h 151075"/>
                <a:gd name="connsiteX3" fmla="*/ 5303998 w 5311949"/>
                <a:gd name="connsiteY3" fmla="*/ 151075 h 151075"/>
                <a:gd name="connsiteX0" fmla="*/ 1604 w 5311949"/>
                <a:gd name="connsiteY0" fmla="*/ 149419 h 155838"/>
                <a:gd name="connsiteX1" fmla="*/ 478 w 5311949"/>
                <a:gd name="connsiteY1" fmla="*/ 0 h 155838"/>
                <a:gd name="connsiteX2" fmla="*/ 5311949 w 5311949"/>
                <a:gd name="connsiteY2" fmla="*/ 15903 h 155838"/>
                <a:gd name="connsiteX3" fmla="*/ 5311142 w 5311949"/>
                <a:gd name="connsiteY3" fmla="*/ 155838 h 155838"/>
                <a:gd name="connsiteX0" fmla="*/ 1604 w 5311949"/>
                <a:gd name="connsiteY0" fmla="*/ 149419 h 155838"/>
                <a:gd name="connsiteX1" fmla="*/ 478 w 5311949"/>
                <a:gd name="connsiteY1" fmla="*/ 0 h 155838"/>
                <a:gd name="connsiteX2" fmla="*/ 5311949 w 5311949"/>
                <a:gd name="connsiteY2" fmla="*/ 15903 h 155838"/>
                <a:gd name="connsiteX3" fmla="*/ 5311142 w 5311949"/>
                <a:gd name="connsiteY3" fmla="*/ 155838 h 155838"/>
              </a:gdLst>
              <a:ahLst/>
              <a:cxnLst>
                <a:cxn ang="0">
                  <a:pos x="connsiteX0" y="connsiteY0"/>
                </a:cxn>
                <a:cxn ang="0">
                  <a:pos x="connsiteX1" y="connsiteY1"/>
                </a:cxn>
                <a:cxn ang="0">
                  <a:pos x="connsiteX2" y="connsiteY2"/>
                </a:cxn>
                <a:cxn ang="0">
                  <a:pos x="connsiteX3" y="connsiteY3"/>
                </a:cxn>
              </a:cxnLst>
              <a:rect l="l" t="t" r="r" b="b"/>
              <a:pathLst>
                <a:path w="5311949" h="155838">
                  <a:moveTo>
                    <a:pt x="1604" y="149419"/>
                  </a:moveTo>
                  <a:cubicBezTo>
                    <a:pt x="-49" y="-4985"/>
                    <a:pt x="-423" y="47000"/>
                    <a:pt x="478" y="0"/>
                  </a:cubicBezTo>
                  <a:lnTo>
                    <a:pt x="5311949" y="15903"/>
                  </a:lnTo>
                  <a:cubicBezTo>
                    <a:pt x="5311680" y="62548"/>
                    <a:pt x="5309030" y="68712"/>
                    <a:pt x="5311142" y="155838"/>
                  </a:cubicBez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6" name="Freeform 55"/>
            <p:cNvSpPr/>
            <p:nvPr/>
          </p:nvSpPr>
          <p:spPr>
            <a:xfrm>
              <a:off x="4564049" y="1781092"/>
              <a:ext cx="0" cy="254442"/>
            </a:xfrm>
            <a:custGeom>
              <a:avLst/>
              <a:gdLst>
                <a:gd name="connsiteX0" fmla="*/ 0 w 0"/>
                <a:gd name="connsiteY0" fmla="*/ 0 h 254442"/>
                <a:gd name="connsiteX1" fmla="*/ 0 w 0"/>
                <a:gd name="connsiteY1" fmla="*/ 254442 h 254442"/>
              </a:gdLst>
              <a:ahLst/>
              <a:cxnLst>
                <a:cxn ang="0">
                  <a:pos x="connsiteX0" y="connsiteY0"/>
                </a:cxn>
                <a:cxn ang="0">
                  <a:pos x="connsiteX1" y="connsiteY1"/>
                </a:cxn>
              </a:cxnLst>
              <a:rect l="l" t="t" r="r" b="b"/>
              <a:pathLst>
                <a:path h="254442">
                  <a:moveTo>
                    <a:pt x="0" y="0"/>
                  </a:moveTo>
                  <a:lnTo>
                    <a:pt x="0" y="254442"/>
                  </a:lnTo>
                </a:path>
              </a:pathLst>
            </a:cu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62" name="Group 61"/>
          <p:cNvGrpSpPr/>
          <p:nvPr/>
        </p:nvGrpSpPr>
        <p:grpSpPr>
          <a:xfrm>
            <a:off x="301183" y="2495476"/>
            <a:ext cx="3550736" cy="493983"/>
            <a:chOff x="3233964" y="1954419"/>
            <a:chExt cx="1547592" cy="493983"/>
          </a:xfrm>
        </p:grpSpPr>
        <p:sp>
          <p:nvSpPr>
            <p:cNvPr id="63" name="TextBox 62"/>
            <p:cNvSpPr txBox="1"/>
            <p:nvPr/>
          </p:nvSpPr>
          <p:spPr>
            <a:xfrm>
              <a:off x="3233965" y="1954419"/>
              <a:ext cx="154759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Interfaces de línea de commandos (CLI)</a:t>
              </a:r>
              <a:endParaRPr lang="ko-KR" altLang="en-US" sz="1400" b="1" dirty="0">
                <a:solidFill>
                  <a:schemeClr val="tx1">
                    <a:lumMod val="75000"/>
                    <a:lumOff val="25000"/>
                  </a:schemeClr>
                </a:solidFill>
                <a:cs typeface="Arial" pitchFamily="34" charset="0"/>
              </a:endParaRPr>
            </a:p>
          </p:txBody>
        </p:sp>
        <p:sp>
          <p:nvSpPr>
            <p:cNvPr id="64" name="TextBox 63"/>
            <p:cNvSpPr txBox="1"/>
            <p:nvPr/>
          </p:nvSpPr>
          <p:spPr>
            <a:xfrm>
              <a:off x="3233964" y="2171403"/>
              <a:ext cx="1400519"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Por ejemplo el shell de linux</a:t>
              </a:r>
              <a:endParaRPr lang="ko-KR" altLang="en-US" sz="1200" dirty="0">
                <a:solidFill>
                  <a:schemeClr val="tx1">
                    <a:lumMod val="75000"/>
                    <a:lumOff val="25000"/>
                  </a:schemeClr>
                </a:solidFill>
                <a:cs typeface="Arial" pitchFamily="34" charset="0"/>
              </a:endParaRPr>
            </a:p>
          </p:txBody>
        </p:sp>
      </p:grpSp>
      <p:grpSp>
        <p:nvGrpSpPr>
          <p:cNvPr id="65" name="Group 64"/>
          <p:cNvGrpSpPr/>
          <p:nvPr/>
        </p:nvGrpSpPr>
        <p:grpSpPr>
          <a:xfrm>
            <a:off x="6282734" y="2509815"/>
            <a:ext cx="1931426" cy="523220"/>
            <a:chOff x="3233964" y="1954419"/>
            <a:chExt cx="1400520" cy="523220"/>
          </a:xfrm>
        </p:grpSpPr>
        <p:sp>
          <p:nvSpPr>
            <p:cNvPr id="66" name="TextBox 65"/>
            <p:cNvSpPr txBox="1"/>
            <p:nvPr/>
          </p:nvSpPr>
          <p:spPr>
            <a:xfrm>
              <a:off x="3233965" y="1954419"/>
              <a:ext cx="1400519" cy="523220"/>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Interfaces </a:t>
              </a:r>
              <a:r>
                <a:rPr lang="en-US" altLang="ko-KR" sz="1400" b="1" dirty="0" err="1">
                  <a:solidFill>
                    <a:schemeClr val="tx1">
                      <a:lumMod val="75000"/>
                      <a:lumOff val="25000"/>
                    </a:schemeClr>
                  </a:solidFill>
                  <a:cs typeface="Arial" pitchFamily="34" charset="0"/>
                </a:rPr>
                <a:t>Gráficas</a:t>
              </a:r>
              <a:r>
                <a:rPr lang="en-US" altLang="ko-KR" sz="1400" b="1" dirty="0">
                  <a:solidFill>
                    <a:schemeClr val="tx1">
                      <a:lumMod val="75000"/>
                      <a:lumOff val="25000"/>
                    </a:schemeClr>
                  </a:solidFill>
                  <a:cs typeface="Arial" pitchFamily="34" charset="0"/>
                </a:rPr>
                <a:t> (GUI)</a:t>
              </a:r>
              <a:endParaRPr lang="ko-KR" altLang="en-US" sz="1400" b="1" dirty="0">
                <a:solidFill>
                  <a:schemeClr val="tx1">
                    <a:lumMod val="75000"/>
                    <a:lumOff val="25000"/>
                  </a:schemeClr>
                </a:solidFill>
                <a:cs typeface="Arial" pitchFamily="34" charset="0"/>
              </a:endParaRPr>
            </a:p>
          </p:txBody>
        </p:sp>
        <p:sp>
          <p:nvSpPr>
            <p:cNvPr id="67" name="TextBox 66"/>
            <p:cNvSpPr txBox="1"/>
            <p:nvPr/>
          </p:nvSpPr>
          <p:spPr>
            <a:xfrm>
              <a:off x="3233964" y="2171403"/>
              <a:ext cx="1400519" cy="276999"/>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sp>
        <p:nvSpPr>
          <p:cNvPr id="69" name="TextBox 68"/>
          <p:cNvSpPr txBox="1"/>
          <p:nvPr/>
        </p:nvSpPr>
        <p:spPr>
          <a:xfrm>
            <a:off x="439304" y="3174125"/>
            <a:ext cx="2936575" cy="1754326"/>
          </a:xfrm>
          <a:prstGeom prst="rect">
            <a:avLst/>
          </a:prstGeom>
          <a:noFill/>
        </p:spPr>
        <p:txBody>
          <a:bodyPr wrap="square" rtlCol="0">
            <a:spAutoFit/>
          </a:bodyPr>
          <a:lstStyle/>
          <a:p>
            <a:pPr algn="ctr"/>
            <a:r>
              <a:rPr lang="es-ES" altLang="ko-KR" sz="1200" dirty="0">
                <a:solidFill>
                  <a:schemeClr val="bg1"/>
                </a:solidFill>
                <a:cs typeface="Arial" pitchFamily="34" charset="0"/>
              </a:rPr>
              <a:t> Es un tipo de interfaz de usuario en la que la interacción con el sistema se realiza mediante comandos de texto. En lugar de utilizar una interfaz gráfica con botones e íconos, el usuario ingresa comandos directamente en una línea de texto para ejecutar programas, manipular archivos, configurar el sistema y realizar otras tareas</a:t>
            </a:r>
            <a:r>
              <a:rPr lang="en-US" altLang="ko-KR" sz="1200" dirty="0">
                <a:solidFill>
                  <a:schemeClr val="bg1"/>
                </a:solidFill>
                <a:cs typeface="Arial" pitchFamily="34" charset="0"/>
              </a:rPr>
              <a:t>  </a:t>
            </a:r>
            <a:endParaRPr lang="ko-KR" altLang="en-US" sz="1200" dirty="0">
              <a:solidFill>
                <a:schemeClr val="bg1"/>
              </a:solidFill>
              <a:cs typeface="Arial" pitchFamily="34" charset="0"/>
            </a:endParaRPr>
          </a:p>
        </p:txBody>
      </p:sp>
      <p:sp>
        <p:nvSpPr>
          <p:cNvPr id="75" name="TextBox 74"/>
          <p:cNvSpPr txBox="1"/>
          <p:nvPr/>
        </p:nvSpPr>
        <p:spPr>
          <a:xfrm>
            <a:off x="5796137" y="3150105"/>
            <a:ext cx="2908076" cy="1754326"/>
          </a:xfrm>
          <a:prstGeom prst="rect">
            <a:avLst/>
          </a:prstGeom>
          <a:noFill/>
        </p:spPr>
        <p:txBody>
          <a:bodyPr wrap="square" rtlCol="0">
            <a:spAutoFit/>
          </a:bodyPr>
          <a:lstStyle/>
          <a:p>
            <a:pPr algn="ctr"/>
            <a:r>
              <a:rPr lang="es-ES" altLang="ko-KR" sz="1200" dirty="0">
                <a:solidFill>
                  <a:schemeClr val="bg1"/>
                </a:solidFill>
                <a:cs typeface="Arial" pitchFamily="34" charset="0"/>
              </a:rPr>
              <a:t>Es un tipo de interfaz que permite a los usuarios interactuar con un sistema informático a través de elementos gráficos en lugar de comandos de texto. Estos elementos gráficos incluyen ventanas, íconos, menús, botones y otros componentes visuales que facilitan la interacción de manera más intuitiva y accesible.</a:t>
            </a: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2023180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002-KIMS BUSINESS\007-bizdesign.tv\000-PPT FOR KMONG\PSD\13-05-14\모니터.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540" y="1077178"/>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9552" y="592364"/>
            <a:ext cx="2189605" cy="279757"/>
          </a:xfrm>
          <a:prstGeom prst="rect">
            <a:avLst/>
          </a:prstGeom>
          <a:noFill/>
        </p:spPr>
        <p:txBody>
          <a:bodyPr wrap="square" rtlCol="0">
            <a:spAutoFit/>
          </a:bodyPr>
          <a:lstStyle/>
          <a:p>
            <a:pPr>
              <a:lnSpc>
                <a:spcPct val="110000"/>
              </a:lnSpc>
            </a:pPr>
            <a:r>
              <a:rPr lang="en-US" altLang="ko-KR" sz="1200" dirty="0">
                <a:solidFill>
                  <a:schemeClr val="bg1"/>
                </a:solidFill>
                <a:cs typeface="Arial" pitchFamily="34" charset="0"/>
              </a:rPr>
              <a:t>Presentation Designed</a:t>
            </a:r>
          </a:p>
        </p:txBody>
      </p:sp>
      <p:sp>
        <p:nvSpPr>
          <p:cNvPr id="7" name="Text Placeholder 13"/>
          <p:cNvSpPr txBox="1">
            <a:spLocks/>
          </p:cNvSpPr>
          <p:nvPr/>
        </p:nvSpPr>
        <p:spPr>
          <a:xfrm>
            <a:off x="539552" y="876587"/>
            <a:ext cx="2412484" cy="1398598"/>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800" b="1" dirty="0">
                <a:solidFill>
                  <a:schemeClr val="bg1"/>
                </a:solidFill>
                <a:latin typeface="+mj-lt"/>
                <a:cs typeface="Arial" pitchFamily="34" charset="0"/>
              </a:rPr>
              <a:t>Ejemplo de GUI</a:t>
            </a:r>
            <a:endParaRPr lang="en-US" altLang="ko-KR" sz="2800" b="1" dirty="0">
              <a:solidFill>
                <a:schemeClr val="bg1"/>
              </a:solidFill>
              <a:latin typeface="+mj-lt"/>
              <a:cs typeface="Arial" pitchFamily="34" charset="0"/>
            </a:endParaRPr>
          </a:p>
        </p:txBody>
      </p:sp>
      <p:sp>
        <p:nvSpPr>
          <p:cNvPr id="8" name="TextBox 7"/>
          <p:cNvSpPr txBox="1"/>
          <p:nvPr/>
        </p:nvSpPr>
        <p:spPr>
          <a:xfrm>
            <a:off x="539552" y="2294751"/>
            <a:ext cx="2189605" cy="276999"/>
          </a:xfrm>
          <a:prstGeom prst="rect">
            <a:avLst/>
          </a:prstGeom>
          <a:noFill/>
        </p:spPr>
        <p:txBody>
          <a:bodyPr wrap="square" rtlCol="0">
            <a:spAutoFit/>
          </a:bodyPr>
          <a:lstStyle/>
          <a:p>
            <a:r>
              <a:rPr lang="es-ES" altLang="ko-KR" sz="1200" dirty="0">
                <a:solidFill>
                  <a:schemeClr val="bg1"/>
                </a:solidFill>
                <a:cs typeface="Arial" pitchFamily="34" charset="0"/>
              </a:rPr>
              <a:t>Lo que estáis viendo</a:t>
            </a:r>
          </a:p>
        </p:txBody>
      </p:sp>
      <p:pic>
        <p:nvPicPr>
          <p:cNvPr id="15" name="Marcador de posición de imagen 14">
            <a:extLst>
              <a:ext uri="{FF2B5EF4-FFF2-40B4-BE49-F238E27FC236}">
                <a16:creationId xmlns:a16="http://schemas.microsoft.com/office/drawing/2014/main" id="{BDF19B6C-EE11-F9AE-802F-5409FE4DC02B}"/>
              </a:ext>
            </a:extLst>
          </p:cNvPr>
          <p:cNvPicPr>
            <a:picLocks noGrp="1" noChangeAspect="1"/>
          </p:cNvPicPr>
          <p:nvPr>
            <p:ph type="pic" idx="10"/>
          </p:nvPr>
        </p:nvPicPr>
        <p:blipFill>
          <a:blip r:embed="rId4">
            <a:extLst>
              <a:ext uri="{28A0092B-C50C-407E-A947-70E740481C1C}">
                <a14:useLocalDpi xmlns:a14="http://schemas.microsoft.com/office/drawing/2010/main" val="0"/>
              </a:ext>
            </a:extLst>
          </a:blip>
          <a:srcRect l="7291" r="7291"/>
          <a:stretch>
            <a:fillRect/>
          </a:stretch>
        </p:blipFill>
        <p:spPr/>
      </p:pic>
    </p:spTree>
    <p:extLst>
      <p:ext uri="{BB962C8B-B14F-4D97-AF65-F5344CB8AC3E}">
        <p14:creationId xmlns:p14="http://schemas.microsoft.com/office/powerpoint/2010/main" val="188112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ltLang="ko-KR" sz="2400" dirty="0"/>
              <a:t>Algunos elementos que contienen una interfaz</a:t>
            </a:r>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622011" y="1394567"/>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Los ordenadores / Sistemas operativos</a:t>
            </a:r>
          </a:p>
        </p:txBody>
      </p:sp>
      <p:sp>
        <p:nvSpPr>
          <p:cNvPr id="27" name="Rectangle 26"/>
          <p:cNvSpPr/>
          <p:nvPr/>
        </p:nvSpPr>
        <p:spPr>
          <a:xfrm>
            <a:off x="1527165" y="2089104"/>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2161104"/>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2161104"/>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2182272"/>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02</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622011" y="2301316"/>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latin typeface="Arial" pitchFamily="34" charset="0"/>
                <a:cs typeface="Arial" pitchFamily="34" charset="0"/>
              </a:rPr>
              <a:t>Los </a:t>
            </a:r>
            <a:r>
              <a:rPr lang="es-ES" altLang="ko-KR" sz="1200" dirty="0">
                <a:solidFill>
                  <a:schemeClr val="bg1"/>
                </a:solidFill>
                <a:latin typeface="Arial" pitchFamily="34" charset="0"/>
                <a:cs typeface="Arial" pitchFamily="34" charset="0"/>
              </a:rPr>
              <a:t>teléfonos</a:t>
            </a:r>
            <a:r>
              <a:rPr lang="en-US" altLang="ko-KR" sz="1200" dirty="0">
                <a:solidFill>
                  <a:schemeClr val="bg1"/>
                </a:solidFill>
                <a:latin typeface="Arial" pitchFamily="34" charset="0"/>
                <a:cs typeface="Arial" pitchFamily="34" charset="0"/>
              </a:rPr>
              <a:t> moviles</a:t>
            </a:r>
            <a:endParaRPr lang="ko-KR" altLang="en-US" sz="1200" dirty="0">
              <a:solidFill>
                <a:schemeClr val="bg1"/>
              </a:solidFill>
              <a:latin typeface="Arial" pitchFamily="34" charset="0"/>
              <a:cs typeface="Arial" pitchFamily="34" charset="0"/>
            </a:endParaRPr>
          </a:p>
        </p:txBody>
      </p:sp>
      <p:sp>
        <p:nvSpPr>
          <p:cNvPr id="34" name="Rectangle 33"/>
          <p:cNvSpPr/>
          <p:nvPr/>
        </p:nvSpPr>
        <p:spPr>
          <a:xfrm>
            <a:off x="1506520" y="2966049"/>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287816" y="3098259"/>
            <a:ext cx="6116031"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3089021"/>
            <a:ext cx="605282" cy="461665"/>
          </a:xfrm>
          <a:prstGeom prst="rect">
            <a:avLst/>
          </a:prstGeom>
          <a:noFill/>
        </p:spPr>
        <p:txBody>
          <a:bodyPr wrap="square" rtlCol="0" anchor="ctr">
            <a:spAutoFit/>
          </a:bodyPr>
          <a:lstStyle/>
          <a:p>
            <a:pPr algn="ctr"/>
            <a:r>
              <a:rPr lang="en-US" altLang="ko-KR" sz="2400" b="1" dirty="0">
                <a:solidFill>
                  <a:schemeClr val="accent3"/>
                </a:solidFill>
                <a:latin typeface="Arial" pitchFamily="34" charset="0"/>
                <a:cs typeface="Arial" pitchFamily="34" charset="0"/>
              </a:rPr>
              <a:t>03</a:t>
            </a:r>
            <a:endParaRPr lang="ko-KR" altLang="en-US" sz="2400" b="1" dirty="0">
              <a:solidFill>
                <a:schemeClr val="accent3"/>
              </a:solidFill>
              <a:latin typeface="Arial" pitchFamily="34" charset="0"/>
              <a:cs typeface="Arial" pitchFamily="34" charset="0"/>
            </a:endParaRPr>
          </a:p>
        </p:txBody>
      </p:sp>
      <p:sp>
        <p:nvSpPr>
          <p:cNvPr id="38" name="TextBox 12"/>
          <p:cNvSpPr txBox="1"/>
          <p:nvPr/>
        </p:nvSpPr>
        <p:spPr bwMode="auto">
          <a:xfrm>
            <a:off x="2622011" y="3208065"/>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s-ES" altLang="ko-KR" sz="1200" dirty="0">
                <a:solidFill>
                  <a:schemeClr val="bg1"/>
                </a:solidFill>
                <a:latin typeface="Arial" pitchFamily="34" charset="0"/>
                <a:cs typeface="Arial" pitchFamily="34" charset="0"/>
              </a:rPr>
              <a:t>Cajeros</a:t>
            </a:r>
            <a:r>
              <a:rPr lang="en-US" altLang="ko-KR" sz="1200" dirty="0">
                <a:solidFill>
                  <a:schemeClr val="bg1"/>
                </a:solidFill>
                <a:latin typeface="Arial" pitchFamily="34" charset="0"/>
                <a:cs typeface="Arial" pitchFamily="34" charset="0"/>
              </a:rPr>
              <a:t> </a:t>
            </a:r>
            <a:r>
              <a:rPr lang="es-ES" altLang="ko-KR" sz="1200" dirty="0">
                <a:solidFill>
                  <a:schemeClr val="bg1"/>
                </a:solidFill>
                <a:latin typeface="Arial" pitchFamily="34" charset="0"/>
                <a:cs typeface="Arial" pitchFamily="34" charset="0"/>
              </a:rPr>
              <a:t>automáticos</a:t>
            </a:r>
          </a:p>
        </p:txBody>
      </p:sp>
      <p:sp>
        <p:nvSpPr>
          <p:cNvPr id="40" name="Rectangle 39"/>
          <p:cNvSpPr/>
          <p:nvPr/>
        </p:nvSpPr>
        <p:spPr>
          <a:xfrm>
            <a:off x="1527165" y="3902601"/>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3974601"/>
            <a:ext cx="611603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Rectangle 41"/>
          <p:cNvSpPr/>
          <p:nvPr/>
        </p:nvSpPr>
        <p:spPr>
          <a:xfrm>
            <a:off x="1619505" y="3974601"/>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3995769"/>
            <a:ext cx="605282" cy="461665"/>
          </a:xfrm>
          <a:prstGeom prst="rect">
            <a:avLst/>
          </a:prstGeom>
          <a:noFill/>
        </p:spPr>
        <p:txBody>
          <a:bodyPr wrap="square" rtlCol="0" anchor="ctr">
            <a:spAutoFit/>
          </a:bodyPr>
          <a:lstStyle/>
          <a:p>
            <a:pPr algn="ctr"/>
            <a:r>
              <a:rPr lang="en-US" altLang="ko-KR" sz="2400" b="1" dirty="0">
                <a:solidFill>
                  <a:schemeClr val="accent4"/>
                </a:solidFill>
                <a:latin typeface="Arial" pitchFamily="34" charset="0"/>
                <a:cs typeface="Arial" pitchFamily="34" charset="0"/>
              </a:rPr>
              <a:t>04</a:t>
            </a:r>
            <a:endParaRPr lang="ko-KR" altLang="en-US" sz="2400" b="1" dirty="0">
              <a:solidFill>
                <a:schemeClr val="accent4"/>
              </a:solidFill>
              <a:latin typeface="Arial" pitchFamily="34" charset="0"/>
              <a:cs typeface="Arial" pitchFamily="34" charset="0"/>
            </a:endParaRPr>
          </a:p>
        </p:txBody>
      </p:sp>
      <p:sp>
        <p:nvSpPr>
          <p:cNvPr id="44" name="TextBox 12"/>
          <p:cNvSpPr txBox="1"/>
          <p:nvPr/>
        </p:nvSpPr>
        <p:spPr bwMode="auto">
          <a:xfrm>
            <a:off x="2622011" y="4114813"/>
            <a:ext cx="4813049" cy="30777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latin typeface="Arial" pitchFamily="34" charset="0"/>
                <a:cs typeface="Arial" pitchFamily="34" charset="0"/>
              </a:rPr>
              <a:t>Páginas WEB</a:t>
            </a:r>
            <a:endParaRPr lang="ko-KR" altLang="en-US" sz="14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70344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35696" y="2300711"/>
            <a:ext cx="6876256" cy="542078"/>
          </a:xfrm>
        </p:spPr>
        <p:txBody>
          <a:bodyPr/>
          <a:lstStyle/>
          <a:p>
            <a:r>
              <a:rPr lang="es-ES" altLang="ko-KR" b="1" dirty="0">
                <a:solidFill>
                  <a:schemeClr val="tx1">
                    <a:lumMod val="75000"/>
                    <a:lumOff val="25000"/>
                  </a:schemeClr>
                </a:solidFill>
              </a:rPr>
              <a:t>¿Por qué son tan importantes?</a:t>
            </a:r>
          </a:p>
        </p:txBody>
      </p:sp>
      <p:grpSp>
        <p:nvGrpSpPr>
          <p:cNvPr id="6" name="Group 5"/>
          <p:cNvGrpSpPr/>
          <p:nvPr/>
        </p:nvGrpSpPr>
        <p:grpSpPr>
          <a:xfrm>
            <a:off x="1547664" y="2268837"/>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75534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95736" y="2181756"/>
            <a:ext cx="5472608" cy="542078"/>
          </a:xfrm>
        </p:spPr>
        <p:txBody>
          <a:bodyPr/>
          <a:lstStyle/>
          <a:p>
            <a:r>
              <a:rPr lang="en-US" altLang="ko-KR" b="1" dirty="0">
                <a:solidFill>
                  <a:schemeClr val="tx1">
                    <a:lumMod val="75000"/>
                    <a:lumOff val="25000"/>
                  </a:schemeClr>
                </a:solidFill>
              </a:rPr>
              <a:t>PRACTICA 1</a:t>
            </a:r>
            <a:endParaRPr lang="ko-KR" altLang="en-US" b="1" dirty="0">
              <a:solidFill>
                <a:schemeClr val="tx1">
                  <a:lumMod val="75000"/>
                  <a:lumOff val="25000"/>
                </a:schemeClr>
              </a:solidFill>
            </a:endParaRPr>
          </a:p>
        </p:txBody>
      </p:sp>
      <p:sp>
        <p:nvSpPr>
          <p:cNvPr id="4" name="Text Placeholder 3"/>
          <p:cNvSpPr>
            <a:spLocks noGrp="1"/>
          </p:cNvSpPr>
          <p:nvPr>
            <p:ph type="body" sz="quarter" idx="11"/>
          </p:nvPr>
        </p:nvSpPr>
        <p:spPr>
          <a:xfrm>
            <a:off x="2195736" y="2734184"/>
            <a:ext cx="5472608" cy="197606"/>
          </a:xfrm>
          <a:prstGeom prst="rect">
            <a:avLst/>
          </a:prstGeom>
        </p:spPr>
        <p:txBody>
          <a:bodyPr/>
          <a:lstStyle/>
          <a:p>
            <a:r>
              <a:rPr lang="en-US" altLang="ko-KR" dirty="0"/>
              <a:t>WEBS DISEÑADAS EXTREMADAMENTE MAL</a:t>
            </a:r>
            <a:endParaRPr lang="ko-KR" altLang="en-US" dirty="0"/>
          </a:p>
        </p:txBody>
      </p:sp>
      <p:grpSp>
        <p:nvGrpSpPr>
          <p:cNvPr id="6" name="Group 5"/>
          <p:cNvGrpSpPr/>
          <p:nvPr/>
        </p:nvGrpSpPr>
        <p:grpSpPr>
          <a:xfrm>
            <a:off x="1907704"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98412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63447" y="483518"/>
            <a:ext cx="9144000" cy="776530"/>
          </a:xfrm>
        </p:spPr>
        <p:txBody>
          <a:bodyPr/>
          <a:lstStyle/>
          <a:p>
            <a:r>
              <a:rPr lang="en-US" altLang="ko-KR" dirty="0">
                <a:solidFill>
                  <a:schemeClr val="accent3"/>
                </a:solidFill>
              </a:rPr>
              <a:t>Propiedades de las</a:t>
            </a:r>
            <a:r>
              <a:rPr lang="en-US" altLang="ko-KR" dirty="0"/>
              <a:t> GUI</a:t>
            </a:r>
            <a:endParaRPr lang="ko-KR" altLang="en-US" dirty="0"/>
          </a:p>
        </p:txBody>
      </p:sp>
      <p:grpSp>
        <p:nvGrpSpPr>
          <p:cNvPr id="41" name="Group 40"/>
          <p:cNvGrpSpPr/>
          <p:nvPr/>
        </p:nvGrpSpPr>
        <p:grpSpPr>
          <a:xfrm>
            <a:off x="531601" y="2225322"/>
            <a:ext cx="1931426" cy="493983"/>
            <a:chOff x="3233964" y="1954419"/>
            <a:chExt cx="1400520" cy="493983"/>
          </a:xfrm>
        </p:grpSpPr>
        <p:sp>
          <p:nvSpPr>
            <p:cNvPr id="42" name="TextBox 41"/>
            <p:cNvSpPr txBox="1"/>
            <p:nvPr/>
          </p:nvSpPr>
          <p:spPr>
            <a:xfrm>
              <a:off x="3233965" y="1954419"/>
              <a:ext cx="1400519"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Accesibilidad</a:t>
              </a:r>
              <a:endParaRPr lang="ko-KR" altLang="en-US" sz="1400" b="1" dirty="0">
                <a:solidFill>
                  <a:schemeClr val="bg1"/>
                </a:solidFill>
                <a:cs typeface="Arial" pitchFamily="34" charset="0"/>
              </a:endParaRPr>
            </a:p>
          </p:txBody>
        </p:sp>
        <p:sp>
          <p:nvSpPr>
            <p:cNvPr id="43" name="TextBox 42"/>
            <p:cNvSpPr txBox="1"/>
            <p:nvPr/>
          </p:nvSpPr>
          <p:spPr>
            <a:xfrm>
              <a:off x="3233964" y="2171403"/>
              <a:ext cx="1400519" cy="276999"/>
            </a:xfrm>
            <a:prstGeom prst="rect">
              <a:avLst/>
            </a:prstGeom>
            <a:noFill/>
          </p:spPr>
          <p:txBody>
            <a:bodyPr wrap="square" rtlCol="0">
              <a:spAutoFit/>
            </a:bodyPr>
            <a:lstStyle/>
            <a:p>
              <a:pPr algn="ctr"/>
              <a:r>
                <a:rPr lang="en-US" altLang="ko-KR" sz="1200" dirty="0">
                  <a:solidFill>
                    <a:schemeClr val="bg1"/>
                  </a:solidFill>
                  <a:cs typeface="Arial" pitchFamily="34" charset="0"/>
                </a:rPr>
                <a:t>Intuitiva</a:t>
              </a:r>
              <a:endParaRPr lang="ko-KR" altLang="en-US" sz="1200" dirty="0">
                <a:solidFill>
                  <a:schemeClr val="bg1"/>
                </a:solidFill>
                <a:cs typeface="Arial" pitchFamily="34" charset="0"/>
              </a:endParaRPr>
            </a:p>
          </p:txBody>
        </p:sp>
      </p:grpSp>
      <p:sp>
        <p:nvSpPr>
          <p:cNvPr id="45" name="TextBox 44"/>
          <p:cNvSpPr txBox="1"/>
          <p:nvPr/>
        </p:nvSpPr>
        <p:spPr>
          <a:xfrm>
            <a:off x="2577129" y="2355726"/>
            <a:ext cx="193142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Uso de metáforas</a:t>
            </a:r>
            <a:endParaRPr lang="ko-KR" altLang="en-US" sz="1400" b="1" dirty="0">
              <a:solidFill>
                <a:schemeClr val="bg1"/>
              </a:solidFill>
              <a:cs typeface="Arial" pitchFamily="34" charset="0"/>
            </a:endParaRPr>
          </a:p>
        </p:txBody>
      </p:sp>
      <p:grpSp>
        <p:nvGrpSpPr>
          <p:cNvPr id="47" name="Group 46"/>
          <p:cNvGrpSpPr/>
          <p:nvPr/>
        </p:nvGrpSpPr>
        <p:grpSpPr>
          <a:xfrm>
            <a:off x="4622655" y="2225322"/>
            <a:ext cx="1931426" cy="493983"/>
            <a:chOff x="3233964" y="1954419"/>
            <a:chExt cx="1400520" cy="493983"/>
          </a:xfrm>
        </p:grpSpPr>
        <p:sp>
          <p:nvSpPr>
            <p:cNvPr id="48" name="TextBox 47"/>
            <p:cNvSpPr txBox="1"/>
            <p:nvPr/>
          </p:nvSpPr>
          <p:spPr>
            <a:xfrm>
              <a:off x="3233965" y="1954419"/>
              <a:ext cx="1400519"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Fácil uso</a:t>
              </a:r>
              <a:endParaRPr lang="ko-KR" altLang="en-US" sz="1400" b="1" dirty="0">
                <a:solidFill>
                  <a:schemeClr val="bg1"/>
                </a:solidFill>
                <a:cs typeface="Arial" pitchFamily="34" charset="0"/>
              </a:endParaRPr>
            </a:p>
          </p:txBody>
        </p:sp>
        <p:sp>
          <p:nvSpPr>
            <p:cNvPr id="49" name="TextBox 48"/>
            <p:cNvSpPr txBox="1"/>
            <p:nvPr/>
          </p:nvSpPr>
          <p:spPr>
            <a:xfrm>
              <a:off x="3233964" y="2171403"/>
              <a:ext cx="1400519" cy="276999"/>
            </a:xfrm>
            <a:prstGeom prst="rect">
              <a:avLst/>
            </a:prstGeom>
            <a:noFill/>
          </p:spPr>
          <p:txBody>
            <a:bodyPr wrap="square" rtlCol="0">
              <a:spAutoFit/>
            </a:bodyPr>
            <a:lstStyle/>
            <a:p>
              <a:pPr algn="ctr"/>
              <a:r>
                <a:rPr lang="en-US" altLang="ko-KR" sz="1200" dirty="0">
                  <a:solidFill>
                    <a:schemeClr val="bg1"/>
                  </a:solidFill>
                  <a:cs typeface="Arial" pitchFamily="34" charset="0"/>
                </a:rPr>
                <a:t>Aprendizaje</a:t>
              </a:r>
              <a:endParaRPr lang="ko-KR" altLang="en-US" sz="1200" dirty="0">
                <a:solidFill>
                  <a:schemeClr val="bg1"/>
                </a:solidFill>
                <a:cs typeface="Arial" pitchFamily="34" charset="0"/>
              </a:endParaRPr>
            </a:p>
          </p:txBody>
        </p:sp>
      </p:grpSp>
      <p:sp>
        <p:nvSpPr>
          <p:cNvPr id="51" name="TextBox 50"/>
          <p:cNvSpPr txBox="1"/>
          <p:nvPr/>
        </p:nvSpPr>
        <p:spPr>
          <a:xfrm>
            <a:off x="6668184" y="2355726"/>
            <a:ext cx="193142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Consistencia</a:t>
            </a:r>
            <a:endParaRPr lang="ko-KR" altLang="en-US" sz="1400" b="1" dirty="0">
              <a:solidFill>
                <a:schemeClr val="bg1"/>
              </a:solidFill>
              <a:cs typeface="Arial" pitchFamily="34" charset="0"/>
            </a:endParaRPr>
          </a:p>
        </p:txBody>
      </p:sp>
      <p:pic>
        <p:nvPicPr>
          <p:cNvPr id="4" name="Imagen 3">
            <a:extLst>
              <a:ext uri="{FF2B5EF4-FFF2-40B4-BE49-F238E27FC236}">
                <a16:creationId xmlns:a16="http://schemas.microsoft.com/office/drawing/2014/main" id="{4EAB0AC6-C6F2-E08F-23DD-712E4A46DD4A}"/>
              </a:ext>
            </a:extLst>
          </p:cNvPr>
          <p:cNvPicPr>
            <a:picLocks noChangeAspect="1"/>
          </p:cNvPicPr>
          <p:nvPr/>
        </p:nvPicPr>
        <p:blipFill>
          <a:blip r:embed="rId2"/>
          <a:stretch>
            <a:fillRect/>
          </a:stretch>
        </p:blipFill>
        <p:spPr>
          <a:xfrm>
            <a:off x="434787" y="3101887"/>
            <a:ext cx="8313677" cy="621991"/>
          </a:xfrm>
          <a:prstGeom prst="rect">
            <a:avLst/>
          </a:prstGeom>
        </p:spPr>
      </p:pic>
      <p:sp>
        <p:nvSpPr>
          <p:cNvPr id="8" name="TextBox 41">
            <a:extLst>
              <a:ext uri="{FF2B5EF4-FFF2-40B4-BE49-F238E27FC236}">
                <a16:creationId xmlns:a16="http://schemas.microsoft.com/office/drawing/2014/main" id="{6AE5D645-4C0D-D6F2-5A27-8859D4970856}"/>
              </a:ext>
            </a:extLst>
          </p:cNvPr>
          <p:cNvSpPr txBox="1"/>
          <p:nvPr/>
        </p:nvSpPr>
        <p:spPr>
          <a:xfrm>
            <a:off x="519124" y="3127879"/>
            <a:ext cx="1966638"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Ofrecer el control de las interfaces</a:t>
            </a:r>
            <a:endParaRPr lang="ko-KR" altLang="en-US" sz="1400" b="1" dirty="0">
              <a:solidFill>
                <a:schemeClr val="bg1"/>
              </a:solidFill>
              <a:cs typeface="Arial" pitchFamily="34" charset="0"/>
            </a:endParaRPr>
          </a:p>
        </p:txBody>
      </p:sp>
      <p:sp>
        <p:nvSpPr>
          <p:cNvPr id="14" name="TextBox 44">
            <a:extLst>
              <a:ext uri="{FF2B5EF4-FFF2-40B4-BE49-F238E27FC236}">
                <a16:creationId xmlns:a16="http://schemas.microsoft.com/office/drawing/2014/main" id="{26B96245-438D-8EDC-9C76-896A65E64AB9}"/>
              </a:ext>
            </a:extLst>
          </p:cNvPr>
          <p:cNvSpPr txBox="1"/>
          <p:nvPr/>
        </p:nvSpPr>
        <p:spPr>
          <a:xfrm>
            <a:off x="2581968" y="3272085"/>
            <a:ext cx="196663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Anticipación</a:t>
            </a:r>
            <a:endParaRPr lang="ko-KR" altLang="en-US" sz="1400" b="1" dirty="0">
              <a:solidFill>
                <a:schemeClr val="bg1"/>
              </a:solidFill>
              <a:cs typeface="Arial" pitchFamily="34" charset="0"/>
            </a:endParaRPr>
          </a:p>
        </p:txBody>
      </p:sp>
      <p:sp>
        <p:nvSpPr>
          <p:cNvPr id="20" name="TextBox 47">
            <a:extLst>
              <a:ext uri="{FF2B5EF4-FFF2-40B4-BE49-F238E27FC236}">
                <a16:creationId xmlns:a16="http://schemas.microsoft.com/office/drawing/2014/main" id="{B56D238F-60AE-8F0D-93EE-E6910F6B48CF}"/>
              </a:ext>
            </a:extLst>
          </p:cNvPr>
          <p:cNvSpPr txBox="1"/>
          <p:nvPr/>
        </p:nvSpPr>
        <p:spPr>
          <a:xfrm>
            <a:off x="4627495" y="3272085"/>
            <a:ext cx="196663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Legibilidad</a:t>
            </a:r>
            <a:endParaRPr lang="ko-KR" altLang="en-US" sz="1400" b="1" dirty="0">
              <a:solidFill>
                <a:schemeClr val="bg1"/>
              </a:solidFill>
              <a:cs typeface="Arial" pitchFamily="34" charset="0"/>
            </a:endParaRPr>
          </a:p>
        </p:txBody>
      </p:sp>
      <p:sp>
        <p:nvSpPr>
          <p:cNvPr id="23" name="TextBox 50">
            <a:extLst>
              <a:ext uri="{FF2B5EF4-FFF2-40B4-BE49-F238E27FC236}">
                <a16:creationId xmlns:a16="http://schemas.microsoft.com/office/drawing/2014/main" id="{AA92B9D9-BBAD-F677-CCFD-54BB1F846E66}"/>
              </a:ext>
            </a:extLst>
          </p:cNvPr>
          <p:cNvSpPr txBox="1"/>
          <p:nvPr/>
        </p:nvSpPr>
        <p:spPr>
          <a:xfrm>
            <a:off x="6673023" y="3272085"/>
            <a:ext cx="196663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Autonomía</a:t>
            </a:r>
            <a:endParaRPr lang="ko-KR" altLang="en-US" sz="1400" b="1" dirty="0">
              <a:solidFill>
                <a:schemeClr val="bg1"/>
              </a:solidFill>
              <a:cs typeface="Arial" pitchFamily="34" charset="0"/>
            </a:endParaRPr>
          </a:p>
        </p:txBody>
      </p:sp>
      <p:sp>
        <p:nvSpPr>
          <p:cNvPr id="26" name="TextBox 41">
            <a:extLst>
              <a:ext uri="{FF2B5EF4-FFF2-40B4-BE49-F238E27FC236}">
                <a16:creationId xmlns:a16="http://schemas.microsoft.com/office/drawing/2014/main" id="{55EAB7EA-B8BF-A8B7-195F-387F9AF0318C}"/>
              </a:ext>
            </a:extLst>
          </p:cNvPr>
          <p:cNvSpPr txBox="1"/>
          <p:nvPr/>
        </p:nvSpPr>
        <p:spPr>
          <a:xfrm>
            <a:off x="539553" y="4093991"/>
            <a:ext cx="1931425"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Reducir carga de memoria</a:t>
            </a:r>
            <a:endParaRPr lang="ko-KR" altLang="en-US" sz="1400" b="1" dirty="0">
              <a:solidFill>
                <a:schemeClr val="bg1"/>
              </a:solidFill>
              <a:cs typeface="Arial" pitchFamily="34" charset="0"/>
            </a:endParaRPr>
          </a:p>
        </p:txBody>
      </p:sp>
      <p:sp>
        <p:nvSpPr>
          <p:cNvPr id="29" name="TextBox 44">
            <a:extLst>
              <a:ext uri="{FF2B5EF4-FFF2-40B4-BE49-F238E27FC236}">
                <a16:creationId xmlns:a16="http://schemas.microsoft.com/office/drawing/2014/main" id="{3BD3643E-BAC8-0BC7-DD18-5E72423F3569}"/>
              </a:ext>
            </a:extLst>
          </p:cNvPr>
          <p:cNvSpPr txBox="1"/>
          <p:nvPr/>
        </p:nvSpPr>
        <p:spPr>
          <a:xfrm>
            <a:off x="2585080" y="4093991"/>
            <a:ext cx="1931425"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Internacionalización de la interfaz</a:t>
            </a:r>
            <a:endParaRPr lang="ko-KR" altLang="en-US" sz="1400" b="1" dirty="0">
              <a:solidFill>
                <a:schemeClr val="bg1"/>
              </a:solidFill>
              <a:cs typeface="Arial" pitchFamily="34" charset="0"/>
            </a:endParaRPr>
          </a:p>
        </p:txBody>
      </p:sp>
      <p:sp>
        <p:nvSpPr>
          <p:cNvPr id="32" name="TextBox 47">
            <a:extLst>
              <a:ext uri="{FF2B5EF4-FFF2-40B4-BE49-F238E27FC236}">
                <a16:creationId xmlns:a16="http://schemas.microsoft.com/office/drawing/2014/main" id="{CCB9F3BB-D52F-2FF7-C029-9593692B87A6}"/>
              </a:ext>
            </a:extLst>
          </p:cNvPr>
          <p:cNvSpPr txBox="1"/>
          <p:nvPr/>
        </p:nvSpPr>
        <p:spPr>
          <a:xfrm>
            <a:off x="4630607" y="4208189"/>
            <a:ext cx="193142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Valores iniciales</a:t>
            </a:r>
            <a:endParaRPr lang="ko-KR" altLang="en-US" sz="1400" b="1" dirty="0">
              <a:solidFill>
                <a:schemeClr val="bg1"/>
              </a:solidFill>
              <a:cs typeface="Arial" pitchFamily="34" charset="0"/>
            </a:endParaRPr>
          </a:p>
        </p:txBody>
      </p:sp>
      <p:sp>
        <p:nvSpPr>
          <p:cNvPr id="35" name="TextBox 50">
            <a:extLst>
              <a:ext uri="{FF2B5EF4-FFF2-40B4-BE49-F238E27FC236}">
                <a16:creationId xmlns:a16="http://schemas.microsoft.com/office/drawing/2014/main" id="{1C6F096E-CAAA-C734-2F6A-2A8A3F92DCE5}"/>
              </a:ext>
            </a:extLst>
          </p:cNvPr>
          <p:cNvSpPr txBox="1"/>
          <p:nvPr/>
        </p:nvSpPr>
        <p:spPr>
          <a:xfrm>
            <a:off x="6676135" y="4208189"/>
            <a:ext cx="1931425"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Ley de fitts</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2203945507"/>
      </p:ext>
    </p:extLst>
  </p:cSld>
  <p:clrMapOvr>
    <a:masterClrMapping/>
  </p:clrMapOvr>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4468</TotalTime>
  <Words>1275</Words>
  <Application>Microsoft Office PowerPoint</Application>
  <PresentationFormat>Presentación en pantalla (16:9)</PresentationFormat>
  <Paragraphs>182</Paragraphs>
  <Slides>29</Slides>
  <Notes>10</Notes>
  <HiddenSlides>0</HiddenSlides>
  <MMClips>0</MMClips>
  <ScaleCrop>false</ScaleCrop>
  <HeadingPairs>
    <vt:vector size="6" baseType="variant">
      <vt:variant>
        <vt:lpstr>Fuentes usadas</vt:lpstr>
      </vt:variant>
      <vt:variant>
        <vt:i4>2</vt:i4>
      </vt:variant>
      <vt:variant>
        <vt:lpstr>Tema</vt:lpstr>
      </vt:variant>
      <vt:variant>
        <vt:i4>3</vt:i4>
      </vt:variant>
      <vt:variant>
        <vt:lpstr>Títulos de diapositiva</vt:lpstr>
      </vt:variant>
      <vt:variant>
        <vt:i4>29</vt:i4>
      </vt:variant>
    </vt:vector>
  </HeadingPairs>
  <TitlesOfParts>
    <vt:vector size="34" baseType="lpstr">
      <vt:lpstr>맑은 고딕</vt:lpstr>
      <vt:lpstr>Arial</vt:lpstr>
      <vt:lpstr>Cover and End Slide Master</vt:lpstr>
      <vt:lpstr>Contents Slide Master</vt:lpstr>
      <vt:lpstr>Section Break Slide Master</vt:lpstr>
      <vt:lpstr>TEMA 1 INTRODUCCIÓN</vt:lpstr>
      <vt:lpstr>¿Que es una interfaz?</vt:lpstr>
      <vt:lpstr>Presentación de PowerPoint</vt:lpstr>
      <vt:lpstr>Tipos de interfaces de usuario</vt:lpstr>
      <vt:lpstr>Presentación de PowerPoint</vt:lpstr>
      <vt:lpstr>Algunos elementos que contienen una interfaz</vt:lpstr>
      <vt:lpstr>¿Por qué son tan importantes?</vt:lpstr>
      <vt:lpstr>PRACTICA 1</vt:lpstr>
      <vt:lpstr>Propiedades de las GUI</vt:lpstr>
      <vt:lpstr>Presentación de PowerPoint</vt:lpstr>
      <vt:lpstr>Presentación de PowerPoint</vt:lpstr>
      <vt:lpstr>Interacción persona-ordenador</vt:lpstr>
      <vt:lpstr>Interacción persona-ordenador: Licklider &amp; Clark 1962</vt:lpstr>
      <vt:lpstr>Interacción persona-ordenador: Licklider &amp; Clark 1962</vt:lpstr>
      <vt:lpstr>¿Cuáles están resueltos?</vt:lpstr>
      <vt:lpstr> Hansen 1971</vt:lpstr>
      <vt:lpstr>Diseño de una interfaz. Diseño gráfico.</vt:lpstr>
      <vt:lpstr>Jerarquía de diseño de una interfaz</vt:lpstr>
      <vt:lpstr>Pruebas</vt:lpstr>
      <vt:lpstr>Herramientas de Prototipos</vt:lpstr>
      <vt:lpstr>Aplicaciones para el desarrollo de interfaces</vt:lpstr>
      <vt:lpstr>Aplicaciones para el desarrollo de interfaces</vt:lpstr>
      <vt:lpstr>PRACTICA 2</vt:lpstr>
      <vt:lpstr>Presentación de PowerPoint</vt:lpstr>
      <vt:lpstr> Propiedades de los colores</vt:lpstr>
      <vt:lpstr>COLORES PRIMARIOS</vt:lpstr>
      <vt:lpstr>COLORES PRIMARIOS</vt:lpstr>
      <vt:lpstr>Presentación de PowerPoint</vt:lpstr>
      <vt:lpstr>PRACTICA 3</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Isaac Soler</cp:lastModifiedBy>
  <cp:revision>107</cp:revision>
  <dcterms:created xsi:type="dcterms:W3CDTF">2016-11-15T01:04:21Z</dcterms:created>
  <dcterms:modified xsi:type="dcterms:W3CDTF">2024-09-11T13:05:32Z</dcterms:modified>
</cp:coreProperties>
</file>