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8" r:id="rId5"/>
    <p:sldId id="257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260" r:id="rId17"/>
    <p:sldId id="305" r:id="rId18"/>
    <p:sldId id="306" r:id="rId19"/>
    <p:sldId id="307" r:id="rId20"/>
    <p:sldId id="308" r:id="rId21"/>
    <p:sldId id="309" r:id="rId22"/>
    <p:sldId id="310" r:id="rId23"/>
    <p:sldId id="259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730" y="77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66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093777F0-FEF2-ABD4-1058-F2F6C9ECF5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6" r="7326"/>
          <a:stretch>
            <a:fillRect/>
          </a:stretch>
        </p:blipFill>
        <p:spPr>
          <a:xfrm>
            <a:off x="2920518" y="744654"/>
            <a:ext cx="3163649" cy="194400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2º GRADO SUPERIOR DISEÑO DE APLICACIONES WEB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DISEÑO DE INTERFACES WEB</a:t>
            </a:r>
            <a:endParaRPr lang="ko-KR" altLang="en-US" dirty="0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631AAFB5-7E73-86C4-A524-2AF5D33CC47F}"/>
              </a:ext>
            </a:extLst>
          </p:cNvPr>
          <p:cNvSpPr txBox="1">
            <a:spLocks/>
          </p:cNvSpPr>
          <p:nvPr/>
        </p:nvSpPr>
        <p:spPr>
          <a:xfrm>
            <a:off x="1" y="4587974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Isaac Soler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Fores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>
                <a:solidFill>
                  <a:schemeClr val="accent3"/>
                </a:solidFill>
              </a:rPr>
              <a:t>Integración</a:t>
            </a:r>
            <a:r>
              <a:rPr lang="en-US" altLang="ko-KR" sz="2800" dirty="0">
                <a:solidFill>
                  <a:schemeClr val="accent3"/>
                </a:solidFill>
              </a:rPr>
              <a:t> de </a:t>
            </a:r>
            <a:r>
              <a:rPr lang="en-US" altLang="ko-KR" sz="2800" dirty="0" err="1">
                <a:solidFill>
                  <a:schemeClr val="accent3"/>
                </a:solidFill>
              </a:rPr>
              <a:t>contenido</a:t>
            </a:r>
            <a:r>
              <a:rPr lang="en-US" altLang="ko-KR" sz="2800" dirty="0">
                <a:solidFill>
                  <a:schemeClr val="accent3"/>
                </a:solidFill>
              </a:rPr>
              <a:t> </a:t>
            </a:r>
            <a:r>
              <a:rPr lang="en-US" altLang="ko-KR" sz="2800" dirty="0" err="1">
                <a:solidFill>
                  <a:schemeClr val="accent3"/>
                </a:solidFill>
              </a:rPr>
              <a:t>interactivo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E9BF536-9843-B968-181C-57720090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32" y="1382196"/>
            <a:ext cx="6032735" cy="23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5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>
                <a:solidFill>
                  <a:schemeClr val="accent3"/>
                </a:solidFill>
              </a:rPr>
              <a:t>Diseño</a:t>
            </a:r>
            <a:r>
              <a:rPr lang="en-US" altLang="ko-KR" sz="2800" dirty="0">
                <a:solidFill>
                  <a:schemeClr val="accent3"/>
                </a:solidFill>
              </a:rPr>
              <a:t> de webs </a:t>
            </a:r>
            <a:r>
              <a:rPr lang="en-US" altLang="ko-KR" sz="2800" dirty="0" err="1">
                <a:solidFill>
                  <a:schemeClr val="accent3"/>
                </a:solidFill>
              </a:rPr>
              <a:t>accesibles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23257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-8037" y="3220188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499986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1779784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dirty="0"/>
              <a:t>Tipos de usuarios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1059582"/>
            <a:ext cx="3059834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339646" y="1128280"/>
            <a:ext cx="373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El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Consorcio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World Wide WEB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92727" y="2578162"/>
            <a:ext cx="5292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Barreras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identificadas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por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los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usuarios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7744" y="3297356"/>
            <a:ext cx="2497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600" b="1" dirty="0">
                <a:solidFill>
                  <a:schemeClr val="bg1"/>
                </a:solidFill>
                <a:cs typeface="Arial" pitchFamily="34" charset="0"/>
              </a:rPr>
              <a:t>Estándares externos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9833" y="4006418"/>
            <a:ext cx="2304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Objetivo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de la web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E8DC3DC-DF16-1C1C-D26E-9EB338713F36}"/>
              </a:ext>
            </a:extLst>
          </p:cNvPr>
          <p:cNvSpPr/>
          <p:nvPr/>
        </p:nvSpPr>
        <p:spPr>
          <a:xfrm>
            <a:off x="0" y="4588030"/>
            <a:ext cx="5724128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166DAE16-B359-A5D2-9B97-F75CDA7E6455}"/>
              </a:ext>
            </a:extLst>
          </p:cNvPr>
          <p:cNvSpPr txBox="1"/>
          <p:nvPr/>
        </p:nvSpPr>
        <p:spPr>
          <a:xfrm>
            <a:off x="3203848" y="4660592"/>
            <a:ext cx="248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Experiencia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usuario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9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>
                <a:solidFill>
                  <a:schemeClr val="accent3"/>
                </a:solidFill>
              </a:rPr>
              <a:t>Implementación</a:t>
            </a:r>
            <a:r>
              <a:rPr lang="en-US" altLang="ko-KR" sz="2800" dirty="0">
                <a:solidFill>
                  <a:schemeClr val="accent3"/>
                </a:solidFill>
              </a:rPr>
              <a:t> de la </a:t>
            </a:r>
            <a:r>
              <a:rPr lang="en-US" altLang="ko-KR" sz="2800" dirty="0" err="1">
                <a:solidFill>
                  <a:schemeClr val="accent3"/>
                </a:solidFill>
              </a:rPr>
              <a:t>usabilidad</a:t>
            </a:r>
            <a:r>
              <a:rPr lang="en-US" altLang="ko-KR" sz="2800" dirty="0">
                <a:solidFill>
                  <a:schemeClr val="accent3"/>
                </a:solidFill>
              </a:rPr>
              <a:t> </a:t>
            </a:r>
            <a:r>
              <a:rPr lang="en-US" altLang="ko-KR" sz="2800" dirty="0" err="1">
                <a:solidFill>
                  <a:schemeClr val="accent3"/>
                </a:solidFill>
              </a:rPr>
              <a:t>en</a:t>
            </a:r>
            <a:r>
              <a:rPr lang="en-US" altLang="ko-KR" sz="2800" dirty="0">
                <a:solidFill>
                  <a:schemeClr val="accent3"/>
                </a:solidFill>
              </a:rPr>
              <a:t> la web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2499986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1779784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dirty="0"/>
              <a:t>Optimización de interfaces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1059582"/>
            <a:ext cx="3059834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39644" y="1128280"/>
            <a:ext cx="3059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Velocidad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conexión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83767" y="2578162"/>
            <a:ext cx="2315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Testing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3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5816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METODOLOGÍA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7784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503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4BBAA04B-644F-D469-A45C-0BAC2822956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0" r="21090"/>
          <a:stretch>
            <a:fillRect/>
          </a:stretch>
        </p:blipFill>
        <p:spPr>
          <a:xfrm>
            <a:off x="424988" y="566111"/>
            <a:ext cx="3528392" cy="4068000"/>
          </a:xfrm>
        </p:spPr>
      </p:pic>
      <p:sp>
        <p:nvSpPr>
          <p:cNvPr id="9" name="TextBox 8"/>
          <p:cNvSpPr txBox="1"/>
          <p:nvPr/>
        </p:nvSpPr>
        <p:spPr>
          <a:xfrm>
            <a:off x="4564524" y="1443793"/>
            <a:ext cx="1767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Apuntes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profesor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4799" y="1443793"/>
            <a:ext cx="1767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Trabajo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individual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64524" y="3011292"/>
            <a:ext cx="1767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Trabajo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clase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04799" y="2982931"/>
            <a:ext cx="1767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Presentación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5576" y="3999196"/>
            <a:ext cx="2952328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2000" b="1" dirty="0">
                <a:solidFill>
                  <a:srgbClr val="FF0000"/>
                </a:solidFill>
                <a:cs typeface="Arial" pitchFamily="34" charset="0"/>
              </a:rPr>
              <a:t>METODOLOGÍA</a:t>
            </a:r>
          </a:p>
        </p:txBody>
      </p:sp>
      <p:sp>
        <p:nvSpPr>
          <p:cNvPr id="25" name="Trapezoid 13"/>
          <p:cNvSpPr/>
          <p:nvPr/>
        </p:nvSpPr>
        <p:spPr>
          <a:xfrm>
            <a:off x="5128375" y="784172"/>
            <a:ext cx="639862" cy="54104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ounded Rectangle 7"/>
          <p:cNvSpPr/>
          <p:nvPr/>
        </p:nvSpPr>
        <p:spPr>
          <a:xfrm>
            <a:off x="5248494" y="2211710"/>
            <a:ext cx="399624" cy="691580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8"/>
          <p:cNvSpPr/>
          <p:nvPr/>
        </p:nvSpPr>
        <p:spPr>
          <a:xfrm>
            <a:off x="7342792" y="775739"/>
            <a:ext cx="691580" cy="549474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Rounded Rectangle 25"/>
          <p:cNvSpPr/>
          <p:nvPr/>
        </p:nvSpPr>
        <p:spPr>
          <a:xfrm>
            <a:off x="7442660" y="2211710"/>
            <a:ext cx="491845" cy="691580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CE9C9BD-C4DE-2D51-7F99-6C7412767A8F}"/>
              </a:ext>
            </a:extLst>
          </p:cNvPr>
          <p:cNvSpPr/>
          <p:nvPr/>
        </p:nvSpPr>
        <p:spPr>
          <a:xfrm>
            <a:off x="5190622" y="3649254"/>
            <a:ext cx="536411" cy="603361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D7101276-AE7A-D037-E080-DCAF967B5593}"/>
              </a:ext>
            </a:extLst>
          </p:cNvPr>
          <p:cNvSpPr txBox="1"/>
          <p:nvPr/>
        </p:nvSpPr>
        <p:spPr>
          <a:xfrm>
            <a:off x="4572000" y="4445808"/>
            <a:ext cx="1767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FORO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65F5AC20-BB09-E956-C8BD-A37B1E560FAF}"/>
              </a:ext>
            </a:extLst>
          </p:cNvPr>
          <p:cNvSpPr/>
          <p:nvPr/>
        </p:nvSpPr>
        <p:spPr>
          <a:xfrm flipH="1">
            <a:off x="7378243" y="3570572"/>
            <a:ext cx="656129" cy="71328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8EE59C98-4B96-CD0B-D3B7-1DDFE4CC898A}"/>
              </a:ext>
            </a:extLst>
          </p:cNvPr>
          <p:cNvSpPr txBox="1"/>
          <p:nvPr/>
        </p:nvSpPr>
        <p:spPr>
          <a:xfrm>
            <a:off x="6876256" y="4445807"/>
            <a:ext cx="1767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Noticias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1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5816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EVALUACIÓN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7784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71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</a:rPr>
              <a:t>Evaluación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Continua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V="1">
            <a:off x="2173632" y="1635637"/>
            <a:ext cx="607077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100" y="1790194"/>
            <a:ext cx="62203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Asistencia 15%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 realiza un examen practico al final de cada evaluación, con todo el contenido impartido hasta el momento.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nota final de cada trimestre, se obtendrá a partir del examen práctico/teórico que tendrá el valor del 100%.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 prácticas, trabajos, ejercicios y todo lo derivado de la actitud del alumno, será recompensado hasta 1 punto extra de la nota final, se aplicará a partir de un 4,5.</a:t>
            </a:r>
          </a:p>
        </p:txBody>
      </p:sp>
    </p:spTree>
    <p:extLst>
      <p:ext uri="{BB962C8B-B14F-4D97-AF65-F5344CB8AC3E}">
        <p14:creationId xmlns:p14="http://schemas.microsoft.com/office/powerpoint/2010/main" val="140340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</a:rPr>
              <a:t>Evaluación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Continua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V="1">
            <a:off x="2173632" y="1635637"/>
            <a:ext cx="607077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100" y="1790194"/>
            <a:ext cx="622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Exámen</a:t>
            </a: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único ordinario en Junio con toda la materia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 puede conseguir el punto extra</a:t>
            </a:r>
          </a:p>
        </p:txBody>
      </p:sp>
    </p:spTree>
    <p:extLst>
      <p:ext uri="{BB962C8B-B14F-4D97-AF65-F5344CB8AC3E}">
        <p14:creationId xmlns:p14="http://schemas.microsoft.com/office/powerpoint/2010/main" val="398216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5816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RECUPERACIÓN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27784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473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</a:rPr>
              <a:t>Evaluación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Continua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V="1">
            <a:off x="2173632" y="1635637"/>
            <a:ext cx="607077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100" y="1790194"/>
            <a:ext cx="6220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Las recuperaciones se realizarán el último trimestre.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 alumno solo tendrá que recuperar las partes suspendidas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Como última opción podrá realizar la convocatoria extraordinaria para aprobar</a:t>
            </a:r>
          </a:p>
          <a:p>
            <a:endParaRPr lang="es-E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8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19872" y="2260750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CONTENIDO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</a:rPr>
              <a:t>Evaluación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Continua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 flipV="1">
            <a:off x="2173632" y="1635637"/>
            <a:ext cx="6070776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024100" y="1790194"/>
            <a:ext cx="622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 caso de suspender el examen ordinario, podrá volverse a presentar en la convocatoria extraordinaria.</a:t>
            </a:r>
          </a:p>
        </p:txBody>
      </p:sp>
    </p:spTree>
    <p:extLst>
      <p:ext uri="{BB962C8B-B14F-4D97-AF65-F5344CB8AC3E}">
        <p14:creationId xmlns:p14="http://schemas.microsoft.com/office/powerpoint/2010/main" val="3406566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 txBox="1">
            <a:spLocks/>
          </p:cNvSpPr>
          <p:nvPr/>
        </p:nvSpPr>
        <p:spPr>
          <a:xfrm>
            <a:off x="2302379" y="3108905"/>
            <a:ext cx="4529562" cy="5760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¿DUDAS?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01216A0A-8018-F49B-CA1E-0D10AC2803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r="9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CONTENIDO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394567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Introducción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diseño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interfaces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301316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HTML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622011" y="320806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622011" y="4114813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Implatación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contenido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multimedia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CONTENIDO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2"/>
          <p:cNvSpPr txBox="1"/>
          <p:nvPr/>
        </p:nvSpPr>
        <p:spPr bwMode="auto">
          <a:xfrm>
            <a:off x="2555776" y="2274604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Integración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contenido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interactivo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: JQUERY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555775" y="135798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BOOTSTRAP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622011" y="320806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Diseño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webs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accesibles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622011" y="4114813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Implementación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la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usabilidad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la web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9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>
                <a:solidFill>
                  <a:schemeClr val="accent3"/>
                </a:solidFill>
              </a:rPr>
              <a:t>Introducción</a:t>
            </a:r>
            <a:r>
              <a:rPr lang="en-US" altLang="ko-KR" sz="2800" dirty="0">
                <a:solidFill>
                  <a:schemeClr val="accent3"/>
                </a:solidFill>
              </a:rPr>
              <a:t> </a:t>
            </a:r>
            <a:r>
              <a:rPr lang="en-US" altLang="ko-KR" sz="2800" dirty="0" err="1">
                <a:solidFill>
                  <a:schemeClr val="accent3"/>
                </a:solidFill>
              </a:rPr>
              <a:t>diseño</a:t>
            </a:r>
            <a:r>
              <a:rPr lang="en-US" altLang="ko-KR" sz="2800" dirty="0">
                <a:solidFill>
                  <a:schemeClr val="accent3"/>
                </a:solidFill>
              </a:rPr>
              <a:t> de interfaces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23257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-8037" y="3220188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499986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1779784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1059582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27040" y="1143831"/>
            <a:ext cx="222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¿Que es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una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interfaz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?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8880" y="1868062"/>
            <a:ext cx="1907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Propiedades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GUI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568" y="2571131"/>
            <a:ext cx="345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Interacción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Persona-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Ordenador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1680" y="3297356"/>
            <a:ext cx="3073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Desarrollo de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una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interfaz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2575" y="400641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Herramientas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E8DC3DC-DF16-1C1C-D26E-9EB338713F36}"/>
              </a:ext>
            </a:extLst>
          </p:cNvPr>
          <p:cNvSpPr/>
          <p:nvPr/>
        </p:nvSpPr>
        <p:spPr>
          <a:xfrm>
            <a:off x="0" y="4588030"/>
            <a:ext cx="5724128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166DAE16-B359-A5D2-9B97-F75CDA7E6455}"/>
              </a:ext>
            </a:extLst>
          </p:cNvPr>
          <p:cNvSpPr txBox="1"/>
          <p:nvPr/>
        </p:nvSpPr>
        <p:spPr>
          <a:xfrm>
            <a:off x="3203848" y="4660592"/>
            <a:ext cx="248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El color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diseño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gráfico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47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chemeClr val="accent3"/>
                </a:solidFill>
              </a:rPr>
              <a:t>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23257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-8037" y="3220188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499986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1779784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1059582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15616" y="1136138"/>
            <a:ext cx="222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Etiquetas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504" y="1854930"/>
            <a:ext cx="343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Nombres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especificos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de HTML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568" y="2571131"/>
            <a:ext cx="345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Interacción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Persona-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Ordenador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297356"/>
            <a:ext cx="4657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Listas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ordenadas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, no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ordenadas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anidadas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2575" y="400641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Tablas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E8DC3DC-DF16-1C1C-D26E-9EB338713F36}"/>
              </a:ext>
            </a:extLst>
          </p:cNvPr>
          <p:cNvSpPr/>
          <p:nvPr/>
        </p:nvSpPr>
        <p:spPr>
          <a:xfrm>
            <a:off x="0" y="4588030"/>
            <a:ext cx="5724128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166DAE16-B359-A5D2-9B97-F75CDA7E6455}"/>
              </a:ext>
            </a:extLst>
          </p:cNvPr>
          <p:cNvSpPr txBox="1"/>
          <p:nvPr/>
        </p:nvSpPr>
        <p:spPr>
          <a:xfrm>
            <a:off x="2483768" y="4660592"/>
            <a:ext cx="320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Estructuración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página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web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7E77419-DEDB-0847-F5B5-1B7C95BFC777}"/>
              </a:ext>
            </a:extLst>
          </p:cNvPr>
          <p:cNvSpPr/>
          <p:nvPr/>
        </p:nvSpPr>
        <p:spPr>
          <a:xfrm>
            <a:off x="6315359" y="1065560"/>
            <a:ext cx="2844000" cy="50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1">
            <a:extLst>
              <a:ext uri="{FF2B5EF4-FFF2-40B4-BE49-F238E27FC236}">
                <a16:creationId xmlns:a16="http://schemas.microsoft.com/office/drawing/2014/main" id="{E1C723F0-624C-B873-17C8-8495FB8F9509}"/>
              </a:ext>
            </a:extLst>
          </p:cNvPr>
          <p:cNvSpPr txBox="1"/>
          <p:nvPr/>
        </p:nvSpPr>
        <p:spPr>
          <a:xfrm>
            <a:off x="6084168" y="1121747"/>
            <a:ext cx="222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Formulario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7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chemeClr val="accent3"/>
                </a:solidFill>
              </a:rPr>
              <a:t>CSS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23257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-8037" y="3220188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499986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1779784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-1" y="1059582"/>
            <a:ext cx="3059834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339646" y="1128280"/>
            <a:ext cx="373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Canviar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colores:letra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fondo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,…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9592" y="1841949"/>
            <a:ext cx="343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Tipos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letras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3353" y="2578162"/>
            <a:ext cx="345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Tamaño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texto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5856" y="3297356"/>
            <a:ext cx="1489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Slectores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2575" y="400641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Foco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E8DC3DC-DF16-1C1C-D26E-9EB338713F36}"/>
              </a:ext>
            </a:extLst>
          </p:cNvPr>
          <p:cNvSpPr/>
          <p:nvPr/>
        </p:nvSpPr>
        <p:spPr>
          <a:xfrm>
            <a:off x="0" y="4588030"/>
            <a:ext cx="5724128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166DAE16-B359-A5D2-9B97-F75CDA7E6455}"/>
              </a:ext>
            </a:extLst>
          </p:cNvPr>
          <p:cNvSpPr txBox="1"/>
          <p:nvPr/>
        </p:nvSpPr>
        <p:spPr>
          <a:xfrm>
            <a:off x="2483768" y="4660592"/>
            <a:ext cx="3203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Grid vs Flexbox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7E77419-DEDB-0847-F5B5-1B7C95BFC777}"/>
              </a:ext>
            </a:extLst>
          </p:cNvPr>
          <p:cNvSpPr/>
          <p:nvPr/>
        </p:nvSpPr>
        <p:spPr>
          <a:xfrm>
            <a:off x="6315359" y="1065560"/>
            <a:ext cx="2844000" cy="50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1">
            <a:extLst>
              <a:ext uri="{FF2B5EF4-FFF2-40B4-BE49-F238E27FC236}">
                <a16:creationId xmlns:a16="http://schemas.microsoft.com/office/drawing/2014/main" id="{E1C723F0-624C-B873-17C8-8495FB8F9509}"/>
              </a:ext>
            </a:extLst>
          </p:cNvPr>
          <p:cNvSpPr txBox="1"/>
          <p:nvPr/>
        </p:nvSpPr>
        <p:spPr>
          <a:xfrm>
            <a:off x="6084168" y="1121747"/>
            <a:ext cx="222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Formulario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9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err="1">
                <a:solidFill>
                  <a:schemeClr val="accent3"/>
                </a:solidFill>
              </a:rPr>
              <a:t>Implantación</a:t>
            </a:r>
            <a:r>
              <a:rPr lang="en-US" altLang="ko-KR" sz="2800" dirty="0">
                <a:solidFill>
                  <a:schemeClr val="accent3"/>
                </a:solidFill>
              </a:rPr>
              <a:t> de </a:t>
            </a:r>
            <a:r>
              <a:rPr lang="en-US" altLang="ko-KR" sz="2800" dirty="0" err="1">
                <a:solidFill>
                  <a:schemeClr val="accent3"/>
                </a:solidFill>
              </a:rPr>
              <a:t>contenido</a:t>
            </a:r>
            <a:r>
              <a:rPr lang="en-US" altLang="ko-KR" sz="2800" dirty="0">
                <a:solidFill>
                  <a:schemeClr val="accent3"/>
                </a:solidFill>
              </a:rPr>
              <a:t> multimedia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23257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-8037" y="3220188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499986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1779784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altLang="ko-KR" dirty="0"/>
              <a:t>Imágenes</a:t>
            </a:r>
            <a:endParaRPr lang="ko-KR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1059582"/>
            <a:ext cx="3059834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-339646" y="1128280"/>
            <a:ext cx="3739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Legislación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43353" y="2578162"/>
            <a:ext cx="345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Gráficos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HTML5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59834" y="3297356"/>
            <a:ext cx="170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Audio HTML5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2575" y="400641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Vídeo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HTML5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E8DC3DC-DF16-1C1C-D26E-9EB338713F36}"/>
              </a:ext>
            </a:extLst>
          </p:cNvPr>
          <p:cNvSpPr/>
          <p:nvPr/>
        </p:nvSpPr>
        <p:spPr>
          <a:xfrm>
            <a:off x="0" y="4588030"/>
            <a:ext cx="5724128" cy="50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166DAE16-B359-A5D2-9B97-F75CDA7E6455}"/>
              </a:ext>
            </a:extLst>
          </p:cNvPr>
          <p:cNvSpPr txBox="1"/>
          <p:nvPr/>
        </p:nvSpPr>
        <p:spPr>
          <a:xfrm>
            <a:off x="3923928" y="4660592"/>
            <a:ext cx="176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Canvas HTML5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7E77419-DEDB-0847-F5B5-1B7C95BFC777}"/>
              </a:ext>
            </a:extLst>
          </p:cNvPr>
          <p:cNvSpPr/>
          <p:nvPr/>
        </p:nvSpPr>
        <p:spPr>
          <a:xfrm>
            <a:off x="6099525" y="1065560"/>
            <a:ext cx="3059834" cy="50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1">
            <a:extLst>
              <a:ext uri="{FF2B5EF4-FFF2-40B4-BE49-F238E27FC236}">
                <a16:creationId xmlns:a16="http://schemas.microsoft.com/office/drawing/2014/main" id="{E1C723F0-624C-B873-17C8-8495FB8F9509}"/>
              </a:ext>
            </a:extLst>
          </p:cNvPr>
          <p:cNvSpPr txBox="1"/>
          <p:nvPr/>
        </p:nvSpPr>
        <p:spPr>
          <a:xfrm>
            <a:off x="5931120" y="1121747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Almacenamiento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HTML 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4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solidFill>
                  <a:schemeClr val="accent3"/>
                </a:solidFill>
              </a:rPr>
              <a:t>Bootstrap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CD311CD-A876-D619-F102-F45B6F17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44" y="1419622"/>
            <a:ext cx="5580112" cy="241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126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349</Words>
  <Application>Microsoft Office PowerPoint</Application>
  <PresentationFormat>Presentación en pantalla (16:9)</PresentationFormat>
  <Paragraphs>100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Cover and End Slide Master</vt:lpstr>
      <vt:lpstr>Contents Slide Master</vt:lpstr>
      <vt:lpstr>Section Break Slide Master</vt:lpstr>
      <vt:lpstr>DISEÑO DE INTERFACES WEB</vt:lpstr>
      <vt:lpstr>CONTENIDO</vt:lpstr>
      <vt:lpstr>CONTENIDO</vt:lpstr>
      <vt:lpstr>CONTENIDO</vt:lpstr>
      <vt:lpstr>Introducción diseño de interfaces</vt:lpstr>
      <vt:lpstr>HTML</vt:lpstr>
      <vt:lpstr>CSS</vt:lpstr>
      <vt:lpstr>Implantación de contenido multimedia</vt:lpstr>
      <vt:lpstr>Bootstrap</vt:lpstr>
      <vt:lpstr>Integración de contenido interactivo</vt:lpstr>
      <vt:lpstr>Diseño de webs accesibles</vt:lpstr>
      <vt:lpstr>Implementación de la usabilidad en la web</vt:lpstr>
      <vt:lpstr>METODOLOGÍA</vt:lpstr>
      <vt:lpstr>Presentación de PowerPoint</vt:lpstr>
      <vt:lpstr>EVALUACIÓN</vt:lpstr>
      <vt:lpstr>Evaluación Continua</vt:lpstr>
      <vt:lpstr>Evaluación No Continua</vt:lpstr>
      <vt:lpstr>RECUPERACIÓN</vt:lpstr>
      <vt:lpstr>Evaluación Continua</vt:lpstr>
      <vt:lpstr>Evaluación No Continua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Isaac Soler</cp:lastModifiedBy>
  <cp:revision>79</cp:revision>
  <dcterms:created xsi:type="dcterms:W3CDTF">2016-11-15T01:04:21Z</dcterms:created>
  <dcterms:modified xsi:type="dcterms:W3CDTF">2024-09-09T15:06:51Z</dcterms:modified>
</cp:coreProperties>
</file>