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atlassian.com/devops/devops-tools/devsecops-tools"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resources.sei.cmu.edu/downloads/secure-coding/assets/sei-cert-c-coding-standard-2016-v01.pdf" TargetMode="External"/><Relationship Id="rId5" Type="http://schemas.openxmlformats.org/officeDocument/2006/relationships/hyperlink" Target="https://www.soterosoft.com/blog/data-in-use-encryption-data-in-motion-encryption/" TargetMode="External"/><Relationship Id="rId4" Type="http://schemas.openxmlformats.org/officeDocument/2006/relationships/hyperlink" Target="https://wiki.sei.cmu.edu/confluenc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Breanna Hodges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3B55-638A-F27E-A50F-5058BC405073}"/>
              </a:ext>
            </a:extLst>
          </p:cNvPr>
          <p:cNvSpPr>
            <a:spLocks noGrp="1"/>
          </p:cNvSpPr>
          <p:nvPr>
            <p:ph type="title"/>
          </p:nvPr>
        </p:nvSpPr>
        <p:spPr/>
        <p:txBody>
          <a:bodyPr/>
          <a:lstStyle/>
          <a:p>
            <a:r>
              <a:rPr lang="en-US" dirty="0"/>
              <a:t>Clear Erases Collection</a:t>
            </a:r>
          </a:p>
        </p:txBody>
      </p:sp>
      <p:pic>
        <p:nvPicPr>
          <p:cNvPr id="4" name="Picture 3">
            <a:extLst>
              <a:ext uri="{FF2B5EF4-FFF2-40B4-BE49-F238E27FC236}">
                <a16:creationId xmlns:a16="http://schemas.microsoft.com/office/drawing/2014/main" id="{577AFEAF-3626-AE20-5FAC-BDCD0AFA1C23}"/>
              </a:ext>
            </a:extLst>
          </p:cNvPr>
          <p:cNvPicPr>
            <a:picLocks noChangeAspect="1"/>
          </p:cNvPicPr>
          <p:nvPr/>
        </p:nvPicPr>
        <p:blipFill>
          <a:blip r:embed="rId2"/>
          <a:stretch>
            <a:fillRect/>
          </a:stretch>
        </p:blipFill>
        <p:spPr>
          <a:xfrm>
            <a:off x="444831" y="2740536"/>
            <a:ext cx="4078577" cy="3353091"/>
          </a:xfrm>
          <a:prstGeom prst="rect">
            <a:avLst/>
          </a:prstGeom>
        </p:spPr>
      </p:pic>
      <p:pic>
        <p:nvPicPr>
          <p:cNvPr id="5" name="Picture 4">
            <a:extLst>
              <a:ext uri="{FF2B5EF4-FFF2-40B4-BE49-F238E27FC236}">
                <a16:creationId xmlns:a16="http://schemas.microsoft.com/office/drawing/2014/main" id="{CF0589BB-243C-AADE-A1C7-8FA69B65E3A6}"/>
              </a:ext>
            </a:extLst>
          </p:cNvPr>
          <p:cNvPicPr>
            <a:picLocks noChangeAspect="1"/>
          </p:cNvPicPr>
          <p:nvPr/>
        </p:nvPicPr>
        <p:blipFill>
          <a:blip r:embed="rId3"/>
          <a:stretch>
            <a:fillRect/>
          </a:stretch>
        </p:blipFill>
        <p:spPr>
          <a:xfrm>
            <a:off x="5123421" y="3406140"/>
            <a:ext cx="6151397" cy="438950"/>
          </a:xfrm>
          <a:prstGeom prst="rect">
            <a:avLst/>
          </a:prstGeom>
        </p:spPr>
      </p:pic>
    </p:spTree>
    <p:extLst>
      <p:ext uri="{BB962C8B-B14F-4D97-AF65-F5344CB8AC3E}">
        <p14:creationId xmlns:p14="http://schemas.microsoft.com/office/powerpoint/2010/main" val="414757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4830-2D22-2E04-EEE7-D48757ED8C58}"/>
              </a:ext>
            </a:extLst>
          </p:cNvPr>
          <p:cNvSpPr>
            <a:spLocks noGrp="1"/>
          </p:cNvSpPr>
          <p:nvPr>
            <p:ph type="title"/>
          </p:nvPr>
        </p:nvSpPr>
        <p:spPr>
          <a:xfrm>
            <a:off x="1741118" y="764373"/>
            <a:ext cx="9765082" cy="1293028"/>
          </a:xfrm>
        </p:spPr>
        <p:txBody>
          <a:bodyPr/>
          <a:lstStyle/>
          <a:p>
            <a:r>
              <a:rPr lang="en-US" dirty="0"/>
              <a:t>Reserve Increases Capacity Not Size</a:t>
            </a:r>
          </a:p>
        </p:txBody>
      </p:sp>
      <p:pic>
        <p:nvPicPr>
          <p:cNvPr id="4" name="Picture 3">
            <a:extLst>
              <a:ext uri="{FF2B5EF4-FFF2-40B4-BE49-F238E27FC236}">
                <a16:creationId xmlns:a16="http://schemas.microsoft.com/office/drawing/2014/main" id="{A5211871-95D5-9D8C-0D9A-06EC1BAD3F3E}"/>
              </a:ext>
            </a:extLst>
          </p:cNvPr>
          <p:cNvPicPr>
            <a:picLocks noChangeAspect="1"/>
          </p:cNvPicPr>
          <p:nvPr/>
        </p:nvPicPr>
        <p:blipFill>
          <a:blip r:embed="rId2"/>
          <a:stretch>
            <a:fillRect/>
          </a:stretch>
        </p:blipFill>
        <p:spPr>
          <a:xfrm>
            <a:off x="105331" y="1790113"/>
            <a:ext cx="4602879" cy="4895512"/>
          </a:xfrm>
          <a:prstGeom prst="rect">
            <a:avLst/>
          </a:prstGeom>
        </p:spPr>
      </p:pic>
      <p:pic>
        <p:nvPicPr>
          <p:cNvPr id="5" name="Picture 4">
            <a:extLst>
              <a:ext uri="{FF2B5EF4-FFF2-40B4-BE49-F238E27FC236}">
                <a16:creationId xmlns:a16="http://schemas.microsoft.com/office/drawing/2014/main" id="{EB3085A7-7649-438B-570E-F5A1C9732B19}"/>
              </a:ext>
            </a:extLst>
          </p:cNvPr>
          <p:cNvPicPr>
            <a:picLocks noChangeAspect="1"/>
          </p:cNvPicPr>
          <p:nvPr/>
        </p:nvPicPr>
        <p:blipFill>
          <a:blip r:embed="rId3"/>
          <a:stretch>
            <a:fillRect/>
          </a:stretch>
        </p:blipFill>
        <p:spPr>
          <a:xfrm>
            <a:off x="4808419" y="3215621"/>
            <a:ext cx="7379608" cy="416927"/>
          </a:xfrm>
          <a:prstGeom prst="rect">
            <a:avLst/>
          </a:prstGeom>
        </p:spPr>
      </p:pic>
    </p:spTree>
    <p:extLst>
      <p:ext uri="{BB962C8B-B14F-4D97-AF65-F5344CB8AC3E}">
        <p14:creationId xmlns:p14="http://schemas.microsoft.com/office/powerpoint/2010/main" val="170500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Security-Focused Software Development Life Cycle</a:t>
            </a:r>
          </a:p>
          <a:p>
            <a:pPr marL="685800" lvl="1" indent="-228600" algn="l" rtl="0">
              <a:lnSpc>
                <a:spcPct val="90000"/>
              </a:lnSpc>
              <a:spcBef>
                <a:spcPts val="0"/>
              </a:spcBef>
              <a:spcAft>
                <a:spcPts val="0"/>
              </a:spcAft>
              <a:buClr>
                <a:schemeClr val="lt1"/>
              </a:buClr>
              <a:buSzPts val="2000"/>
              <a:buChar char="•"/>
            </a:pPr>
            <a:r>
              <a:rPr lang="en-US" sz="1600" dirty="0"/>
              <a:t>Plan/Design</a:t>
            </a:r>
          </a:p>
          <a:p>
            <a:pPr marL="1143000" lvl="2" indent="-228600">
              <a:spcBef>
                <a:spcPts val="0"/>
              </a:spcBef>
              <a:buSzPts val="2000"/>
            </a:pPr>
            <a:r>
              <a:rPr lang="en-US" sz="1400" dirty="0"/>
              <a:t>Planning Tools</a:t>
            </a:r>
          </a:p>
          <a:p>
            <a:pPr marL="685800" lvl="1" indent="-228600" algn="l" rtl="0">
              <a:lnSpc>
                <a:spcPct val="90000"/>
              </a:lnSpc>
              <a:spcBef>
                <a:spcPts val="0"/>
              </a:spcBef>
              <a:spcAft>
                <a:spcPts val="0"/>
              </a:spcAft>
              <a:buClr>
                <a:schemeClr val="lt1"/>
              </a:buClr>
              <a:buSzPts val="2000"/>
              <a:buChar char="•"/>
            </a:pPr>
            <a:r>
              <a:rPr lang="en-US" sz="1600" dirty="0"/>
              <a:t>Build</a:t>
            </a:r>
          </a:p>
          <a:p>
            <a:pPr marL="1143000" lvl="2" indent="-228600">
              <a:spcBef>
                <a:spcPts val="0"/>
              </a:spcBef>
              <a:buSzPts val="2000"/>
            </a:pPr>
            <a:r>
              <a:rPr lang="en-US" sz="1400" dirty="0"/>
              <a:t>Compiler</a:t>
            </a:r>
          </a:p>
          <a:p>
            <a:pPr marL="1143000" lvl="2" indent="-228600">
              <a:spcBef>
                <a:spcPts val="0"/>
              </a:spcBef>
              <a:buSzPts val="2000"/>
            </a:pPr>
            <a:r>
              <a:rPr lang="en-US" sz="1400" dirty="0"/>
              <a:t>Coding Standards</a:t>
            </a:r>
          </a:p>
          <a:p>
            <a:pPr marL="685800" lvl="1" indent="-228600" algn="l" rtl="0">
              <a:lnSpc>
                <a:spcPct val="90000"/>
              </a:lnSpc>
              <a:spcBef>
                <a:spcPts val="0"/>
              </a:spcBef>
              <a:spcAft>
                <a:spcPts val="0"/>
              </a:spcAft>
              <a:buClr>
                <a:schemeClr val="lt1"/>
              </a:buClr>
              <a:buSzPts val="2000"/>
              <a:buChar char="•"/>
            </a:pPr>
            <a:r>
              <a:rPr lang="en-US" sz="1600" dirty="0"/>
              <a:t>Testing</a:t>
            </a:r>
          </a:p>
          <a:p>
            <a:pPr marL="1143000" lvl="2" indent="-228600">
              <a:spcBef>
                <a:spcPts val="0"/>
              </a:spcBef>
              <a:buSzPts val="2000"/>
            </a:pPr>
            <a:r>
              <a:rPr lang="en-US" sz="1400" dirty="0"/>
              <a:t>Unit Testing</a:t>
            </a:r>
          </a:p>
          <a:p>
            <a:pPr marL="1143000" lvl="2" indent="-228600">
              <a:spcBef>
                <a:spcPts val="0"/>
              </a:spcBef>
              <a:buSzPts val="2000"/>
            </a:pPr>
            <a:r>
              <a:rPr lang="en-US" sz="1400" dirty="0"/>
              <a:t>Static Code Analyzer</a:t>
            </a:r>
          </a:p>
          <a:p>
            <a:pPr marL="1143000" lvl="2" indent="-228600">
              <a:spcBef>
                <a:spcPts val="0"/>
              </a:spcBef>
              <a:buSzPts val="2000"/>
            </a:pPr>
            <a:r>
              <a:rPr lang="en-US" sz="1400" dirty="0"/>
              <a:t>Dynamic Application Security Tests</a:t>
            </a:r>
          </a:p>
          <a:p>
            <a:pPr marL="685800" lvl="1" indent="-228600" algn="l" rtl="0">
              <a:lnSpc>
                <a:spcPct val="90000"/>
              </a:lnSpc>
              <a:spcBef>
                <a:spcPts val="0"/>
              </a:spcBef>
              <a:spcAft>
                <a:spcPts val="0"/>
              </a:spcAft>
              <a:buClr>
                <a:schemeClr val="lt1"/>
              </a:buClr>
              <a:buSzPts val="2000"/>
              <a:buChar char="•"/>
            </a:pPr>
            <a:r>
              <a:rPr lang="en-US" sz="1600" dirty="0"/>
              <a:t>Deployment</a:t>
            </a:r>
          </a:p>
          <a:p>
            <a:pPr marL="1143000" lvl="2" indent="-228600">
              <a:spcBef>
                <a:spcPts val="0"/>
              </a:spcBef>
              <a:buSzPts val="2000"/>
            </a:pPr>
            <a:r>
              <a:rPr lang="en-US" sz="1400" dirty="0"/>
              <a:t>Configuration Management</a:t>
            </a:r>
          </a:p>
          <a:p>
            <a:pPr marL="1143000" lvl="2" indent="-228600">
              <a:spcBef>
                <a:spcPts val="0"/>
              </a:spcBef>
              <a:buSzPts val="2000"/>
            </a:pPr>
            <a:r>
              <a:rPr lang="en-US" sz="1400" dirty="0"/>
              <a:t>Runtime Verification Tools</a:t>
            </a:r>
            <a:endParaRPr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 NOW</a:t>
            </a:r>
          </a:p>
          <a:p>
            <a:pPr marL="685800" lvl="1" indent="-228600">
              <a:spcBef>
                <a:spcPts val="0"/>
              </a:spcBef>
              <a:buSzPts val="2000"/>
            </a:pPr>
            <a:r>
              <a:rPr lang="en-US" sz="1800" dirty="0"/>
              <a:t>May save money</a:t>
            </a:r>
          </a:p>
          <a:p>
            <a:pPr marL="685800" lvl="1" indent="-228600">
              <a:spcBef>
                <a:spcPts val="0"/>
              </a:spcBef>
              <a:buSzPts val="2000"/>
            </a:pPr>
            <a:r>
              <a:rPr lang="en-US" sz="1800" dirty="0"/>
              <a:t>Keep trust of clients</a:t>
            </a:r>
          </a:p>
          <a:p>
            <a:pPr marL="685800" lvl="1" indent="-228600">
              <a:spcBef>
                <a:spcPts val="0"/>
              </a:spcBef>
              <a:buSzPts val="2000"/>
            </a:pPr>
            <a:r>
              <a:rPr lang="en-US" sz="1800" dirty="0"/>
              <a:t>Secure information quickly</a:t>
            </a:r>
          </a:p>
          <a:p>
            <a:pPr marL="685800" lvl="1" indent="-228600">
              <a:spcBef>
                <a:spcPts val="0"/>
              </a:spcBef>
              <a:buSzPts val="2000"/>
            </a:pPr>
            <a:r>
              <a:rPr lang="en-US" sz="1800" dirty="0"/>
              <a:t>Mitigates current threats</a:t>
            </a:r>
          </a:p>
          <a:p>
            <a:pPr marL="685800" lvl="1" indent="-228600">
              <a:spcBef>
                <a:spcPts val="0"/>
              </a:spcBef>
              <a:buSzPts val="2000"/>
            </a:pPr>
            <a:r>
              <a:rPr lang="en-US" sz="1800" dirty="0"/>
              <a:t>High upfront cost</a:t>
            </a:r>
          </a:p>
          <a:p>
            <a:pPr marL="685800" lvl="1" indent="-228600">
              <a:spcBef>
                <a:spcPts val="0"/>
              </a:spcBef>
              <a:buSzPts val="2000"/>
            </a:pPr>
            <a:r>
              <a:rPr lang="en-US" sz="1800" dirty="0"/>
              <a:t>May not have all resources available</a:t>
            </a:r>
          </a:p>
          <a:p>
            <a:pPr marL="228600" lvl="0" indent="-228600" algn="l" rtl="0">
              <a:lnSpc>
                <a:spcPct val="90000"/>
              </a:lnSpc>
              <a:spcBef>
                <a:spcPts val="0"/>
              </a:spcBef>
              <a:spcAft>
                <a:spcPts val="0"/>
              </a:spcAft>
              <a:buClr>
                <a:schemeClr val="lt1"/>
              </a:buClr>
              <a:buSzPts val="2000"/>
              <a:buChar char="•"/>
            </a:pPr>
            <a:r>
              <a:rPr lang="en-US" sz="2000" dirty="0"/>
              <a:t>Act LATER</a:t>
            </a:r>
          </a:p>
          <a:p>
            <a:pPr marL="685800" lvl="1" indent="-228600">
              <a:spcBef>
                <a:spcPts val="0"/>
              </a:spcBef>
              <a:buSzPts val="2000"/>
            </a:pPr>
            <a:r>
              <a:rPr lang="en-US" dirty="0"/>
              <a:t>Attacks may happen</a:t>
            </a:r>
          </a:p>
          <a:p>
            <a:pPr marL="685800" lvl="1" indent="-228600">
              <a:spcBef>
                <a:spcPts val="0"/>
              </a:spcBef>
              <a:buSzPts val="2000"/>
            </a:pPr>
            <a:r>
              <a:rPr lang="en-US" dirty="0"/>
              <a:t>Lose trust of clients if data breach occurs</a:t>
            </a:r>
          </a:p>
          <a:p>
            <a:pPr marL="685800" lvl="1" indent="-228600">
              <a:spcBef>
                <a:spcPts val="0"/>
              </a:spcBef>
              <a:buSzPts val="2000"/>
            </a:pPr>
            <a:r>
              <a:rPr lang="en-US" dirty="0"/>
              <a:t>May be more expensive in the long run</a:t>
            </a:r>
          </a:p>
          <a:p>
            <a:pPr marL="685800" lvl="1" indent="-228600">
              <a:spcBef>
                <a:spcPts val="0"/>
              </a:spcBef>
              <a:buSzPts val="2000"/>
            </a:pPr>
            <a:r>
              <a:rPr lang="en-US" dirty="0"/>
              <a:t>Allows more time to retrieve resources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Reference all CERT Coding Standards</a:t>
            </a:r>
          </a:p>
          <a:p>
            <a:pPr marL="1143000" lvl="2" indent="-228600" algn="l" rtl="0">
              <a:lnSpc>
                <a:spcPct val="90000"/>
              </a:lnSpc>
              <a:spcBef>
                <a:spcPts val="0"/>
              </a:spcBef>
              <a:spcAft>
                <a:spcPts val="0"/>
              </a:spcAft>
              <a:buClr>
                <a:schemeClr val="lt1"/>
              </a:buClr>
              <a:buSzPts val="1800"/>
              <a:buChar char="•"/>
            </a:pPr>
            <a:r>
              <a:rPr lang="en-US" sz="2000" dirty="0"/>
              <a:t>Implement Encryption and Triple-A policies as soon as possible</a:t>
            </a:r>
          </a:p>
          <a:p>
            <a:pPr marL="1143000" lvl="2" indent="-228600" algn="l" rtl="0">
              <a:lnSpc>
                <a:spcPct val="90000"/>
              </a:lnSpc>
              <a:spcBef>
                <a:spcPts val="0"/>
              </a:spcBef>
              <a:spcAft>
                <a:spcPts val="0"/>
              </a:spcAft>
              <a:buClr>
                <a:schemeClr val="lt1"/>
              </a:buClr>
              <a:buSzPts val="1800"/>
              <a:buChar char="•"/>
            </a:pPr>
            <a:r>
              <a:rPr lang="en-US" sz="2000" dirty="0"/>
              <a:t>Security training</a:t>
            </a:r>
          </a:p>
          <a:p>
            <a:pPr marL="1143000" lvl="2" indent="-228600" algn="l" rtl="0">
              <a:lnSpc>
                <a:spcPct val="90000"/>
              </a:lnSpc>
              <a:spcBef>
                <a:spcPts val="0"/>
              </a:spcBef>
              <a:spcAft>
                <a:spcPts val="0"/>
              </a:spcAft>
              <a:buClr>
                <a:schemeClr val="lt1"/>
              </a:buClr>
              <a:buSzPts val="1800"/>
              <a:buChar char="•"/>
            </a:pPr>
            <a:r>
              <a:rPr lang="en-US" sz="2000" dirty="0"/>
              <a:t>Implement Defense-In-Depth</a:t>
            </a:r>
          </a:p>
          <a:p>
            <a:pPr marL="1143000" lvl="2" indent="-228600" algn="l" rtl="0">
              <a:lnSpc>
                <a:spcPct val="90000"/>
              </a:lnSpc>
              <a:spcBef>
                <a:spcPts val="0"/>
              </a:spcBef>
              <a:spcAft>
                <a:spcPts val="0"/>
              </a:spcAft>
              <a:buClr>
                <a:schemeClr val="lt1"/>
              </a:buClr>
              <a:buSzPts val="1800"/>
              <a:buChar char="•"/>
            </a:pPr>
            <a:r>
              <a:rPr lang="en-US" sz="2000" dirty="0"/>
              <a:t>Revise and edit security policies regularly</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Follow 10 Core Security Principles</a:t>
            </a:r>
          </a:p>
          <a:p>
            <a:pPr marL="228600" lvl="0" indent="-228600" algn="l" rtl="0">
              <a:lnSpc>
                <a:spcPct val="90000"/>
              </a:lnSpc>
              <a:spcBef>
                <a:spcPts val="0"/>
              </a:spcBef>
              <a:spcAft>
                <a:spcPts val="0"/>
              </a:spcAft>
              <a:buClr>
                <a:schemeClr val="lt1"/>
              </a:buClr>
              <a:buSzPts val="2200"/>
              <a:buChar char="•"/>
            </a:pPr>
            <a:r>
              <a:rPr lang="en-US" sz="2400" dirty="0"/>
              <a:t>Implement Encryption and Triple-A policies </a:t>
            </a:r>
          </a:p>
          <a:p>
            <a:pPr marL="228600" lvl="0" indent="-228600" algn="l" rtl="0">
              <a:lnSpc>
                <a:spcPct val="90000"/>
              </a:lnSpc>
              <a:spcBef>
                <a:spcPts val="0"/>
              </a:spcBef>
              <a:spcAft>
                <a:spcPts val="0"/>
              </a:spcAft>
              <a:buClr>
                <a:schemeClr val="lt1"/>
              </a:buClr>
              <a:buSzPts val="2200"/>
              <a:buChar char="•"/>
            </a:pPr>
            <a:r>
              <a:rPr lang="en-US" sz="2400" dirty="0"/>
              <a:t>Acting NOW is best</a:t>
            </a:r>
          </a:p>
          <a:p>
            <a:pPr marL="228600" lvl="0" indent="-228600" algn="l" rtl="0">
              <a:lnSpc>
                <a:spcPct val="90000"/>
              </a:lnSpc>
              <a:spcBef>
                <a:spcPts val="0"/>
              </a:spcBef>
              <a:spcAft>
                <a:spcPts val="0"/>
              </a:spcAft>
              <a:buClr>
                <a:schemeClr val="lt1"/>
              </a:buClr>
              <a:buSzPts val="2200"/>
              <a:buChar char="•"/>
            </a:pPr>
            <a:r>
              <a:rPr lang="en-US" sz="2400" dirty="0"/>
              <a:t>Always reference CERT coding standards</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r>
              <a:rPr lang="en-US" dirty="0"/>
              <a:t>[</a:t>
            </a:r>
            <a:r>
              <a:rPr kumimoji="0" lang="en-US" sz="2000" b="0" i="0" u="none" strike="noStrike" kern="0" cap="none" spc="0" normalizeH="0" baseline="0" noProof="0" dirty="0">
                <a:ln>
                  <a:noFill/>
                </a:ln>
                <a:solidFill>
                  <a:srgbClr val="FFFFFF"/>
                </a:solidFill>
                <a:effectLst/>
                <a:uLnTx/>
                <a:uFillTx/>
                <a:latin typeface="Century Gothic" panose="020B0502020202020204" pitchFamily="34" charset="0"/>
                <a:ea typeface="Calibri" panose="020F0502020204030204" pitchFamily="34" charset="0"/>
                <a:sym typeface="Century Gothic"/>
              </a:rPr>
              <a:t>Carnegie Mellon University Software Engineering Institute. </a:t>
            </a:r>
            <a:r>
              <a:rPr kumimoji="0" lang="en-US" sz="2000" b="0" i="0" u="sng" strike="noStrike" kern="0" cap="none" spc="0" normalizeH="0" baseline="0" noProof="0" dirty="0">
                <a:ln>
                  <a:noFill/>
                </a:ln>
                <a:solidFill>
                  <a:srgbClr val="0000FF"/>
                </a:solidFill>
                <a:effectLst/>
                <a:uLnTx/>
                <a:uFillTx/>
                <a:latin typeface="Century Gothic" panose="020B0502020202020204" pitchFamily="34" charset="0"/>
                <a:ea typeface="Calibri" panose="020F0502020204030204" pitchFamily="34" charset="0"/>
                <a:sym typeface="Century Gothic"/>
                <a:hlinkClick r:id="rId4"/>
              </a:rPr>
              <a:t>SEI External Wiki Home - Homepage - Confluence (cmu.edu)</a:t>
            </a:r>
            <a:r>
              <a:rPr kumimoji="0" lang="en-US" sz="2000" b="0" i="0" u="none" strike="noStrike" kern="0" cap="none" spc="0" normalizeH="0" baseline="0" noProof="0" dirty="0">
                <a:ln>
                  <a:noFill/>
                </a:ln>
                <a:solidFill>
                  <a:srgbClr val="FFFFFF"/>
                </a:solidFill>
                <a:effectLst/>
                <a:uLnTx/>
                <a:uFillTx/>
                <a:latin typeface="Century Gothic" panose="020B0502020202020204" pitchFamily="34" charset="0"/>
                <a:ea typeface="Calibri" panose="020F0502020204030204" pitchFamily="34" charset="0"/>
                <a:sym typeface="Century Gothic"/>
              </a:rPr>
              <a:t>. Provides information about security policies for programming systems and languages.</a:t>
            </a:r>
          </a:p>
          <a:p>
            <a:pPr marL="0" marR="0" lvl="0" indent="0" algn="l" defTabSz="914400" rtl="0" eaLnBrk="1" fontAlgn="auto" latinLnBrk="0" hangingPunct="1">
              <a:lnSpc>
                <a:spcPct val="90000"/>
              </a:lnSpc>
              <a:spcBef>
                <a:spcPts val="0"/>
              </a:spcBef>
              <a:spcAft>
                <a:spcPts val="0"/>
              </a:spcAft>
              <a:buClr>
                <a:srgbClr val="FFFFFF"/>
              </a:buClr>
              <a:buSzPts val="2200"/>
              <a:buFont typeface="Arial"/>
              <a:buNone/>
              <a:tabLst/>
              <a:defRPr/>
            </a:pP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r>
              <a:rPr kumimoji="0" lang="en-US" sz="2000" b="0" i="0" u="none" strike="noStrike" kern="0" cap="none" spc="0" normalizeH="0" baseline="0" noProof="0" dirty="0">
                <a:ln>
                  <a:noFill/>
                </a:ln>
                <a:solidFill>
                  <a:srgbClr val="FFFFFF"/>
                </a:solidFill>
                <a:effectLst/>
                <a:uLnTx/>
                <a:uFillTx/>
                <a:latin typeface="Century Gothic"/>
                <a:sym typeface="Century Gothic"/>
              </a:rPr>
              <a:t>Das, P. (n.d.). In-Use Encryption – What it is and How Companies Benefit. </a:t>
            </a:r>
            <a:r>
              <a:rPr kumimoji="0" lang="en-US" sz="2000" b="0" i="1" u="none" strike="noStrike" kern="0" cap="none" spc="0" normalizeH="0" baseline="0" noProof="0" dirty="0" err="1">
                <a:ln>
                  <a:noFill/>
                </a:ln>
                <a:solidFill>
                  <a:srgbClr val="FFFFFF"/>
                </a:solidFill>
                <a:effectLst/>
                <a:uLnTx/>
                <a:uFillTx/>
                <a:latin typeface="Century Gothic"/>
                <a:sym typeface="Century Gothic"/>
              </a:rPr>
              <a:t>Soterosoft</a:t>
            </a:r>
            <a:r>
              <a:rPr kumimoji="0" lang="en-US" sz="2000" b="0" i="0" u="none" strike="noStrike" kern="0" cap="none" spc="0" normalizeH="0" baseline="0" noProof="0" dirty="0">
                <a:ln>
                  <a:noFill/>
                </a:ln>
                <a:solidFill>
                  <a:srgbClr val="FFFFFF"/>
                </a:solidFill>
                <a:effectLst/>
                <a:uLnTx/>
                <a:uFillTx/>
                <a:latin typeface="Century Gothic"/>
                <a:sym typeface="Century Gothic"/>
              </a:rPr>
              <a:t>. Retrieved from </a:t>
            </a:r>
            <a:r>
              <a:rPr kumimoji="0" lang="en-US" sz="2000" b="0" i="0" u="none" strike="noStrike" kern="0" cap="none" spc="0" normalizeH="0" baseline="0" noProof="0" dirty="0">
                <a:ln>
                  <a:noFill/>
                </a:ln>
                <a:solidFill>
                  <a:srgbClr val="FFFFFF"/>
                </a:solidFill>
                <a:effectLst/>
                <a:uLnTx/>
                <a:uFillTx/>
                <a:latin typeface="Century Gothic"/>
                <a:sym typeface="Century Gothic"/>
                <a:hlinkClick r:id="rId5"/>
              </a:rPr>
              <a:t>Data in Use Encryption | What It Is and How Companies Benefit (soterosoft.com)</a:t>
            </a: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r>
              <a:rPr kumimoji="0" lang="en-US" sz="2000" b="0" i="0" u="none" strike="noStrike" kern="0" cap="none" spc="0" normalizeH="0" baseline="0" noProof="0" dirty="0">
                <a:ln>
                  <a:noFill/>
                </a:ln>
                <a:solidFill>
                  <a:srgbClr val="FFFFFF"/>
                </a:solidFill>
                <a:effectLst/>
                <a:uLnTx/>
                <a:uFillTx/>
                <a:latin typeface="Century Gothic"/>
                <a:sym typeface="Century Gothic"/>
              </a:rPr>
              <a:t>SEI CERT C Coding Standard: Rules for Developing Safe, Reliable, and Secure Systems. (2016). </a:t>
            </a:r>
            <a:r>
              <a:rPr kumimoji="0" lang="en-US" sz="2000" b="0" i="1" u="none" strike="noStrike" kern="0" cap="none" spc="0" normalizeH="0" baseline="0" noProof="0" dirty="0">
                <a:ln>
                  <a:noFill/>
                </a:ln>
                <a:solidFill>
                  <a:srgbClr val="FFFFFF"/>
                </a:solidFill>
                <a:effectLst/>
                <a:uLnTx/>
                <a:uFillTx/>
                <a:latin typeface="Century Gothic"/>
                <a:sym typeface="Century Gothic"/>
              </a:rPr>
              <a:t>Carnegie Mellon University Software Engineering Institute. </a:t>
            </a:r>
            <a:r>
              <a:rPr kumimoji="0" lang="en-US" sz="2000" b="0" i="0" u="none" strike="noStrike" kern="0" cap="none" spc="0" normalizeH="0" baseline="0" noProof="0" dirty="0">
                <a:ln>
                  <a:noFill/>
                </a:ln>
                <a:solidFill>
                  <a:srgbClr val="FFFFFF"/>
                </a:solidFill>
                <a:effectLst/>
                <a:uLnTx/>
                <a:uFillTx/>
                <a:latin typeface="Century Gothic"/>
                <a:sym typeface="Century Gothic"/>
              </a:rPr>
              <a:t>Retrieved from</a:t>
            </a:r>
            <a:r>
              <a:rPr kumimoji="0" lang="en-US" sz="2000" b="0" i="1" u="none" strike="noStrike" kern="0" cap="none" spc="0" normalizeH="0" baseline="0" noProof="0" dirty="0">
                <a:ln>
                  <a:noFill/>
                </a:ln>
                <a:solidFill>
                  <a:srgbClr val="FFFFFF"/>
                </a:solidFill>
                <a:effectLst/>
                <a:uLnTx/>
                <a:uFillTx/>
                <a:latin typeface="Century Gothic"/>
                <a:sym typeface="Century Gothic"/>
              </a:rPr>
              <a:t> </a:t>
            </a:r>
            <a:r>
              <a:rPr kumimoji="0" lang="en-US" sz="2000" b="0" i="0" u="none" strike="noStrike" kern="0" cap="none" spc="0" normalizeH="0" baseline="0" noProof="0" dirty="0">
                <a:ln>
                  <a:noFill/>
                </a:ln>
                <a:solidFill>
                  <a:srgbClr val="FFFFFF"/>
                </a:solidFill>
                <a:effectLst/>
                <a:uLnTx/>
                <a:uFillTx/>
                <a:latin typeface="Century Gothic"/>
                <a:sym typeface="Century Gothic"/>
                <a:hlinkClick r:id="rId6"/>
              </a:rPr>
              <a:t>SEI CERT C Coding Standard: Rules for Developing Safe, Reliable, and Secure Systems (2016 Edition) (cmu.edu)</a:t>
            </a: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a:p>
            <a:pPr marL="228600" marR="0" lvl="0" indent="-228600" algn="l" defTabSz="914400" rtl="0" eaLnBrk="1" fontAlgn="auto" latinLnBrk="0" hangingPunct="1">
              <a:lnSpc>
                <a:spcPct val="90000"/>
              </a:lnSpc>
              <a:spcBef>
                <a:spcPts val="0"/>
              </a:spcBef>
              <a:spcAft>
                <a:spcPts val="0"/>
              </a:spcAft>
              <a:buClr>
                <a:srgbClr val="FFFFFF"/>
              </a:buClr>
              <a:buSzPts val="2200"/>
              <a:buFont typeface="Arial"/>
              <a:buChar char="•"/>
              <a:tabLst/>
              <a:defRPr/>
            </a:pPr>
            <a:r>
              <a:rPr kumimoji="0" lang="en-US" sz="2000" b="0" i="0" u="none" strike="noStrike" kern="0" cap="none" spc="0" normalizeH="0" baseline="0" noProof="0" dirty="0" err="1">
                <a:ln>
                  <a:noFill/>
                </a:ln>
                <a:solidFill>
                  <a:srgbClr val="FFFFFF"/>
                </a:solidFill>
                <a:effectLst/>
                <a:uLnTx/>
                <a:uFillTx/>
                <a:latin typeface="Century Gothic"/>
                <a:sym typeface="Century Gothic"/>
              </a:rPr>
              <a:t>Zettler</a:t>
            </a:r>
            <a:r>
              <a:rPr kumimoji="0" lang="en-US" sz="2000" b="0" i="0" u="none" strike="noStrike" kern="0" cap="none" spc="0" normalizeH="0" baseline="0" noProof="0" dirty="0">
                <a:ln>
                  <a:noFill/>
                </a:ln>
                <a:solidFill>
                  <a:srgbClr val="FFFFFF"/>
                </a:solidFill>
                <a:effectLst/>
                <a:uLnTx/>
                <a:uFillTx/>
                <a:latin typeface="Century Gothic"/>
                <a:sym typeface="Century Gothic"/>
              </a:rPr>
              <a:t>, K. (n.d.). </a:t>
            </a:r>
            <a:r>
              <a:rPr kumimoji="0" lang="en-US" sz="2000" b="0" i="0" u="none" strike="noStrike" kern="0" cap="none" spc="0" normalizeH="0" baseline="0" noProof="0" dirty="0" err="1">
                <a:ln>
                  <a:noFill/>
                </a:ln>
                <a:solidFill>
                  <a:srgbClr val="FFFFFF"/>
                </a:solidFill>
                <a:effectLst/>
                <a:uLnTx/>
                <a:uFillTx/>
                <a:latin typeface="Century Gothic"/>
                <a:sym typeface="Century Gothic"/>
              </a:rPr>
              <a:t>DevSecOps</a:t>
            </a:r>
            <a:r>
              <a:rPr kumimoji="0" lang="en-US" sz="2000" b="0" i="0" u="none" strike="noStrike" kern="0" cap="none" spc="0" normalizeH="0" baseline="0" noProof="0" dirty="0">
                <a:ln>
                  <a:noFill/>
                </a:ln>
                <a:solidFill>
                  <a:srgbClr val="FFFFFF"/>
                </a:solidFill>
                <a:effectLst/>
                <a:uLnTx/>
                <a:uFillTx/>
                <a:latin typeface="Century Gothic"/>
                <a:sym typeface="Century Gothic"/>
              </a:rPr>
              <a:t> Tools.</a:t>
            </a:r>
            <a:r>
              <a:rPr kumimoji="0" lang="en-US" sz="2000" b="0" i="1" u="none" strike="noStrike" kern="0" cap="none" spc="0" normalizeH="0" baseline="0" noProof="0" dirty="0">
                <a:ln>
                  <a:noFill/>
                </a:ln>
                <a:solidFill>
                  <a:srgbClr val="FFFFFF"/>
                </a:solidFill>
                <a:effectLst/>
                <a:uLnTx/>
                <a:uFillTx/>
                <a:latin typeface="Century Gothic"/>
                <a:sym typeface="Century Gothic"/>
              </a:rPr>
              <a:t> Atlassian</a:t>
            </a:r>
            <a:r>
              <a:rPr kumimoji="0" lang="en-US" sz="2000" b="0" i="0" u="none" strike="noStrike" kern="0" cap="none" spc="0" normalizeH="0" baseline="0" noProof="0" dirty="0">
                <a:ln>
                  <a:noFill/>
                </a:ln>
                <a:solidFill>
                  <a:srgbClr val="FFFFFF"/>
                </a:solidFill>
                <a:effectLst/>
                <a:uLnTx/>
                <a:uFillTx/>
                <a:latin typeface="Century Gothic"/>
                <a:sym typeface="Century Gothic"/>
              </a:rPr>
              <a:t>. Retrieved from </a:t>
            </a:r>
            <a:r>
              <a:rPr kumimoji="0" lang="en-US" sz="2000" b="0" i="0" u="none" strike="noStrike" kern="0" cap="none" spc="0" normalizeH="0" baseline="0" noProof="0" dirty="0" err="1">
                <a:ln>
                  <a:noFill/>
                </a:ln>
                <a:solidFill>
                  <a:srgbClr val="FFFFFF"/>
                </a:solidFill>
                <a:effectLst/>
                <a:uLnTx/>
                <a:uFillTx/>
                <a:latin typeface="Century Gothic"/>
                <a:sym typeface="Century Gothic"/>
                <a:hlinkClick r:id="rId7"/>
              </a:rPr>
              <a:t>DevSecOps</a:t>
            </a:r>
            <a:r>
              <a:rPr kumimoji="0" lang="en-US" sz="2000" b="0" i="0" u="none" strike="noStrike" kern="0" cap="none" spc="0" normalizeH="0" baseline="0" noProof="0" dirty="0">
                <a:ln>
                  <a:noFill/>
                </a:ln>
                <a:solidFill>
                  <a:srgbClr val="FFFFFF"/>
                </a:solidFill>
                <a:effectLst/>
                <a:uLnTx/>
                <a:uFillTx/>
                <a:latin typeface="Century Gothic"/>
                <a:sym typeface="Century Gothic"/>
                <a:hlinkClick r:id="rId7"/>
              </a:rPr>
              <a:t> Tools | Atlassian</a:t>
            </a:r>
            <a:endParaRPr kumimoji="0" lang="en-US" sz="2000" b="0" i="0" u="none" strike="noStrike" kern="0" cap="none" spc="0" normalizeH="0" baseline="0" noProof="0" dirty="0">
              <a:ln>
                <a:noFill/>
              </a:ln>
              <a:solidFill>
                <a:srgbClr val="FFFFFF"/>
              </a:solidFill>
              <a:effectLst/>
              <a:uLnTx/>
              <a:uFillTx/>
              <a:latin typeface="Century Gothic"/>
              <a:sym typeface="Century Gothic"/>
            </a:endParaRPr>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221325" y="2059594"/>
            <a:ext cx="4367143" cy="3943854"/>
          </a:xfrm>
          <a:prstGeom prst="rect">
            <a:avLst/>
          </a:prstGeom>
          <a:noFill/>
          <a:ln>
            <a:noFill/>
          </a:ln>
        </p:spPr>
        <p:txBody>
          <a:bodyPr spcFirstLastPara="1" wrap="square" lIns="91425" tIns="45700" rIns="91425" bIns="45700" anchor="t" anchorCtr="0">
            <a:normAutofit/>
          </a:bodyPr>
          <a:lstStyle/>
          <a:p>
            <a:pPr marL="342900">
              <a:buSzPts val="2200"/>
            </a:pPr>
            <a:r>
              <a:rPr lang="en-US" dirty="0"/>
              <a:t>Practice Defense-in-Depth during development</a:t>
            </a:r>
          </a:p>
          <a:p>
            <a:pPr marL="342900">
              <a:buSzPts val="2200"/>
            </a:pPr>
            <a:r>
              <a:rPr lang="en-US" dirty="0"/>
              <a:t>Aids in protecting software with multiple layers of security</a:t>
            </a:r>
          </a:p>
          <a:p>
            <a:pPr marL="342900">
              <a:buSzPts val="2200"/>
            </a:pPr>
            <a:r>
              <a:rPr lang="en-US" dirty="0"/>
              <a:t>Stops attacks quickly</a:t>
            </a:r>
          </a:p>
          <a:p>
            <a:pPr marL="342900">
              <a:buSzPts val="2200"/>
            </a:pPr>
            <a:r>
              <a:rPr lang="en-US" dirty="0"/>
              <a:t>Helps find and fix vulnerabilities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213767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Security standards have levels that evaluate the likelihood and priority of potential security threats.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90171264"/>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Threat has a high chance of occurring.</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Standard should </a:t>
                      </a:r>
                      <a:r>
                        <a:rPr lang="en-US" sz="2800" u="none" strike="noStrike" cap="none">
                          <a:solidFill>
                            <a:srgbClr val="FFD966"/>
                          </a:solidFill>
                        </a:rPr>
                        <a:t>get implemented </a:t>
                      </a:r>
                      <a:r>
                        <a:rPr lang="en-US" sz="2800" u="none" strike="noStrike" cap="none" dirty="0">
                          <a:solidFill>
                            <a:srgbClr val="FFD966"/>
                          </a:solidFill>
                        </a:rPr>
                        <a:t>soon.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Standard should get implemented eventually.</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Threat is less likely to occur.</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Principles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Ensure operations on signed integers do not result in overflow. (STD-001-CPP)</a:t>
            </a:r>
          </a:p>
          <a:p>
            <a:pPr lvl="0" indent="-457200" algn="l" rtl="0">
              <a:lnSpc>
                <a:spcPct val="90000"/>
              </a:lnSpc>
              <a:spcBef>
                <a:spcPts val="0"/>
              </a:spcBef>
              <a:spcAft>
                <a:spcPts val="0"/>
              </a:spcAft>
              <a:buClr>
                <a:schemeClr val="lt1"/>
              </a:buClr>
              <a:buSzPts val="2000"/>
              <a:buFont typeface="+mj-lt"/>
              <a:buAutoNum type="arabicPeriod"/>
            </a:pPr>
            <a:r>
              <a:rPr lang="en-US" sz="2000" dirty="0"/>
              <a:t>Use valid ranging of integer data types to prevent integer overflow between signed and unsigned integer conversions. (STD-002-CPP)</a:t>
            </a:r>
          </a:p>
          <a:p>
            <a:pPr lvl="0" indent="-457200" algn="l" rtl="0">
              <a:lnSpc>
                <a:spcPct val="90000"/>
              </a:lnSpc>
              <a:spcBef>
                <a:spcPts val="0"/>
              </a:spcBef>
              <a:spcAft>
                <a:spcPts val="0"/>
              </a:spcAft>
              <a:buClr>
                <a:schemeClr val="lt1"/>
              </a:buClr>
              <a:buSzPts val="2000"/>
              <a:buFont typeface="+mj-lt"/>
              <a:buAutoNum type="arabicPeriod"/>
            </a:pPr>
            <a:r>
              <a:rPr lang="en-US" sz="2000" dirty="0"/>
              <a:t>Buffer boundaries not set and incorrect string sizes can lead to runtime errors and buffer overflows. (STD-003-CPP)</a:t>
            </a:r>
          </a:p>
          <a:p>
            <a:pPr lvl="0" indent="-457200" algn="l" rtl="0">
              <a:lnSpc>
                <a:spcPct val="90000"/>
              </a:lnSpc>
              <a:spcBef>
                <a:spcPts val="0"/>
              </a:spcBef>
              <a:spcAft>
                <a:spcPts val="0"/>
              </a:spcAft>
              <a:buClr>
                <a:schemeClr val="lt1"/>
              </a:buClr>
              <a:buSzPts val="2000"/>
              <a:buFont typeface="+mj-lt"/>
              <a:buAutoNum type="arabicPeriod"/>
            </a:pPr>
            <a:r>
              <a:rPr lang="en-US" sz="2000" dirty="0"/>
              <a:t>Already owned pointer values should not be stored in an unrelated smart pointer. (STD-004-CPP)</a:t>
            </a:r>
          </a:p>
          <a:p>
            <a:pPr lvl="0" indent="-457200" algn="l" rtl="0">
              <a:lnSpc>
                <a:spcPct val="90000"/>
              </a:lnSpc>
              <a:spcBef>
                <a:spcPts val="0"/>
              </a:spcBef>
              <a:spcAft>
                <a:spcPts val="0"/>
              </a:spcAft>
              <a:buClr>
                <a:schemeClr val="lt1"/>
              </a:buClr>
              <a:buSzPts val="2000"/>
              <a:buFont typeface="+mj-lt"/>
              <a:buAutoNum type="arabicPeriod"/>
            </a:pPr>
            <a:r>
              <a:rPr lang="en-US" sz="2000" dirty="0"/>
              <a:t>Do not read uninitialized memory. (STD-005-CPP)</a:t>
            </a:r>
          </a:p>
          <a:p>
            <a:pPr lvl="0" indent="-457200" algn="l" rtl="0">
              <a:lnSpc>
                <a:spcPct val="90000"/>
              </a:lnSpc>
              <a:spcBef>
                <a:spcPts val="0"/>
              </a:spcBef>
              <a:spcAft>
                <a:spcPts val="0"/>
              </a:spcAft>
              <a:buClr>
                <a:schemeClr val="lt1"/>
              </a:buClr>
              <a:buSzPts val="2000"/>
              <a:buFont typeface="+mj-lt"/>
              <a:buAutoNum type="arabicPeriod"/>
            </a:pPr>
            <a:r>
              <a:rPr lang="en-US" sz="2000" dirty="0"/>
              <a:t>Functions that return a value must return a value from all exits. (STD-008-CPP)</a:t>
            </a:r>
          </a:p>
          <a:p>
            <a:pPr lvl="0" indent="-457200" algn="l" rtl="0">
              <a:lnSpc>
                <a:spcPct val="90000"/>
              </a:lnSpc>
              <a:spcBef>
                <a:spcPts val="0"/>
              </a:spcBef>
              <a:spcAft>
                <a:spcPts val="0"/>
              </a:spcAft>
              <a:buClr>
                <a:schemeClr val="lt1"/>
              </a:buClr>
              <a:buSzPts val="2000"/>
              <a:buFont typeface="+mj-lt"/>
              <a:buAutoNum type="arabicPeriod"/>
            </a:pPr>
            <a:r>
              <a:rPr lang="en-US" sz="2000" dirty="0"/>
              <a:t>All code needs to be commented in order to tell the next person what you are doing.  Use comments consistently and in a readable fashion. (STD-009-CPP)</a:t>
            </a:r>
          </a:p>
          <a:p>
            <a:pPr lvl="0" indent="-457200" algn="l" rtl="0">
              <a:lnSpc>
                <a:spcPct val="90000"/>
              </a:lnSpc>
              <a:spcBef>
                <a:spcPts val="0"/>
              </a:spcBef>
              <a:spcAft>
                <a:spcPts val="0"/>
              </a:spcAft>
              <a:buClr>
                <a:schemeClr val="lt1"/>
              </a:buClr>
              <a:buSzPts val="2000"/>
              <a:buFont typeface="+mj-lt"/>
              <a:buAutoNum type="arabicPeriod"/>
            </a:pPr>
            <a:r>
              <a:rPr lang="en-US" sz="2000" dirty="0"/>
              <a:t>Handle exceptions thrown before main() begins. (STD-007-CPP)</a:t>
            </a:r>
          </a:p>
          <a:p>
            <a:pPr lvl="0" indent="-457200" algn="l" rtl="0">
              <a:lnSpc>
                <a:spcPct val="90000"/>
              </a:lnSpc>
              <a:spcBef>
                <a:spcPts val="0"/>
              </a:spcBef>
              <a:spcAft>
                <a:spcPts val="0"/>
              </a:spcAft>
              <a:buClr>
                <a:schemeClr val="lt1"/>
              </a:buClr>
              <a:buSzPts val="2000"/>
              <a:buFont typeface="+mj-lt"/>
              <a:buAutoNum type="arabicPeriod"/>
            </a:pPr>
            <a:r>
              <a:rPr lang="en-US" sz="2000" dirty="0"/>
              <a:t>Do not delete polymorphic object without virtual destructor. (STD-010-CPP)</a:t>
            </a:r>
          </a:p>
          <a:p>
            <a:pPr lvl="0" indent="-457200" algn="l" rtl="0">
              <a:lnSpc>
                <a:spcPct val="90000"/>
              </a:lnSpc>
              <a:spcBef>
                <a:spcPts val="0"/>
              </a:spcBef>
              <a:spcAft>
                <a:spcPts val="0"/>
              </a:spcAft>
              <a:buClr>
                <a:schemeClr val="lt1"/>
              </a:buClr>
              <a:buSzPts val="2000"/>
              <a:buFont typeface="+mj-lt"/>
              <a:buAutoNum type="arabicPeriod"/>
            </a:pPr>
            <a:r>
              <a:rPr lang="en-US" sz="2000" dirty="0"/>
              <a:t>Use assert statements to handle errors that test for conditions that should never be true. (STD-006-CPP)</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a:t>
            </a:r>
          </a:p>
          <a:p>
            <a:pPr marL="685800" lvl="1" indent="-228600">
              <a:spcBef>
                <a:spcPts val="0"/>
              </a:spcBef>
              <a:buSzPts val="2000"/>
            </a:pPr>
            <a:r>
              <a:rPr lang="en-US" sz="1800" dirty="0"/>
              <a:t>Used to help protect data that is stored on a disk</a:t>
            </a:r>
          </a:p>
          <a:p>
            <a:pPr marL="228600" lvl="0" indent="-228600" algn="l" rtl="0">
              <a:lnSpc>
                <a:spcPct val="90000"/>
              </a:lnSpc>
              <a:spcBef>
                <a:spcPts val="0"/>
              </a:spcBef>
              <a:spcAft>
                <a:spcPts val="0"/>
              </a:spcAft>
              <a:buClr>
                <a:schemeClr val="lt1"/>
              </a:buClr>
              <a:buSzPts val="2000"/>
              <a:buChar char="•"/>
            </a:pPr>
            <a:r>
              <a:rPr lang="en-US" sz="2000" dirty="0"/>
              <a:t>Encryption at flight </a:t>
            </a:r>
          </a:p>
          <a:p>
            <a:pPr marL="685800" lvl="1" indent="-228600">
              <a:spcBef>
                <a:spcPts val="0"/>
              </a:spcBef>
              <a:buSzPts val="2000"/>
            </a:pPr>
            <a:r>
              <a:rPr lang="en-US" sz="1800" dirty="0"/>
              <a:t>Encryption of data that moves over a network</a:t>
            </a:r>
          </a:p>
          <a:p>
            <a:pPr marL="228600" lvl="0" indent="-228600" algn="l" rtl="0">
              <a:lnSpc>
                <a:spcPct val="90000"/>
              </a:lnSpc>
              <a:spcBef>
                <a:spcPts val="0"/>
              </a:spcBef>
              <a:spcAft>
                <a:spcPts val="0"/>
              </a:spcAft>
              <a:buClr>
                <a:schemeClr val="lt1"/>
              </a:buClr>
              <a:buSzPts val="2000"/>
              <a:buChar char="•"/>
            </a:pPr>
            <a:r>
              <a:rPr lang="en-US" sz="2000" dirty="0"/>
              <a:t>Encryption in use </a:t>
            </a:r>
          </a:p>
          <a:p>
            <a:pPr marL="685800" lvl="1" indent="-228600">
              <a:spcBef>
                <a:spcPts val="0"/>
              </a:spcBef>
              <a:buSzPts val="2000"/>
            </a:pPr>
            <a:r>
              <a:rPr lang="en-US" sz="1800" dirty="0"/>
              <a:t>Ensures sensitive data is never left unsecured</a:t>
            </a:r>
          </a:p>
          <a:p>
            <a:pPr marL="685800" lvl="1" indent="-228600">
              <a:spcBef>
                <a:spcPts val="0"/>
              </a:spcBef>
              <a:buSzPts val="2000"/>
            </a:pPr>
            <a:r>
              <a:rPr lang="en-US" sz="1800" dirty="0"/>
              <a:t>Can be any lifecycle stage or location</a:t>
            </a:r>
            <a:endParaRPr sz="1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marR="0" lvl="1" indent="-228600" algn="l" defTabSz="914400" rtl="0" eaLnBrk="1" fontAlgn="auto" latinLnBrk="0" hangingPunct="1">
              <a:lnSpc>
                <a:spcPct val="90000"/>
              </a:lnSpc>
              <a:spcBef>
                <a:spcPts val="0"/>
              </a:spcBef>
              <a:spcAft>
                <a:spcPts val="0"/>
              </a:spcAft>
              <a:buClr>
                <a:srgbClr val="FFFFFF"/>
              </a:buClr>
              <a:buSzPts val="2400"/>
              <a:buFont typeface="Arial"/>
              <a:buChar char="•"/>
              <a:tabLst/>
              <a:defRPr/>
            </a:pPr>
            <a:r>
              <a:rPr kumimoji="0" lang="en-US" sz="2000" b="0" i="0" u="none" strike="noStrike" kern="0" cap="none" spc="0" normalizeH="0" baseline="0" noProof="0" dirty="0">
                <a:ln>
                  <a:noFill/>
                </a:ln>
                <a:solidFill>
                  <a:srgbClr val="FFFFFF"/>
                </a:solidFill>
                <a:effectLst/>
                <a:uLnTx/>
                <a:uFillTx/>
                <a:latin typeface="Century Gothic"/>
                <a:sym typeface="Century Gothic"/>
              </a:rPr>
              <a:t>The process of identifying a user through valid credentials (username, password, phone number, keys, and biometrics)</a:t>
            </a:r>
          </a:p>
          <a:p>
            <a:pPr marL="685800" marR="0" lvl="1" indent="-228600" algn="l" defTabSz="914400" rtl="0" eaLnBrk="1" fontAlgn="auto" latinLnBrk="0" hangingPunct="1">
              <a:lnSpc>
                <a:spcPct val="90000"/>
              </a:lnSpc>
              <a:spcBef>
                <a:spcPts val="0"/>
              </a:spcBef>
              <a:spcAft>
                <a:spcPts val="0"/>
              </a:spcAft>
              <a:buClr>
                <a:srgbClr val="FFFFFF"/>
              </a:buClr>
              <a:buSzPts val="2400"/>
              <a:buFont typeface="Arial"/>
              <a:buChar char="•"/>
              <a:tabLst/>
              <a:defRPr/>
            </a:pPr>
            <a:r>
              <a:rPr kumimoji="0" lang="en-US" sz="2000" b="0" i="0" u="none" strike="noStrike" kern="0" cap="none" spc="0" normalizeH="0" baseline="0" noProof="0" dirty="0">
                <a:ln>
                  <a:noFill/>
                </a:ln>
                <a:solidFill>
                  <a:srgbClr val="FFFFFF"/>
                </a:solidFill>
                <a:effectLst/>
                <a:uLnTx/>
                <a:uFillTx/>
                <a:latin typeface="Century Gothic"/>
                <a:sym typeface="Century Gothic"/>
              </a:rPr>
              <a:t>Ensures data is kept secure by allowing users access to only information they are authorized to access</a:t>
            </a:r>
            <a:endParaRPr lang="en-US" sz="22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2200" dirty="0"/>
              <a:t>The right to access data based on the user’s role and privileges</a:t>
            </a:r>
          </a:p>
          <a:p>
            <a:pPr marL="685800" lvl="1" indent="-228600">
              <a:spcBef>
                <a:spcPts val="0"/>
              </a:spcBef>
              <a:buSzPts val="2400"/>
            </a:pPr>
            <a:r>
              <a:rPr lang="en-US" sz="2200" dirty="0"/>
              <a:t>Adhere to the principle of least privilege </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2200" dirty="0"/>
              <a:t>The process of keeping track of a user’s activity while accessing the network resources</a:t>
            </a:r>
          </a:p>
          <a:p>
            <a:pPr marL="685800" lvl="1" indent="-228600">
              <a:spcBef>
                <a:spcPts val="0"/>
              </a:spcBef>
              <a:buSzPts val="2400"/>
            </a:pPr>
            <a:r>
              <a:rPr lang="en-US" sz="2200" dirty="0"/>
              <a:t>Including the amount of time the user spends in the network, files accessed while there, and amount of data transferred during the session</a:t>
            </a:r>
          </a:p>
          <a:p>
            <a:pPr marL="457200" lvl="1" indent="0">
              <a:spcBef>
                <a:spcPts val="0"/>
              </a:spcBef>
              <a:buSzPts val="2400"/>
              <a:buNone/>
            </a:pP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38411" y="764373"/>
            <a:ext cx="11067789"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Verify Index Exception is Thrown After Resize</a:t>
            </a:r>
            <a:endParaRPr dirty="0"/>
          </a:p>
        </p:txBody>
      </p:sp>
      <p:pic>
        <p:nvPicPr>
          <p:cNvPr id="2" name="Picture 1">
            <a:extLst>
              <a:ext uri="{FF2B5EF4-FFF2-40B4-BE49-F238E27FC236}">
                <a16:creationId xmlns:a16="http://schemas.microsoft.com/office/drawing/2014/main" id="{FFD3655E-56A6-6B98-686D-39748E76770C}"/>
              </a:ext>
            </a:extLst>
          </p:cNvPr>
          <p:cNvPicPr>
            <a:picLocks noChangeAspect="1"/>
          </p:cNvPicPr>
          <p:nvPr/>
        </p:nvPicPr>
        <p:blipFill>
          <a:blip r:embed="rId4"/>
          <a:stretch>
            <a:fillRect/>
          </a:stretch>
        </p:blipFill>
        <p:spPr>
          <a:xfrm>
            <a:off x="221325" y="2143107"/>
            <a:ext cx="5614903" cy="4261473"/>
          </a:xfrm>
          <a:prstGeom prst="rect">
            <a:avLst/>
          </a:prstGeom>
        </p:spPr>
      </p:pic>
      <p:pic>
        <p:nvPicPr>
          <p:cNvPr id="3" name="Picture 2">
            <a:extLst>
              <a:ext uri="{FF2B5EF4-FFF2-40B4-BE49-F238E27FC236}">
                <a16:creationId xmlns:a16="http://schemas.microsoft.com/office/drawing/2014/main" id="{59FD6979-ECEF-FEB3-C844-5CA57157789F}"/>
              </a:ext>
            </a:extLst>
          </p:cNvPr>
          <p:cNvPicPr>
            <a:picLocks noChangeAspect="1"/>
          </p:cNvPicPr>
          <p:nvPr/>
        </p:nvPicPr>
        <p:blipFill>
          <a:blip r:embed="rId5"/>
          <a:stretch>
            <a:fillRect/>
          </a:stretch>
        </p:blipFill>
        <p:spPr>
          <a:xfrm>
            <a:off x="6081429" y="3051015"/>
            <a:ext cx="5889246" cy="377985"/>
          </a:xfrm>
          <a:prstGeom prst="rect">
            <a:avLst/>
          </a:prstGeom>
        </p:spPr>
      </p:pic>
      <p:pic>
        <p:nvPicPr>
          <p:cNvPr id="197" name="Google Shape;197;g9504e29505_0_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F309-DC12-13BB-FC7C-338AD9878F39}"/>
              </a:ext>
            </a:extLst>
          </p:cNvPr>
          <p:cNvSpPr>
            <a:spLocks noGrp="1"/>
          </p:cNvSpPr>
          <p:nvPr>
            <p:ph type="title"/>
          </p:nvPr>
        </p:nvSpPr>
        <p:spPr>
          <a:xfrm>
            <a:off x="751562" y="764373"/>
            <a:ext cx="10754638" cy="1293028"/>
          </a:xfrm>
        </p:spPr>
        <p:txBody>
          <a:bodyPr/>
          <a:lstStyle/>
          <a:p>
            <a:r>
              <a:rPr lang="en-US" dirty="0"/>
              <a:t>Can Value Be Input and Changed in Index</a:t>
            </a:r>
          </a:p>
        </p:txBody>
      </p:sp>
      <p:pic>
        <p:nvPicPr>
          <p:cNvPr id="4" name="Picture 3">
            <a:extLst>
              <a:ext uri="{FF2B5EF4-FFF2-40B4-BE49-F238E27FC236}">
                <a16:creationId xmlns:a16="http://schemas.microsoft.com/office/drawing/2014/main" id="{8A9A1FAC-E0BF-8C40-1CFF-1E266EEC6136}"/>
              </a:ext>
            </a:extLst>
          </p:cNvPr>
          <p:cNvPicPr>
            <a:picLocks noChangeAspect="1"/>
          </p:cNvPicPr>
          <p:nvPr/>
        </p:nvPicPr>
        <p:blipFill>
          <a:blip r:embed="rId2"/>
          <a:stretch>
            <a:fillRect/>
          </a:stretch>
        </p:blipFill>
        <p:spPr>
          <a:xfrm>
            <a:off x="357946" y="2057401"/>
            <a:ext cx="4480948" cy="4456562"/>
          </a:xfrm>
          <a:prstGeom prst="rect">
            <a:avLst/>
          </a:prstGeom>
        </p:spPr>
      </p:pic>
      <p:pic>
        <p:nvPicPr>
          <p:cNvPr id="5" name="Picture 4">
            <a:extLst>
              <a:ext uri="{FF2B5EF4-FFF2-40B4-BE49-F238E27FC236}">
                <a16:creationId xmlns:a16="http://schemas.microsoft.com/office/drawing/2014/main" id="{E59D1498-144D-DEEC-A6C6-DF4F013F2484}"/>
              </a:ext>
            </a:extLst>
          </p:cNvPr>
          <p:cNvPicPr>
            <a:picLocks noChangeAspect="1"/>
          </p:cNvPicPr>
          <p:nvPr/>
        </p:nvPicPr>
        <p:blipFill>
          <a:blip r:embed="rId3"/>
          <a:stretch>
            <a:fillRect/>
          </a:stretch>
        </p:blipFill>
        <p:spPr>
          <a:xfrm>
            <a:off x="5109583" y="2906225"/>
            <a:ext cx="6724471" cy="499915"/>
          </a:xfrm>
          <a:prstGeom prst="rect">
            <a:avLst/>
          </a:prstGeom>
        </p:spPr>
      </p:pic>
    </p:spTree>
    <p:extLst>
      <p:ext uri="{BB962C8B-B14F-4D97-AF65-F5344CB8AC3E}">
        <p14:creationId xmlns:p14="http://schemas.microsoft.com/office/powerpoint/2010/main" val="255431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1443</TotalTime>
  <Words>750</Words>
  <Application>Microsoft Office PowerPoint</Application>
  <PresentationFormat>Widescreen</PresentationFormat>
  <Paragraphs>109</Paragraphs>
  <Slides>17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Verify Index Exception is Thrown After Resize</vt:lpstr>
      <vt:lpstr>Can Value Be Input and Changed in Index</vt:lpstr>
      <vt:lpstr>Clear Erases Collection</vt:lpstr>
      <vt:lpstr>Reserve Increases Capacity Not 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Breanna Hodges</cp:lastModifiedBy>
  <cp:revision>7</cp:revision>
  <dcterms:created xsi:type="dcterms:W3CDTF">2020-08-19T17:59:24Z</dcterms:created>
  <dcterms:modified xsi:type="dcterms:W3CDTF">2023-02-26T14:13:34Z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