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5dada4e0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5dada4e0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5dada4e0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5dada4e0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5dada4e0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5dada4e0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5dada4e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5dada4e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5dada4e0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5dada4e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5dada4e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5dada4e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Heart Disease:Predictors</a:t>
            </a:r>
            <a:br>
              <a:rPr lang="en"/>
            </a:b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Breanna Parker • 1-17-2023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Fasting blood sugar and heart disease</a:t>
            </a:r>
            <a:endParaRPr/>
          </a:p>
        </p:txBody>
      </p:sp>
      <p:sp>
        <p:nvSpPr>
          <p:cNvPr id="123" name="Google Shape;123;p22"/>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Fasting blood sugar is either &gt;120 or lower, shown as a 1 or 0. </a:t>
            </a:r>
            <a:endParaRPr sz="1600"/>
          </a:p>
          <a:p>
            <a:pPr indent="-330200" lvl="0" marL="457200" rtl="0" algn="l">
              <a:spcBef>
                <a:spcPts val="0"/>
              </a:spcBef>
              <a:spcAft>
                <a:spcPts val="0"/>
              </a:spcAft>
              <a:buSzPts val="1600"/>
              <a:buChar char="●"/>
            </a:pPr>
            <a:r>
              <a:rPr lang="en" sz="1600"/>
              <a:t>Here we have a cdf graph of fasting blood sugar </a:t>
            </a:r>
            <a:endParaRPr sz="1600"/>
          </a:p>
        </p:txBody>
      </p:sp>
      <p:pic>
        <p:nvPicPr>
          <p:cNvPr id="124" name="Google Shape;124;p22"/>
          <p:cNvPicPr preferRelativeResize="0"/>
          <p:nvPr/>
        </p:nvPicPr>
        <p:blipFill>
          <a:blip r:embed="rId3">
            <a:alphaModFix/>
          </a:blip>
          <a:stretch>
            <a:fillRect/>
          </a:stretch>
        </p:blipFill>
        <p:spPr>
          <a:xfrm>
            <a:off x="152400" y="1210625"/>
            <a:ext cx="4527600" cy="32234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30" name="Google Shape;130;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Much more tests would need to be run on this dataset to see which variables are predictive of heart disease and which aren’t. Also, a larger dataset might be needed to get a better conclusion since only 300 people participated in this study. From the tests that I’ve run, the only variable that I’ve seen that is a predictor, possibly, is cholesterol.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274975"/>
            <a:ext cx="4045200" cy="25173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2"/>
                </a:solidFill>
              </a:rPr>
              <a:t>Hypothesis</a:t>
            </a:r>
            <a:endParaRPr b="1" sz="1800">
              <a:solidFill>
                <a:schemeClr val="dk2"/>
              </a:solidFill>
            </a:endParaRPr>
          </a:p>
          <a:p>
            <a:pPr indent="0" lvl="0" marL="0" rtl="0" algn="l">
              <a:lnSpc>
                <a:spcPct val="115000"/>
              </a:lnSpc>
              <a:spcBef>
                <a:spcPts val="0"/>
              </a:spcBef>
              <a:spcAft>
                <a:spcPts val="1200"/>
              </a:spcAft>
              <a:buClr>
                <a:schemeClr val="dk1"/>
              </a:buClr>
              <a:buSzPts val="1100"/>
              <a:buFont typeface="Arial"/>
              <a:buNone/>
            </a:pPr>
            <a:r>
              <a:rPr lang="en" sz="1500">
                <a:solidFill>
                  <a:schemeClr val="dk2"/>
                </a:solidFill>
              </a:rPr>
              <a:t>Looking at certain medical issues that could be predictors of heart disease. These can be used to help someone who’s at risk make changes to their life to lower their risk. I think age, blood pressure, cholesterol, and fasting blood sugar are all predictors</a:t>
            </a:r>
            <a:endParaRPr>
              <a:solidFill>
                <a:schemeClr val="dk2"/>
              </a:solidFill>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0"/>
              </a:spcAft>
              <a:buNone/>
            </a:pPr>
            <a:r>
              <a:rPr b="1" lang="en"/>
              <a:t>Variab</a:t>
            </a:r>
            <a:r>
              <a:rPr b="1" lang="en"/>
              <a:t>les</a:t>
            </a:r>
            <a:r>
              <a:rPr b="1" lang="en"/>
              <a:t>:</a:t>
            </a:r>
            <a:endParaRPr sz="1500"/>
          </a:p>
          <a:p>
            <a:pPr indent="-323850" lvl="0" marL="457200" rtl="0" algn="l">
              <a:spcBef>
                <a:spcPts val="0"/>
              </a:spcBef>
              <a:spcAft>
                <a:spcPts val="0"/>
              </a:spcAft>
              <a:buSzPts val="1500"/>
              <a:buChar char="●"/>
            </a:pPr>
            <a:r>
              <a:rPr lang="en" sz="1500"/>
              <a:t>Age: seeing if men or women are more at risk</a:t>
            </a:r>
            <a:endParaRPr sz="1500"/>
          </a:p>
          <a:p>
            <a:pPr indent="-323850" lvl="0" marL="457200" rtl="0" algn="l">
              <a:spcBef>
                <a:spcPts val="0"/>
              </a:spcBef>
              <a:spcAft>
                <a:spcPts val="0"/>
              </a:spcAft>
              <a:buSzPts val="1500"/>
              <a:buChar char="●"/>
            </a:pPr>
            <a:r>
              <a:rPr lang="en" sz="1500"/>
              <a:t>c</a:t>
            </a:r>
            <a:r>
              <a:rPr lang="en" sz="1500"/>
              <a:t>holesterol</a:t>
            </a:r>
            <a:endParaRPr sz="1500"/>
          </a:p>
          <a:p>
            <a:pPr indent="-323850" lvl="0" marL="457200" rtl="0" algn="l">
              <a:spcBef>
                <a:spcPts val="0"/>
              </a:spcBef>
              <a:spcAft>
                <a:spcPts val="0"/>
              </a:spcAft>
              <a:buSzPts val="1500"/>
              <a:buChar char="●"/>
            </a:pPr>
            <a:r>
              <a:rPr lang="en" sz="1500"/>
              <a:t>Blood pressure</a:t>
            </a:r>
            <a:endParaRPr sz="1500"/>
          </a:p>
          <a:p>
            <a:pPr indent="-323850" lvl="0" marL="457200" rtl="0" algn="l">
              <a:spcBef>
                <a:spcPts val="0"/>
              </a:spcBef>
              <a:spcAft>
                <a:spcPts val="0"/>
              </a:spcAft>
              <a:buSzPts val="1500"/>
              <a:buChar char="●"/>
            </a:pPr>
            <a:r>
              <a:rPr lang="en" sz="1500"/>
              <a:t>Fasting blood sugar</a:t>
            </a:r>
            <a:endParaRPr sz="1500"/>
          </a:p>
          <a:p>
            <a:pPr indent="-323850" lvl="0" marL="457200" rtl="0" algn="l">
              <a:spcBef>
                <a:spcPts val="0"/>
              </a:spcBef>
              <a:spcAft>
                <a:spcPts val="0"/>
              </a:spcAft>
              <a:buSzPts val="1500"/>
              <a:buChar char="●"/>
            </a:pPr>
            <a:r>
              <a:rPr lang="en" sz="1500"/>
              <a:t>sex</a:t>
            </a:r>
            <a:endParaRPr sz="1500"/>
          </a:p>
          <a:p>
            <a:pPr indent="-323850" lvl="0" marL="457200" rtl="0" algn="l">
              <a:spcBef>
                <a:spcPts val="0"/>
              </a:spcBef>
              <a:spcAft>
                <a:spcPts val="0"/>
              </a:spcAft>
              <a:buSzPts val="1500"/>
              <a:buChar char="●"/>
            </a:pPr>
            <a:r>
              <a:rPr lang="en" sz="1500"/>
              <a:t>Maximum heart rate</a:t>
            </a:r>
            <a:endParaRPr sz="1500"/>
          </a:p>
          <a:p>
            <a:pPr indent="0" lvl="0" marL="0" rtl="0" algn="l">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Cholesterol levels of </a:t>
            </a:r>
            <a:r>
              <a:rPr lang="en"/>
              <a:t>people</a:t>
            </a:r>
            <a:r>
              <a:rPr lang="en"/>
              <a:t> without heart disease</a:t>
            </a:r>
            <a:endParaRPr/>
          </a:p>
        </p:txBody>
      </p:sp>
      <p:sp>
        <p:nvSpPr>
          <p:cNvPr id="72" name="Google Shape;72;p1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None/>
            </a:pPr>
            <a:r>
              <a:t/>
            </a:r>
            <a:endParaRPr b="1" sz="2100"/>
          </a:p>
          <a:p>
            <a:pPr indent="-330200" lvl="0" marL="457200" rtl="0" algn="l">
              <a:spcBef>
                <a:spcPts val="1200"/>
              </a:spcBef>
              <a:spcAft>
                <a:spcPts val="0"/>
              </a:spcAft>
              <a:buSzPts val="1600"/>
              <a:buChar char="●"/>
            </a:pPr>
            <a:r>
              <a:rPr lang="en" sz="1600"/>
              <a:t>For people without heart disease we can see that their range of cholesterol is typically between 150 and 350. </a:t>
            </a:r>
            <a:endParaRPr sz="1800"/>
          </a:p>
        </p:txBody>
      </p:sp>
      <p:pic>
        <p:nvPicPr>
          <p:cNvPr id="73" name="Google Shape;73;p15"/>
          <p:cNvPicPr preferRelativeResize="0"/>
          <p:nvPr/>
        </p:nvPicPr>
        <p:blipFill>
          <a:blip r:embed="rId3">
            <a:alphaModFix/>
          </a:blip>
          <a:stretch>
            <a:fillRect/>
          </a:stretch>
        </p:blipFill>
        <p:spPr>
          <a:xfrm>
            <a:off x="311700" y="1292450"/>
            <a:ext cx="4336076" cy="311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Cholesterol for people with heart disease</a:t>
            </a:r>
            <a:endParaRPr/>
          </a:p>
        </p:txBody>
      </p:sp>
      <p:sp>
        <p:nvSpPr>
          <p:cNvPr id="79" name="Google Shape;79;p16"/>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100">
              <a:solidFill>
                <a:schemeClr val="dk1"/>
              </a:solidFill>
            </a:endParaRPr>
          </a:p>
          <a:p>
            <a:pPr indent="-330200" lvl="0" marL="457200" rtl="0" algn="l">
              <a:spcBef>
                <a:spcPts val="1200"/>
              </a:spcBef>
              <a:spcAft>
                <a:spcPts val="0"/>
              </a:spcAft>
              <a:buSzPts val="1600"/>
              <a:buChar char="●"/>
            </a:pPr>
            <a:r>
              <a:rPr lang="en" sz="1600"/>
              <a:t>If you look at the graph to the left, we can see that people with heart disease have a similar range of cholesterol levels from about 150 to 350, but there appear to be more in the higher ranges, meaning cholesterol may have be a predictive factor for heart disease for this dataset. </a:t>
            </a:r>
            <a:endParaRPr sz="1800"/>
          </a:p>
        </p:txBody>
      </p:sp>
      <p:pic>
        <p:nvPicPr>
          <p:cNvPr id="80" name="Google Shape;80;p16"/>
          <p:cNvPicPr preferRelativeResize="0"/>
          <p:nvPr/>
        </p:nvPicPr>
        <p:blipFill>
          <a:blip r:embed="rId3">
            <a:alphaModFix/>
          </a:blip>
          <a:stretch>
            <a:fillRect/>
          </a:stretch>
        </p:blipFill>
        <p:spPr>
          <a:xfrm>
            <a:off x="152400" y="1210625"/>
            <a:ext cx="4527600" cy="32163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we’ll look at resting blood pressure</a:t>
            </a:r>
            <a:endParaRPr/>
          </a:p>
        </p:txBody>
      </p:sp>
      <p:sp>
        <p:nvSpPr>
          <p:cNvPr id="86" name="Google Shape;86;p17"/>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100">
              <a:solidFill>
                <a:schemeClr val="dk1"/>
              </a:solidFill>
            </a:endParaRPr>
          </a:p>
          <a:p>
            <a:pPr indent="-330200" lvl="0" marL="457200" rtl="0" algn="l">
              <a:spcBef>
                <a:spcPts val="1200"/>
              </a:spcBef>
              <a:spcAft>
                <a:spcPts val="0"/>
              </a:spcAft>
              <a:buSzPts val="1600"/>
              <a:buChar char="●"/>
            </a:pPr>
            <a:r>
              <a:rPr lang="en" sz="1600"/>
              <a:t>Here we have a graph of the resting blood pressure for those without heart disease</a:t>
            </a:r>
            <a:endParaRPr sz="1800"/>
          </a:p>
        </p:txBody>
      </p:sp>
      <p:pic>
        <p:nvPicPr>
          <p:cNvPr id="87" name="Google Shape;87;p17"/>
          <p:cNvPicPr preferRelativeResize="0"/>
          <p:nvPr/>
        </p:nvPicPr>
        <p:blipFill>
          <a:blip r:embed="rId3">
            <a:alphaModFix/>
          </a:blip>
          <a:stretch>
            <a:fillRect/>
          </a:stretch>
        </p:blipFill>
        <p:spPr>
          <a:xfrm>
            <a:off x="152400" y="1210625"/>
            <a:ext cx="4527600" cy="3218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Resting blood pressure with heart disease</a:t>
            </a:r>
            <a:endParaRPr/>
          </a:p>
        </p:txBody>
      </p:sp>
      <p:sp>
        <p:nvSpPr>
          <p:cNvPr id="93" name="Google Shape;93;p18"/>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2100"/>
          </a:p>
          <a:p>
            <a:pPr indent="-330200" lvl="0" marL="457200" rtl="0" algn="l">
              <a:spcBef>
                <a:spcPts val="1200"/>
              </a:spcBef>
              <a:spcAft>
                <a:spcPts val="0"/>
              </a:spcAft>
              <a:buSzPts val="1600"/>
              <a:buChar char="●"/>
            </a:pPr>
            <a:r>
              <a:rPr lang="en" sz="1600"/>
              <a:t>Here we have a graph of the blood pressure of those with heart disease. In this dataset it appears that, overall, those with heart disease tend to have lower blood pressure when first admitted to the hospital. </a:t>
            </a:r>
            <a:endParaRPr/>
          </a:p>
        </p:txBody>
      </p:sp>
      <p:pic>
        <p:nvPicPr>
          <p:cNvPr id="94" name="Google Shape;94;p18"/>
          <p:cNvPicPr preferRelativeResize="0"/>
          <p:nvPr/>
        </p:nvPicPr>
        <p:blipFill>
          <a:blip r:embed="rId3">
            <a:alphaModFix/>
          </a:blip>
          <a:stretch>
            <a:fillRect/>
          </a:stretch>
        </p:blipFill>
        <p:spPr>
          <a:xfrm>
            <a:off x="152400" y="1508800"/>
            <a:ext cx="4527599" cy="31140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we’ll look at age and heart disease</a:t>
            </a:r>
            <a:endParaRPr/>
          </a:p>
        </p:txBody>
      </p:sp>
      <p:sp>
        <p:nvSpPr>
          <p:cNvPr id="100" name="Google Shape;100;p19"/>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2100"/>
          </a:p>
          <a:p>
            <a:pPr indent="-330200" lvl="0" marL="457200" rtl="0" algn="l">
              <a:spcBef>
                <a:spcPts val="1200"/>
              </a:spcBef>
              <a:spcAft>
                <a:spcPts val="0"/>
              </a:spcAft>
              <a:buSzPts val="1600"/>
              <a:buChar char="●"/>
            </a:pPr>
            <a:r>
              <a:rPr lang="en" sz="1600"/>
              <a:t>Heart disease indicator of 1 means that the person has heart disease, while 0 means that they do not. If you look at the ages, they are pretty similar between the two groups. </a:t>
            </a:r>
            <a:endParaRPr/>
          </a:p>
        </p:txBody>
      </p:sp>
      <p:pic>
        <p:nvPicPr>
          <p:cNvPr id="101" name="Google Shape;101;p19"/>
          <p:cNvPicPr preferRelativeResize="0"/>
          <p:nvPr/>
        </p:nvPicPr>
        <p:blipFill>
          <a:blip r:embed="rId3">
            <a:alphaModFix/>
          </a:blip>
          <a:stretch>
            <a:fillRect/>
          </a:stretch>
        </p:blipFill>
        <p:spPr>
          <a:xfrm>
            <a:off x="152400" y="1210625"/>
            <a:ext cx="4527600" cy="33706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of age and Heart disease</a:t>
            </a:r>
            <a:endParaRPr/>
          </a:p>
        </p:txBody>
      </p:sp>
      <p:sp>
        <p:nvSpPr>
          <p:cNvPr id="107" name="Google Shape;107;p20"/>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2100"/>
          </a:p>
          <a:p>
            <a:pPr indent="-330200" lvl="0" marL="457200" rtl="0" algn="l">
              <a:spcBef>
                <a:spcPts val="1200"/>
              </a:spcBef>
              <a:spcAft>
                <a:spcPts val="0"/>
              </a:spcAft>
              <a:buSzPts val="1600"/>
              <a:buChar char="●"/>
            </a:pPr>
            <a:r>
              <a:rPr lang="en" sz="1600"/>
              <a:t>Next I ran some correlation studies to see if age is a predictive factor of heart disease. Because the outcome is closer to 0 than it is to 1, we can assume that there isn’t a correlation. There are several studies that say there is a correlation between age and heart disease so this is just true of this dataset. </a:t>
            </a:r>
            <a:endParaRPr/>
          </a:p>
        </p:txBody>
      </p:sp>
      <p:pic>
        <p:nvPicPr>
          <p:cNvPr id="108" name="Google Shape;108;p20"/>
          <p:cNvPicPr preferRelativeResize="0"/>
          <p:nvPr/>
        </p:nvPicPr>
        <p:blipFill>
          <a:blip r:embed="rId3">
            <a:alphaModFix/>
          </a:blip>
          <a:stretch>
            <a:fillRect/>
          </a:stretch>
        </p:blipFill>
        <p:spPr>
          <a:xfrm>
            <a:off x="525100" y="1235475"/>
            <a:ext cx="3733800" cy="1676400"/>
          </a:xfrm>
          <a:prstGeom prst="rect">
            <a:avLst/>
          </a:prstGeom>
          <a:noFill/>
          <a:ln>
            <a:noFill/>
          </a:ln>
        </p:spPr>
      </p:pic>
      <p:pic>
        <p:nvPicPr>
          <p:cNvPr id="109" name="Google Shape;109;p20"/>
          <p:cNvPicPr preferRelativeResize="0"/>
          <p:nvPr/>
        </p:nvPicPr>
        <p:blipFill>
          <a:blip r:embed="rId4">
            <a:alphaModFix/>
          </a:blip>
          <a:stretch>
            <a:fillRect/>
          </a:stretch>
        </p:blipFill>
        <p:spPr>
          <a:xfrm>
            <a:off x="1096625" y="3089125"/>
            <a:ext cx="2819400" cy="163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 Heart Rate </a:t>
            </a:r>
            <a:r>
              <a:rPr lang="en"/>
              <a:t>achieved</a:t>
            </a:r>
            <a:endParaRPr/>
          </a:p>
        </p:txBody>
      </p:sp>
      <p:sp>
        <p:nvSpPr>
          <p:cNvPr id="115" name="Google Shape;115;p21"/>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reported p-value is o, which means that we didn’t see a correlation, under the null hypothesis, that exceeded the observed correlation. </a:t>
            </a:r>
            <a:endParaRPr sz="1600"/>
          </a:p>
          <a:p>
            <a:pPr indent="-330200" lvl="0" marL="457200" rtl="0" algn="l">
              <a:spcBef>
                <a:spcPts val="0"/>
              </a:spcBef>
              <a:spcAft>
                <a:spcPts val="0"/>
              </a:spcAft>
              <a:buSzPts val="1600"/>
              <a:buChar char="●"/>
            </a:pPr>
            <a:r>
              <a:rPr lang="en" sz="1600"/>
              <a:t>After running the DiffStdPermute, the p-value is not </a:t>
            </a:r>
            <a:r>
              <a:rPr lang="en" sz="1600"/>
              <a:t>statistically</a:t>
            </a:r>
            <a:r>
              <a:rPr lang="en" sz="1600"/>
              <a:t> significant either. </a:t>
            </a:r>
            <a:endParaRPr sz="1600"/>
          </a:p>
        </p:txBody>
      </p:sp>
      <p:pic>
        <p:nvPicPr>
          <p:cNvPr id="116" name="Google Shape;116;p21"/>
          <p:cNvPicPr preferRelativeResize="0"/>
          <p:nvPr/>
        </p:nvPicPr>
        <p:blipFill>
          <a:blip r:embed="rId3">
            <a:alphaModFix/>
          </a:blip>
          <a:stretch>
            <a:fillRect/>
          </a:stretch>
        </p:blipFill>
        <p:spPr>
          <a:xfrm>
            <a:off x="152400" y="1210625"/>
            <a:ext cx="4248150" cy="1295400"/>
          </a:xfrm>
          <a:prstGeom prst="rect">
            <a:avLst/>
          </a:prstGeom>
          <a:noFill/>
          <a:ln>
            <a:noFill/>
          </a:ln>
        </p:spPr>
      </p:pic>
      <p:pic>
        <p:nvPicPr>
          <p:cNvPr id="117" name="Google Shape;117;p21"/>
          <p:cNvPicPr preferRelativeResize="0"/>
          <p:nvPr/>
        </p:nvPicPr>
        <p:blipFill>
          <a:blip r:embed="rId4">
            <a:alphaModFix/>
          </a:blip>
          <a:stretch>
            <a:fillRect/>
          </a:stretch>
        </p:blipFill>
        <p:spPr>
          <a:xfrm>
            <a:off x="544700" y="2658425"/>
            <a:ext cx="3667125" cy="229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