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8415000" y="173160"/>
            <a:ext cx="370440" cy="535680"/>
          </a:xfrm>
          <a:prstGeom prst="rect">
            <a:avLst/>
          </a:prstGeom>
          <a:ln w="12600">
            <a:noFill/>
          </a:ln>
        </p:spPr>
      </p:pic>
      <p:sp>
        <p:nvSpPr>
          <p:cNvPr id="82" name="Line 2"/>
          <p:cNvSpPr/>
          <p:nvPr/>
        </p:nvSpPr>
        <p:spPr>
          <a:xfrm>
            <a:off x="257760" y="893520"/>
            <a:ext cx="859536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339840" y="3293640"/>
            <a:ext cx="8480520" cy="36432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Introduction to Machine Learning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DATA CLEANING</a:t>
            </a:r>
            <a:endParaRPr b="0" lang="en-US" sz="2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24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339840" y="6360120"/>
            <a:ext cx="1941480" cy="45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Garamond"/>
                <a:ea typeface="Garamond"/>
              </a:rPr>
              <a:t>Strictly private and confidential</a:t>
            </a:r>
            <a:endParaRPr b="0" lang="en-US" sz="12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The Data Science Process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80% of the work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188720" y="1726200"/>
            <a:ext cx="6217560" cy="46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The Data Science Process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20% of the work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05840" y="1723680"/>
            <a:ext cx="7223400" cy="48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IV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39840" y="2827080"/>
            <a:ext cx="8480520" cy="45504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Project</a:t>
            </a:r>
            <a:endParaRPr b="0" lang="en-US" sz="2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3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64960" y="1555200"/>
            <a:ext cx="8587440" cy="22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 tried to find a data set with the following characteristics: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Useful to apply all the concepts covered in the workshop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Interesting to the majority of you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Highly informative even if you don't care about the topic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  <a:p>
            <a:pPr marL="171360" indent="-170640">
              <a:lnSpc>
                <a:spcPct val="150000"/>
              </a:lnSpc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Helped me to keep you awake and coming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65760" y="402336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App Development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281880" y="4573800"/>
            <a:ext cx="85874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We will understand the App development market, predict some trends and see how our “new App” would develop in the market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rcRect l="761" t="0" r="0" b="0"/>
          <a:stretch/>
        </p:blipFill>
        <p:spPr>
          <a:xfrm>
            <a:off x="1554480" y="1625040"/>
            <a:ext cx="6217560" cy="46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1081440" y="2111040"/>
            <a:ext cx="7239240" cy="364932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1081440" y="2111040"/>
            <a:ext cx="7239240" cy="36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836280" y="1828800"/>
            <a:ext cx="7484400" cy="436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22960" y="1737360"/>
            <a:ext cx="756108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1097280" y="1554480"/>
            <a:ext cx="6857280" cy="52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5760" y="212760"/>
            <a:ext cx="17078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Project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Problem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822960" y="1542960"/>
            <a:ext cx="7314840" cy="504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624160" y="6506640"/>
            <a:ext cx="174960" cy="255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09EA81AF-7BF7-4C3A-9BB2-E8F5ABB6CCC5}" type="slidenum">
              <a:rPr b="0" lang="en-US" sz="1200" spc="-1" strike="noStrike">
                <a:solidFill>
                  <a:srgbClr val="888888"/>
                </a:solidFill>
                <a:latin typeface="Garamond"/>
                <a:ea typeface="Garamond"/>
              </a:rPr>
              <a:t>&lt;number&gt;</a:t>
            </a:fld>
            <a:endParaRPr b="0" lang="en-US" sz="12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3920" y="212760"/>
            <a:ext cx="1686240" cy="54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Garamond"/>
              </a:rPr>
              <a:t>Agenda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grpSp>
        <p:nvGrpSpPr>
          <p:cNvPr id="128" name="Group 3"/>
          <p:cNvGrpSpPr/>
          <p:nvPr/>
        </p:nvGrpSpPr>
        <p:grpSpPr>
          <a:xfrm>
            <a:off x="2530800" y="1990800"/>
            <a:ext cx="657720" cy="494640"/>
            <a:chOff x="2530800" y="1990800"/>
            <a:chExt cx="657720" cy="494640"/>
          </a:xfrm>
        </p:grpSpPr>
        <p:sp>
          <p:nvSpPr>
            <p:cNvPr id="129" name="CustomShape 4"/>
            <p:cNvSpPr/>
            <p:nvPr/>
          </p:nvSpPr>
          <p:spPr>
            <a:xfrm>
              <a:off x="2530800" y="199080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2626920" y="205560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31" name="Group 6"/>
          <p:cNvGrpSpPr/>
          <p:nvPr/>
        </p:nvGrpSpPr>
        <p:grpSpPr>
          <a:xfrm>
            <a:off x="3100320" y="1990800"/>
            <a:ext cx="4538520" cy="494640"/>
            <a:chOff x="3100320" y="1990800"/>
            <a:chExt cx="4538520" cy="494640"/>
          </a:xfrm>
        </p:grpSpPr>
        <p:sp>
          <p:nvSpPr>
            <p:cNvPr id="132" name="CustomShape 7"/>
            <p:cNvSpPr/>
            <p:nvPr/>
          </p:nvSpPr>
          <p:spPr>
            <a:xfrm>
              <a:off x="3100320" y="199080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3216960" y="205488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The Data Science Process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34" name="Group 9"/>
          <p:cNvGrpSpPr/>
          <p:nvPr/>
        </p:nvGrpSpPr>
        <p:grpSpPr>
          <a:xfrm>
            <a:off x="2816280" y="2805120"/>
            <a:ext cx="657720" cy="494640"/>
            <a:chOff x="2816280" y="2805120"/>
            <a:chExt cx="657720" cy="494640"/>
          </a:xfrm>
        </p:grpSpPr>
        <p:sp>
          <p:nvSpPr>
            <p:cNvPr id="135" name="CustomShape 10"/>
            <p:cNvSpPr/>
            <p:nvPr/>
          </p:nvSpPr>
          <p:spPr>
            <a:xfrm>
              <a:off x="2816280" y="280512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2912400" y="286992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37" name="Group 12"/>
          <p:cNvGrpSpPr/>
          <p:nvPr/>
        </p:nvGrpSpPr>
        <p:grpSpPr>
          <a:xfrm>
            <a:off x="3385800" y="2805120"/>
            <a:ext cx="4538520" cy="494640"/>
            <a:chOff x="3385800" y="2805120"/>
            <a:chExt cx="4538520" cy="494640"/>
          </a:xfrm>
        </p:grpSpPr>
        <p:sp>
          <p:nvSpPr>
            <p:cNvPr id="138" name="CustomShape 13"/>
            <p:cNvSpPr/>
            <p:nvPr/>
          </p:nvSpPr>
          <p:spPr>
            <a:xfrm>
              <a:off x="3385800" y="280512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3502080" y="286920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Pandas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40" name="Group 15"/>
          <p:cNvGrpSpPr/>
          <p:nvPr/>
        </p:nvGrpSpPr>
        <p:grpSpPr>
          <a:xfrm>
            <a:off x="3100320" y="3688200"/>
            <a:ext cx="657720" cy="494640"/>
            <a:chOff x="3100320" y="3688200"/>
            <a:chExt cx="657720" cy="494640"/>
          </a:xfrm>
        </p:grpSpPr>
        <p:sp>
          <p:nvSpPr>
            <p:cNvPr id="141" name="CustomShape 16"/>
            <p:cNvSpPr/>
            <p:nvPr/>
          </p:nvSpPr>
          <p:spPr>
            <a:xfrm>
              <a:off x="3100320" y="368820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3196440" y="3752280"/>
              <a:ext cx="46548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III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43" name="Group 18"/>
          <p:cNvGrpSpPr/>
          <p:nvPr/>
        </p:nvGrpSpPr>
        <p:grpSpPr>
          <a:xfrm>
            <a:off x="3669840" y="3688200"/>
            <a:ext cx="4538520" cy="494640"/>
            <a:chOff x="3669840" y="3688200"/>
            <a:chExt cx="4538520" cy="494640"/>
          </a:xfrm>
        </p:grpSpPr>
        <p:sp>
          <p:nvSpPr>
            <p:cNvPr id="144" name="CustomShape 19"/>
            <p:cNvSpPr/>
            <p:nvPr/>
          </p:nvSpPr>
          <p:spPr>
            <a:xfrm>
              <a:off x="3669840" y="368820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3786480" y="375228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The Data Science Process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46" name="Group 21"/>
          <p:cNvGrpSpPr/>
          <p:nvPr/>
        </p:nvGrpSpPr>
        <p:grpSpPr>
          <a:xfrm>
            <a:off x="2816280" y="4571640"/>
            <a:ext cx="657720" cy="494640"/>
            <a:chOff x="2816280" y="4571640"/>
            <a:chExt cx="657720" cy="494640"/>
          </a:xfrm>
        </p:grpSpPr>
        <p:sp>
          <p:nvSpPr>
            <p:cNvPr id="147" name="CustomShape 22"/>
            <p:cNvSpPr/>
            <p:nvPr/>
          </p:nvSpPr>
          <p:spPr>
            <a:xfrm>
              <a:off x="2816280" y="4571640"/>
              <a:ext cx="6577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10800"/>
                  </a:moveTo>
                  <a:lnTo>
                    <a:pt x="4063" y="0"/>
                  </a:lnTo>
                  <a:lnTo>
                    <a:pt x="17537" y="0"/>
                  </a:lnTo>
                  <a:lnTo>
                    <a:pt x="21600" y="10800"/>
                  </a:lnTo>
                  <a:lnTo>
                    <a:pt x="17537" y="21600"/>
                  </a:lnTo>
                  <a:lnTo>
                    <a:pt x="4063" y="21600"/>
                  </a:lnTo>
                  <a:close/>
                </a:path>
              </a:pathLst>
            </a:cu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3"/>
            <p:cNvSpPr/>
            <p:nvPr/>
          </p:nvSpPr>
          <p:spPr>
            <a:xfrm>
              <a:off x="2912400" y="4636800"/>
              <a:ext cx="465480" cy="364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V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grpSp>
        <p:nvGrpSpPr>
          <p:cNvPr id="149" name="Group 24"/>
          <p:cNvGrpSpPr/>
          <p:nvPr/>
        </p:nvGrpSpPr>
        <p:grpSpPr>
          <a:xfrm>
            <a:off x="3385800" y="4571640"/>
            <a:ext cx="4538520" cy="494640"/>
            <a:chOff x="3385800" y="4571640"/>
            <a:chExt cx="4538520" cy="494640"/>
          </a:xfrm>
        </p:grpSpPr>
        <p:sp>
          <p:nvSpPr>
            <p:cNvPr id="150" name="CustomShape 25"/>
            <p:cNvSpPr/>
            <p:nvPr/>
          </p:nvSpPr>
          <p:spPr>
            <a:xfrm>
              <a:off x="3385800" y="4571640"/>
              <a:ext cx="4538520" cy="494640"/>
            </a:xfrm>
            <a:prstGeom prst="chevron">
              <a:avLst>
                <a:gd name="adj" fmla="val 23522"/>
              </a:avLst>
            </a:prstGeom>
            <a:solidFill>
              <a:srgbClr val="031e4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3502080" y="4635720"/>
              <a:ext cx="4305240" cy="366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ff"/>
                  </a:solidFill>
                  <a:latin typeface="Garamond"/>
                  <a:ea typeface="Garamond"/>
                </a:rPr>
                <a:t>Project</a:t>
              </a:r>
              <a:endParaRPr b="0" lang="en-US" sz="1800" spc="-1" strike="noStrike">
                <a:solidFill>
                  <a:srgbClr val="dddddd"/>
                </a:solidFill>
                <a:latin typeface="Arial"/>
              </a:endParaRPr>
            </a:p>
          </p:txBody>
        </p:sp>
      </p:grpSp>
      <p:sp>
        <p:nvSpPr>
          <p:cNvPr id="152" name="CustomShape 27"/>
          <p:cNvSpPr/>
          <p:nvPr/>
        </p:nvSpPr>
        <p:spPr>
          <a:xfrm>
            <a:off x="-2687400" y="945360"/>
            <a:ext cx="4706640" cy="5008320"/>
          </a:xfrm>
          <a:prstGeom prst="ellipse">
            <a:avLst/>
          </a:prstGeom>
          <a:noFill/>
          <a:ln w="38160">
            <a:solidFill>
              <a:srgbClr val="031e43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497880" y="2655000"/>
            <a:ext cx="873720" cy="12625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0" descr=""/>
          <p:cNvPicPr/>
          <p:nvPr/>
        </p:nvPicPr>
        <p:blipFill>
          <a:blip r:embed="rId1"/>
          <a:stretch/>
        </p:blipFill>
        <p:spPr>
          <a:xfrm>
            <a:off x="-46800" y="36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The Data Science Process</a:t>
            </a:r>
            <a:endParaRPr b="0" lang="en-US" sz="2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57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h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i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n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r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o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First Stage of the Whole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Process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005840" y="1723680"/>
            <a:ext cx="7223400" cy="48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2880" y="212760"/>
            <a:ext cx="5671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h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D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t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a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ci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n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 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P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r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o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c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e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s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M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OS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IM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PO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RT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AN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ST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AG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of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the 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Pr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oc</a:t>
            </a: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ess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64960" y="1555200"/>
            <a:ext cx="8587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188720" y="1726200"/>
            <a:ext cx="6217560" cy="46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6920" y="184320"/>
            <a:ext cx="4373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Workshop Overview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612080" y="1888560"/>
            <a:ext cx="5952600" cy="30762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264960" y="1065600"/>
            <a:ext cx="858744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Data Cleaning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645920" y="6446880"/>
            <a:ext cx="6217920" cy="41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dddddd"/>
                </a:solidFill>
                <a:latin typeface="Arial"/>
              </a:rPr>
              <a:t>https://www.youtube.com/watch?v=dzqOwmxK3j4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Pandas</a:t>
            </a:r>
            <a:endParaRPr b="0" lang="en-US" sz="2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73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64960" y="1065600"/>
            <a:ext cx="8604000" cy="400320"/>
          </a:xfrm>
          <a:prstGeom prst="rect">
            <a:avLst/>
          </a:prstGeom>
          <a:solidFill>
            <a:srgbClr val="031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Garamond"/>
                <a:ea typeface="Arial"/>
              </a:rPr>
              <a:t>Machine Learning</a:t>
            </a:r>
            <a:endParaRPr b="0" lang="en-US" sz="20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64960" y="1326960"/>
            <a:ext cx="86040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Aft>
                <a:spcPts val="30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  <a:ea typeface="Calibri"/>
              </a:rPr>
              <a:t>Computational methods to learn from data with the ultimate purpose of producing rules that improve the performance of a specific task or decision making process. (Felipe González)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74320" y="212760"/>
            <a:ext cx="60544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aramond"/>
                <a:ea typeface="Calibri"/>
              </a:rPr>
              <a:t>What is Machine Learning?</a:t>
            </a:r>
            <a:endParaRPr b="0" lang="en-US" sz="3000" spc="-1" strike="noStrike">
              <a:solidFill>
                <a:srgbClr val="dddddd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0" t="0" r="0" b="33983"/>
          <a:stretch/>
        </p:blipFill>
        <p:spPr>
          <a:xfrm>
            <a:off x="549000" y="2790360"/>
            <a:ext cx="8228880" cy="38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2482280" cy="6857280"/>
          </a:xfrm>
          <a:prstGeom prst="rect">
            <a:avLst/>
          </a:prstGeom>
          <a:ln w="12600"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339840" y="3293640"/>
            <a:ext cx="8480520" cy="36360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Garamond"/>
                <a:ea typeface="Garamond"/>
              </a:rPr>
              <a:t>Section III</a:t>
            </a:r>
            <a:endParaRPr b="0" lang="en-US" sz="18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39840" y="2827080"/>
            <a:ext cx="8480520" cy="455760"/>
          </a:xfrm>
          <a:prstGeom prst="rect">
            <a:avLst/>
          </a:prstGeom>
          <a:solidFill>
            <a:srgbClr val="dbdbdb">
              <a:alpha val="5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Garamond"/>
              </a:rPr>
              <a:t>The Data Science Process</a:t>
            </a:r>
            <a:endParaRPr b="0" lang="en-US" sz="2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81" name="Line 3"/>
          <p:cNvSpPr/>
          <p:nvPr/>
        </p:nvSpPr>
        <p:spPr>
          <a:xfrm>
            <a:off x="378720" y="3237120"/>
            <a:ext cx="8056800" cy="360"/>
          </a:xfrm>
          <a:prstGeom prst="line">
            <a:avLst/>
          </a:prstGeom>
          <a:ln w="64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LibreOffice/6.0.7.3$Linux_X86_64 LibreOffice_project/00m0$Build-3</Application>
  <Words>1065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2020-02-07T11:27:47Z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