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257760" y="893520"/>
            <a:ext cx="859536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8415000" y="173160"/>
            <a:ext cx="370800" cy="53604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5486400" y="6172200"/>
            <a:ext cx="2133360" cy="3679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44577916-3467-4FDE-B279-A1773AA581F0}" type="slidenum">
              <a:rPr b="0" lang="en-US" sz="1200" spc="-1" strike="noStrike">
                <a:solidFill>
                  <a:srgbClr val="888888"/>
                </a:solidFill>
                <a:latin typeface="Garamond"/>
                <a:ea typeface="Garamon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257760" y="893520"/>
            <a:ext cx="859536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Picture 2" descr=""/>
          <p:cNvPicPr/>
          <p:nvPr/>
        </p:nvPicPr>
        <p:blipFill>
          <a:blip r:embed="rId2"/>
          <a:stretch/>
        </p:blipFill>
        <p:spPr>
          <a:xfrm>
            <a:off x="8415000" y="173160"/>
            <a:ext cx="370800" cy="536040"/>
          </a:xfrm>
          <a:prstGeom prst="rect">
            <a:avLst/>
          </a:prstGeom>
          <a:ln w="1260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sldNum"/>
          </p:nvPr>
        </p:nvSpPr>
        <p:spPr>
          <a:xfrm>
            <a:off x="8588520" y="6506640"/>
            <a:ext cx="246600" cy="256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480C8FEE-8770-4574-BBAE-D992DFC347F5}" type="slidenum">
              <a:rPr b="0" lang="en-US" sz="1200" spc="-1" strike="noStrike">
                <a:solidFill>
                  <a:srgbClr val="888888"/>
                </a:solidFill>
                <a:latin typeface="Garamond"/>
                <a:ea typeface="Garamond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257760" y="893520"/>
            <a:ext cx="859536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Picture 2" descr=""/>
          <p:cNvPicPr/>
          <p:nvPr/>
        </p:nvPicPr>
        <p:blipFill>
          <a:blip r:embed="rId2"/>
          <a:stretch/>
        </p:blipFill>
        <p:spPr>
          <a:xfrm>
            <a:off x="8415000" y="173160"/>
            <a:ext cx="370800" cy="536040"/>
          </a:xfrm>
          <a:prstGeom prst="rect">
            <a:avLst/>
          </a:prstGeom>
          <a:ln w="12600">
            <a:noFill/>
          </a:ln>
        </p:spPr>
      </p:pic>
      <p:sp>
        <p:nvSpPr>
          <p:cNvPr id="84" name="Line 2"/>
          <p:cNvSpPr/>
          <p:nvPr/>
        </p:nvSpPr>
        <p:spPr>
          <a:xfrm>
            <a:off x="257760" y="893520"/>
            <a:ext cx="859536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3"/>
          <p:cNvSpPr>
            <a:spLocks noGrp="1"/>
          </p:cNvSpPr>
          <p:nvPr>
            <p:ph type="sldNum"/>
          </p:nvPr>
        </p:nvSpPr>
        <p:spPr>
          <a:xfrm>
            <a:off x="8588520" y="6506640"/>
            <a:ext cx="246600" cy="256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AF173950-E66F-4D79-81B9-D093237DF570}" type="slidenum">
              <a:rPr b="0" lang="en-US" sz="1200" spc="-1" strike="noStrike">
                <a:solidFill>
                  <a:srgbClr val="888888"/>
                </a:solidFill>
                <a:latin typeface="Garamond"/>
                <a:ea typeface="Garamond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1"/>
          <p:cNvSpPr/>
          <p:nvPr/>
        </p:nvSpPr>
        <p:spPr>
          <a:xfrm>
            <a:off x="257760" y="893520"/>
            <a:ext cx="859536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Picture 2" descr=""/>
          <p:cNvPicPr/>
          <p:nvPr/>
        </p:nvPicPr>
        <p:blipFill>
          <a:blip r:embed="rId2"/>
          <a:stretch/>
        </p:blipFill>
        <p:spPr>
          <a:xfrm>
            <a:off x="8415000" y="173160"/>
            <a:ext cx="370800" cy="536040"/>
          </a:xfrm>
          <a:prstGeom prst="rect">
            <a:avLst/>
          </a:prstGeom>
          <a:ln w="12600">
            <a:noFill/>
          </a:ln>
        </p:spPr>
      </p:pic>
      <p:sp>
        <p:nvSpPr>
          <p:cNvPr id="126" name="PlaceHolder 2"/>
          <p:cNvSpPr>
            <a:spLocks noGrp="1"/>
          </p:cNvSpPr>
          <p:nvPr>
            <p:ph type="sldNum"/>
          </p:nvPr>
        </p:nvSpPr>
        <p:spPr>
          <a:xfrm>
            <a:off x="8588520" y="6506640"/>
            <a:ext cx="246600" cy="256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C5F5ACED-A777-4546-8FBF-7CE0BFCD5260}" type="slidenum">
              <a:rPr b="0" lang="en-US" sz="1200" spc="-1" strike="noStrike">
                <a:solidFill>
                  <a:srgbClr val="888888"/>
                </a:solidFill>
                <a:latin typeface="Garamond"/>
                <a:ea typeface="Garamond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Line 3"/>
          <p:cNvSpPr/>
          <p:nvPr/>
        </p:nvSpPr>
        <p:spPr>
          <a:xfrm>
            <a:off x="257760" y="893520"/>
            <a:ext cx="859536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8478000" y="6506640"/>
            <a:ext cx="467280" cy="256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Picture 2" descr=""/>
          <p:cNvPicPr/>
          <p:nvPr/>
        </p:nvPicPr>
        <p:blipFill>
          <a:blip r:embed="rId3"/>
          <a:stretch/>
        </p:blipFill>
        <p:spPr>
          <a:xfrm>
            <a:off x="8415000" y="173160"/>
            <a:ext cx="370800" cy="536040"/>
          </a:xfrm>
          <a:prstGeom prst="rect">
            <a:avLst/>
          </a:prstGeom>
          <a:ln w="12600">
            <a:noFill/>
          </a:ln>
        </p:spPr>
      </p:pic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12600"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339840" y="3293640"/>
            <a:ext cx="8480880" cy="36468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Garamond"/>
                <a:ea typeface="Garamond"/>
              </a:rPr>
              <a:t>Introduction to Machine Learning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39840" y="2827080"/>
            <a:ext cx="8480880" cy="45612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Garamond"/>
              </a:rPr>
              <a:t>WORKSHOP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1" name="Line 3"/>
          <p:cNvSpPr/>
          <p:nvPr/>
        </p:nvSpPr>
        <p:spPr>
          <a:xfrm>
            <a:off x="378720" y="3237120"/>
            <a:ext cx="805680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>
            <a:off x="339840" y="6360120"/>
            <a:ext cx="194184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Garamond"/>
                <a:ea typeface="Garamond"/>
              </a:rPr>
              <a:t>Strictly private and confidential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10" descr=""/>
          <p:cNvPicPr/>
          <p:nvPr/>
        </p:nvPicPr>
        <p:blipFill>
          <a:blip r:embed="rId1"/>
          <a:stretch/>
        </p:blipFill>
        <p:spPr>
          <a:xfrm>
            <a:off x="0" y="0"/>
            <a:ext cx="12482640" cy="6857640"/>
          </a:xfrm>
          <a:prstGeom prst="rect">
            <a:avLst/>
          </a:prstGeom>
          <a:ln w="12600">
            <a:noFill/>
          </a:ln>
        </p:spPr>
      </p:pic>
      <p:sp>
        <p:nvSpPr>
          <p:cNvPr id="231" name="CustomShape 1"/>
          <p:cNvSpPr/>
          <p:nvPr/>
        </p:nvSpPr>
        <p:spPr>
          <a:xfrm>
            <a:off x="339840" y="3293640"/>
            <a:ext cx="8480880" cy="36396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Garamond"/>
                <a:ea typeface="Garamond"/>
              </a:rPr>
              <a:t>Section IV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39840" y="2827080"/>
            <a:ext cx="8480880" cy="45540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Garamond"/>
              </a:rPr>
              <a:t>Project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3" name="Line 3"/>
          <p:cNvSpPr/>
          <p:nvPr/>
        </p:nvSpPr>
        <p:spPr>
          <a:xfrm>
            <a:off x="378720" y="3237120"/>
            <a:ext cx="805680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65760" y="212760"/>
            <a:ext cx="17082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264960" y="1065600"/>
            <a:ext cx="8587800" cy="40068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64960" y="1555200"/>
            <a:ext cx="8587800" cy="22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Aft>
                <a:spcPts val="3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I tried to find a data set with the following characteristics:</a:t>
            </a:r>
            <a:endParaRPr b="0" lang="en-US" sz="18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Useful to apply all the concepts covered in the workshop</a:t>
            </a:r>
            <a:endParaRPr b="0" lang="en-US" sz="18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Interesting to the majority of you</a:t>
            </a:r>
            <a:endParaRPr b="0" lang="en-US" sz="18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Highly informative even if you don't care about the topic</a:t>
            </a:r>
            <a:endParaRPr b="0" lang="en-US" sz="18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Helped me to keep you awake and coming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365760" y="4023360"/>
            <a:ext cx="8587800" cy="40068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App Development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281880" y="4573800"/>
            <a:ext cx="8587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Aft>
                <a:spcPts val="3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We will understand the App development market, predict some </a:t>
            </a: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trends and see how our “new App” would develop in the market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65760" y="212760"/>
            <a:ext cx="17082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264960" y="1065600"/>
            <a:ext cx="8587800" cy="40068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rcRect l="761" t="0" r="0" b="0"/>
          <a:stretch/>
        </p:blipFill>
        <p:spPr>
          <a:xfrm>
            <a:off x="1554480" y="1625040"/>
            <a:ext cx="6217920" cy="468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5760" y="212760"/>
            <a:ext cx="17082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64960" y="1065600"/>
            <a:ext cx="8587800" cy="40068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1081440" y="2111040"/>
            <a:ext cx="7239600" cy="3649680"/>
          </a:xfrm>
          <a:prstGeom prst="rect">
            <a:avLst/>
          </a:prstGeom>
          <a:ln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1081440" y="2111040"/>
            <a:ext cx="7239600" cy="364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5760" y="212760"/>
            <a:ext cx="17082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264960" y="1065600"/>
            <a:ext cx="8587800" cy="40068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836280" y="1828800"/>
            <a:ext cx="7484760" cy="436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65760" y="212760"/>
            <a:ext cx="17082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264960" y="1065600"/>
            <a:ext cx="8587800" cy="40068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822960" y="1737360"/>
            <a:ext cx="7561440" cy="374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65760" y="212760"/>
            <a:ext cx="17082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64960" y="1065600"/>
            <a:ext cx="8587800" cy="40068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Problem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097280" y="1554480"/>
            <a:ext cx="6857640" cy="522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65760" y="212760"/>
            <a:ext cx="17082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64960" y="1065600"/>
            <a:ext cx="8587800" cy="40068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822960" y="1542960"/>
            <a:ext cx="7315200" cy="504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624160" y="6506640"/>
            <a:ext cx="175320" cy="256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198A8566-6233-453F-B4AE-DCD68D16B310}" type="slidenum">
              <a:rPr b="0" lang="en-US" sz="1200" spc="-1" strike="noStrike">
                <a:solidFill>
                  <a:srgbClr val="888888"/>
                </a:solidFill>
                <a:latin typeface="Garamond"/>
                <a:ea typeface="Garamond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3920" y="212760"/>
            <a:ext cx="1686600" cy="54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Garamond"/>
              </a:rPr>
              <a:t>Agenda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175" name="Group 3"/>
          <p:cNvGrpSpPr/>
          <p:nvPr/>
        </p:nvGrpSpPr>
        <p:grpSpPr>
          <a:xfrm>
            <a:off x="2530800" y="1990800"/>
            <a:ext cx="658080" cy="495000"/>
            <a:chOff x="2530800" y="1990800"/>
            <a:chExt cx="658080" cy="495000"/>
          </a:xfrm>
        </p:grpSpPr>
        <p:sp>
          <p:nvSpPr>
            <p:cNvPr id="176" name="CustomShape 4"/>
            <p:cNvSpPr/>
            <p:nvPr/>
          </p:nvSpPr>
          <p:spPr>
            <a:xfrm>
              <a:off x="2530800" y="1990800"/>
              <a:ext cx="658080" cy="49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63" y="0"/>
                  </a:lnTo>
                  <a:lnTo>
                    <a:pt x="17537" y="0"/>
                  </a:lnTo>
                  <a:lnTo>
                    <a:pt x="21600" y="10800"/>
                  </a:lnTo>
                  <a:lnTo>
                    <a:pt x="17537" y="21600"/>
                  </a:lnTo>
                  <a:lnTo>
                    <a:pt x="4063" y="21600"/>
                  </a:lnTo>
                  <a:close/>
                </a:path>
              </a:pathLst>
            </a:cu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5"/>
            <p:cNvSpPr/>
            <p:nvPr/>
          </p:nvSpPr>
          <p:spPr>
            <a:xfrm>
              <a:off x="2626920" y="2055600"/>
              <a:ext cx="46584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I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78" name="Group 6"/>
          <p:cNvGrpSpPr/>
          <p:nvPr/>
        </p:nvGrpSpPr>
        <p:grpSpPr>
          <a:xfrm>
            <a:off x="3100320" y="1990800"/>
            <a:ext cx="4538880" cy="495000"/>
            <a:chOff x="3100320" y="1990800"/>
            <a:chExt cx="4538880" cy="495000"/>
          </a:xfrm>
        </p:grpSpPr>
        <p:sp>
          <p:nvSpPr>
            <p:cNvPr id="179" name="CustomShape 7"/>
            <p:cNvSpPr/>
            <p:nvPr/>
          </p:nvSpPr>
          <p:spPr>
            <a:xfrm>
              <a:off x="3100320" y="1990800"/>
              <a:ext cx="4538880" cy="495000"/>
            </a:xfrm>
            <a:prstGeom prst="chevron">
              <a:avLst>
                <a:gd name="adj" fmla="val 23522"/>
              </a:avLst>
            </a:pr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8"/>
            <p:cNvSpPr/>
            <p:nvPr/>
          </p:nvSpPr>
          <p:spPr>
            <a:xfrm>
              <a:off x="3216960" y="2054880"/>
              <a:ext cx="4305600" cy="36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Workshop Overview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81" name="Group 9"/>
          <p:cNvGrpSpPr/>
          <p:nvPr/>
        </p:nvGrpSpPr>
        <p:grpSpPr>
          <a:xfrm>
            <a:off x="2816280" y="2805120"/>
            <a:ext cx="658080" cy="495000"/>
            <a:chOff x="2816280" y="2805120"/>
            <a:chExt cx="658080" cy="495000"/>
          </a:xfrm>
        </p:grpSpPr>
        <p:sp>
          <p:nvSpPr>
            <p:cNvPr id="182" name="CustomShape 10"/>
            <p:cNvSpPr/>
            <p:nvPr/>
          </p:nvSpPr>
          <p:spPr>
            <a:xfrm>
              <a:off x="2816280" y="2805120"/>
              <a:ext cx="658080" cy="49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63" y="0"/>
                  </a:lnTo>
                  <a:lnTo>
                    <a:pt x="17537" y="0"/>
                  </a:lnTo>
                  <a:lnTo>
                    <a:pt x="21600" y="10800"/>
                  </a:lnTo>
                  <a:lnTo>
                    <a:pt x="17537" y="21600"/>
                  </a:lnTo>
                  <a:lnTo>
                    <a:pt x="4063" y="21600"/>
                  </a:lnTo>
                  <a:close/>
                </a:path>
              </a:pathLst>
            </a:cu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1"/>
            <p:cNvSpPr/>
            <p:nvPr/>
          </p:nvSpPr>
          <p:spPr>
            <a:xfrm>
              <a:off x="2912400" y="2869920"/>
              <a:ext cx="46584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II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84" name="Group 12"/>
          <p:cNvGrpSpPr/>
          <p:nvPr/>
        </p:nvGrpSpPr>
        <p:grpSpPr>
          <a:xfrm>
            <a:off x="3385800" y="2805120"/>
            <a:ext cx="4538880" cy="495000"/>
            <a:chOff x="3385800" y="2805120"/>
            <a:chExt cx="4538880" cy="495000"/>
          </a:xfrm>
        </p:grpSpPr>
        <p:sp>
          <p:nvSpPr>
            <p:cNvPr id="185" name="CustomShape 13"/>
            <p:cNvSpPr/>
            <p:nvPr/>
          </p:nvSpPr>
          <p:spPr>
            <a:xfrm>
              <a:off x="3385800" y="2805120"/>
              <a:ext cx="4538880" cy="495000"/>
            </a:xfrm>
            <a:prstGeom prst="chevron">
              <a:avLst>
                <a:gd name="adj" fmla="val 23522"/>
              </a:avLst>
            </a:pr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4"/>
            <p:cNvSpPr/>
            <p:nvPr/>
          </p:nvSpPr>
          <p:spPr>
            <a:xfrm>
              <a:off x="3502080" y="2869200"/>
              <a:ext cx="4305600" cy="36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What Is Machine Learning 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87" name="Group 15"/>
          <p:cNvGrpSpPr/>
          <p:nvPr/>
        </p:nvGrpSpPr>
        <p:grpSpPr>
          <a:xfrm>
            <a:off x="3100320" y="3688200"/>
            <a:ext cx="658080" cy="495000"/>
            <a:chOff x="3100320" y="3688200"/>
            <a:chExt cx="658080" cy="495000"/>
          </a:xfrm>
        </p:grpSpPr>
        <p:sp>
          <p:nvSpPr>
            <p:cNvPr id="188" name="CustomShape 16"/>
            <p:cNvSpPr/>
            <p:nvPr/>
          </p:nvSpPr>
          <p:spPr>
            <a:xfrm>
              <a:off x="3100320" y="3688200"/>
              <a:ext cx="658080" cy="49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63" y="0"/>
                  </a:lnTo>
                  <a:lnTo>
                    <a:pt x="17537" y="0"/>
                  </a:lnTo>
                  <a:lnTo>
                    <a:pt x="21600" y="10800"/>
                  </a:lnTo>
                  <a:lnTo>
                    <a:pt x="17537" y="21600"/>
                  </a:lnTo>
                  <a:lnTo>
                    <a:pt x="4063" y="21600"/>
                  </a:lnTo>
                  <a:close/>
                </a:path>
              </a:pathLst>
            </a:cu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7"/>
            <p:cNvSpPr/>
            <p:nvPr/>
          </p:nvSpPr>
          <p:spPr>
            <a:xfrm>
              <a:off x="3196440" y="3752280"/>
              <a:ext cx="465840" cy="36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III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90" name="Group 18"/>
          <p:cNvGrpSpPr/>
          <p:nvPr/>
        </p:nvGrpSpPr>
        <p:grpSpPr>
          <a:xfrm>
            <a:off x="3669840" y="3688200"/>
            <a:ext cx="4538880" cy="495000"/>
            <a:chOff x="3669840" y="3688200"/>
            <a:chExt cx="4538880" cy="495000"/>
          </a:xfrm>
        </p:grpSpPr>
        <p:sp>
          <p:nvSpPr>
            <p:cNvPr id="191" name="CustomShape 19"/>
            <p:cNvSpPr/>
            <p:nvPr/>
          </p:nvSpPr>
          <p:spPr>
            <a:xfrm>
              <a:off x="3669840" y="3688200"/>
              <a:ext cx="4538880" cy="495000"/>
            </a:xfrm>
            <a:prstGeom prst="chevron">
              <a:avLst>
                <a:gd name="adj" fmla="val 23522"/>
              </a:avLst>
            </a:pr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20"/>
            <p:cNvSpPr/>
            <p:nvPr/>
          </p:nvSpPr>
          <p:spPr>
            <a:xfrm>
              <a:off x="3786480" y="3752280"/>
              <a:ext cx="4305600" cy="36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The Data Science Process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93" name="Group 21"/>
          <p:cNvGrpSpPr/>
          <p:nvPr/>
        </p:nvGrpSpPr>
        <p:grpSpPr>
          <a:xfrm>
            <a:off x="2816280" y="4571640"/>
            <a:ext cx="658080" cy="495000"/>
            <a:chOff x="2816280" y="4571640"/>
            <a:chExt cx="658080" cy="495000"/>
          </a:xfrm>
        </p:grpSpPr>
        <p:sp>
          <p:nvSpPr>
            <p:cNvPr id="194" name="CustomShape 22"/>
            <p:cNvSpPr/>
            <p:nvPr/>
          </p:nvSpPr>
          <p:spPr>
            <a:xfrm>
              <a:off x="2816280" y="4571640"/>
              <a:ext cx="658080" cy="49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63" y="0"/>
                  </a:lnTo>
                  <a:lnTo>
                    <a:pt x="17537" y="0"/>
                  </a:lnTo>
                  <a:lnTo>
                    <a:pt x="21600" y="10800"/>
                  </a:lnTo>
                  <a:lnTo>
                    <a:pt x="17537" y="21600"/>
                  </a:lnTo>
                  <a:lnTo>
                    <a:pt x="4063" y="21600"/>
                  </a:lnTo>
                  <a:close/>
                </a:path>
              </a:pathLst>
            </a:cu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23"/>
            <p:cNvSpPr/>
            <p:nvPr/>
          </p:nvSpPr>
          <p:spPr>
            <a:xfrm>
              <a:off x="2912400" y="4636800"/>
              <a:ext cx="46584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V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96" name="Group 24"/>
          <p:cNvGrpSpPr/>
          <p:nvPr/>
        </p:nvGrpSpPr>
        <p:grpSpPr>
          <a:xfrm>
            <a:off x="3385800" y="4571640"/>
            <a:ext cx="4538880" cy="495000"/>
            <a:chOff x="3385800" y="4571640"/>
            <a:chExt cx="4538880" cy="495000"/>
          </a:xfrm>
        </p:grpSpPr>
        <p:sp>
          <p:nvSpPr>
            <p:cNvPr id="197" name="CustomShape 25"/>
            <p:cNvSpPr/>
            <p:nvPr/>
          </p:nvSpPr>
          <p:spPr>
            <a:xfrm>
              <a:off x="3385800" y="4571640"/>
              <a:ext cx="4538880" cy="495000"/>
            </a:xfrm>
            <a:prstGeom prst="chevron">
              <a:avLst>
                <a:gd name="adj" fmla="val 23522"/>
              </a:avLst>
            </a:pr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26"/>
            <p:cNvSpPr/>
            <p:nvPr/>
          </p:nvSpPr>
          <p:spPr>
            <a:xfrm>
              <a:off x="3502080" y="4635720"/>
              <a:ext cx="4305600" cy="36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Project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9" name="CustomShape 27"/>
          <p:cNvSpPr/>
          <p:nvPr/>
        </p:nvSpPr>
        <p:spPr>
          <a:xfrm>
            <a:off x="-2687400" y="945360"/>
            <a:ext cx="4707000" cy="5008680"/>
          </a:xfrm>
          <a:prstGeom prst="ellipse">
            <a:avLst/>
          </a:prstGeom>
          <a:noFill/>
          <a:ln w="38160">
            <a:solidFill>
              <a:srgbClr val="031e43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497880" y="2655000"/>
            <a:ext cx="874080" cy="12628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10" descr=""/>
          <p:cNvPicPr/>
          <p:nvPr/>
        </p:nvPicPr>
        <p:blipFill>
          <a:blip r:embed="rId1"/>
          <a:stretch/>
        </p:blipFill>
        <p:spPr>
          <a:xfrm>
            <a:off x="-46800" y="360"/>
            <a:ext cx="12482640" cy="6857640"/>
          </a:xfrm>
          <a:prstGeom prst="rect">
            <a:avLst/>
          </a:prstGeom>
          <a:ln w="12600"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339840" y="3293640"/>
            <a:ext cx="8480880" cy="36396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Garamond"/>
                <a:ea typeface="Garamond"/>
              </a:rPr>
              <a:t>Section 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39840" y="2827080"/>
            <a:ext cx="8480880" cy="45612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Garamond"/>
              </a:rPr>
              <a:t>Workshop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4" name="Line 3"/>
          <p:cNvSpPr/>
          <p:nvPr/>
        </p:nvSpPr>
        <p:spPr>
          <a:xfrm>
            <a:off x="378720" y="3237120"/>
            <a:ext cx="805680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64960" y="1065600"/>
            <a:ext cx="8604360" cy="40068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Approach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64960" y="1555200"/>
            <a:ext cx="86043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Aft>
                <a:spcPts val="3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Know what Machine Learning is to generate an analytical perspective of everyday phenomena, being able to detect possible technology applications to develop solutions to common problems.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06920" y="184320"/>
            <a:ext cx="4373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Workshop Overview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264960" y="3475080"/>
            <a:ext cx="8604360" cy="40068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Order of the sections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289440" y="4065120"/>
            <a:ext cx="8604360" cy="18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Aft>
                <a:spcPts val="3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The workshop is designed in a way that you can apply the topics covered at the beginning of the session to a concrete problem</a:t>
            </a:r>
            <a:endParaRPr b="0" lang="en-US" sz="18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45 minutes of theory and examples</a:t>
            </a:r>
            <a:endParaRPr b="0" lang="en-US" sz="18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45 minutes solving a problem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10" descr=""/>
          <p:cNvPicPr/>
          <p:nvPr/>
        </p:nvPicPr>
        <p:blipFill>
          <a:blip r:embed="rId1"/>
          <a:stretch/>
        </p:blipFill>
        <p:spPr>
          <a:xfrm>
            <a:off x="0" y="0"/>
            <a:ext cx="12482640" cy="6857640"/>
          </a:xfrm>
          <a:prstGeom prst="rect">
            <a:avLst/>
          </a:prstGeom>
          <a:ln w="12600">
            <a:noFill/>
          </a:ln>
        </p:spPr>
      </p:pic>
      <p:sp>
        <p:nvSpPr>
          <p:cNvPr id="211" name="CustomShape 1"/>
          <p:cNvSpPr/>
          <p:nvPr/>
        </p:nvSpPr>
        <p:spPr>
          <a:xfrm>
            <a:off x="339840" y="3293640"/>
            <a:ext cx="8480880" cy="36396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Garamond"/>
                <a:ea typeface="Garamond"/>
              </a:rPr>
              <a:t>Section II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39840" y="2827080"/>
            <a:ext cx="8480880" cy="45612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Garamond"/>
              </a:rPr>
              <a:t>What is Machine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3" name="Line 3"/>
          <p:cNvSpPr/>
          <p:nvPr/>
        </p:nvSpPr>
        <p:spPr>
          <a:xfrm>
            <a:off x="378720" y="3237120"/>
            <a:ext cx="805680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64960" y="1065600"/>
            <a:ext cx="8604360" cy="40068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Machine Learning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64960" y="1326960"/>
            <a:ext cx="86043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Aft>
                <a:spcPts val="3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Computational methods to learn from data with the ultimate purpose of producing rules that improve the performance of a specific task or decision making process. (Felipe González)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274320" y="212760"/>
            <a:ext cx="60548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What is Machine Learning?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rcRect l="0" t="0" r="0" b="33983"/>
          <a:stretch/>
        </p:blipFill>
        <p:spPr>
          <a:xfrm>
            <a:off x="549000" y="2790360"/>
            <a:ext cx="8229240" cy="388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10" descr=""/>
          <p:cNvPicPr/>
          <p:nvPr/>
        </p:nvPicPr>
        <p:blipFill>
          <a:blip r:embed="rId1"/>
          <a:stretch/>
        </p:blipFill>
        <p:spPr>
          <a:xfrm>
            <a:off x="0" y="0"/>
            <a:ext cx="12482640" cy="6857640"/>
          </a:xfrm>
          <a:prstGeom prst="rect">
            <a:avLst/>
          </a:prstGeom>
          <a:ln w="12600">
            <a:noFill/>
          </a:ln>
        </p:spPr>
      </p:pic>
      <p:sp>
        <p:nvSpPr>
          <p:cNvPr id="219" name="CustomShape 1"/>
          <p:cNvSpPr/>
          <p:nvPr/>
        </p:nvSpPr>
        <p:spPr>
          <a:xfrm>
            <a:off x="339840" y="3293640"/>
            <a:ext cx="8480880" cy="36396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Garamond"/>
                <a:ea typeface="Garamond"/>
              </a:rPr>
              <a:t>Section III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39840" y="2827080"/>
            <a:ext cx="8480880" cy="45612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Garamond"/>
              </a:rPr>
              <a:t>The Data Science Process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1" name="Line 3"/>
          <p:cNvSpPr/>
          <p:nvPr/>
        </p:nvSpPr>
        <p:spPr>
          <a:xfrm>
            <a:off x="378720" y="3237120"/>
            <a:ext cx="805680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62880" y="212760"/>
            <a:ext cx="56721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The Data Science Process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264960" y="1065600"/>
            <a:ext cx="8587800" cy="40068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80% of the 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264960" y="1555200"/>
            <a:ext cx="858780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188720" y="1726200"/>
            <a:ext cx="6217920" cy="467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62880" y="212760"/>
            <a:ext cx="56721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T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h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e 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D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a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t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a 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S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ci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n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c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e 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r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o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c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s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264960" y="1065600"/>
            <a:ext cx="8587800" cy="40068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20% of the 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264960" y="1555200"/>
            <a:ext cx="858780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1005840" y="1723680"/>
            <a:ext cx="7223760" cy="48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LibreOffice/6.0.7.3$Linux_X86_64 LibreOffice_project/00m0$Build-3</Application>
  <Words>1065</Words>
  <Paragraphs>199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2020-02-07T10:38:53Z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