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82" name="Line 2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notebooks.azure.com/fralvro/projects/python-4-fin/tree/machine_learning_intro/pandas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39840" y="3293640"/>
            <a:ext cx="8480520" cy="3643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Introduction to Machine 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WORKSHOP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39840" y="6360120"/>
            <a:ext cx="1941480" cy="45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Garamond"/>
                <a:ea typeface="Garamond"/>
              </a:rPr>
              <a:t>Strictly private and confidential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39840" y="2827080"/>
            <a:ext cx="8480520" cy="45504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Project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4960" y="1555200"/>
            <a:ext cx="8587440" cy="22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 tried to find a data set with the following characteristics: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Useful to apply all the concepts covered in the workshop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Interesting to the majority of you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Highly informative even if you don't care about the topic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Helped me to keep you awake and coming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65760" y="402336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App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81880" y="4573800"/>
            <a:ext cx="8587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We will understand the App development market, predict some trends and see how our “new App” would develop in the market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rcRect l="761" t="0" r="0" b="0"/>
          <a:stretch/>
        </p:blipFill>
        <p:spPr>
          <a:xfrm>
            <a:off x="1554480" y="1625040"/>
            <a:ext cx="6217560" cy="46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081440" y="2111040"/>
            <a:ext cx="7239240" cy="36493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1081440" y="2111040"/>
            <a:ext cx="7239240" cy="36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836280" y="1828800"/>
            <a:ext cx="7484400" cy="43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756108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097280" y="1554480"/>
            <a:ext cx="6857280" cy="52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822960" y="1542960"/>
            <a:ext cx="7314840" cy="50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49360" y="4428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Let’s Begin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https://notebooks.azure.com/fralvro/projects/python-4-fin/tree/machine_learning_intro/pandas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Sorry For the long Link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you want just go to https://notebooks.azure.com/fralvro/projects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624160" y="6506640"/>
            <a:ext cx="174960" cy="25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34813B0-0548-4E6F-A476-D5235492A5FA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3920" y="212760"/>
            <a:ext cx="1686240" cy="54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Garamond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28" name="Group 3"/>
          <p:cNvGrpSpPr/>
          <p:nvPr/>
        </p:nvGrpSpPr>
        <p:grpSpPr>
          <a:xfrm>
            <a:off x="2530800" y="1990800"/>
            <a:ext cx="657720" cy="494640"/>
            <a:chOff x="2530800" y="1990800"/>
            <a:chExt cx="657720" cy="494640"/>
          </a:xfrm>
        </p:grpSpPr>
        <p:sp>
          <p:nvSpPr>
            <p:cNvPr id="129" name="CustomShape 4"/>
            <p:cNvSpPr/>
            <p:nvPr/>
          </p:nvSpPr>
          <p:spPr>
            <a:xfrm>
              <a:off x="2530800" y="199080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2626920" y="205560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1" name="Group 6"/>
          <p:cNvGrpSpPr/>
          <p:nvPr/>
        </p:nvGrpSpPr>
        <p:grpSpPr>
          <a:xfrm>
            <a:off x="3100320" y="1990800"/>
            <a:ext cx="4538520" cy="494640"/>
            <a:chOff x="3100320" y="1990800"/>
            <a:chExt cx="4538520" cy="494640"/>
          </a:xfrm>
        </p:grpSpPr>
        <p:sp>
          <p:nvSpPr>
            <p:cNvPr id="132" name="CustomShape 7"/>
            <p:cNvSpPr/>
            <p:nvPr/>
          </p:nvSpPr>
          <p:spPr>
            <a:xfrm>
              <a:off x="3100320" y="199080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3216960" y="205488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Workshop Overview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4" name="Group 9"/>
          <p:cNvGrpSpPr/>
          <p:nvPr/>
        </p:nvGrpSpPr>
        <p:grpSpPr>
          <a:xfrm>
            <a:off x="2816280" y="2805120"/>
            <a:ext cx="657720" cy="494640"/>
            <a:chOff x="2816280" y="2805120"/>
            <a:chExt cx="657720" cy="494640"/>
          </a:xfrm>
        </p:grpSpPr>
        <p:sp>
          <p:nvSpPr>
            <p:cNvPr id="135" name="CustomShape 10"/>
            <p:cNvSpPr/>
            <p:nvPr/>
          </p:nvSpPr>
          <p:spPr>
            <a:xfrm>
              <a:off x="2816280" y="280512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2912400" y="286992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7" name="Group 12"/>
          <p:cNvGrpSpPr/>
          <p:nvPr/>
        </p:nvGrpSpPr>
        <p:grpSpPr>
          <a:xfrm>
            <a:off x="3385800" y="2805120"/>
            <a:ext cx="4538520" cy="494640"/>
            <a:chOff x="3385800" y="2805120"/>
            <a:chExt cx="4538520" cy="494640"/>
          </a:xfrm>
        </p:grpSpPr>
        <p:sp>
          <p:nvSpPr>
            <p:cNvPr id="138" name="CustomShape 13"/>
            <p:cNvSpPr/>
            <p:nvPr/>
          </p:nvSpPr>
          <p:spPr>
            <a:xfrm>
              <a:off x="3385800" y="280512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3502080" y="286920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What Is Machine Learning 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40" name="Group 15"/>
          <p:cNvGrpSpPr/>
          <p:nvPr/>
        </p:nvGrpSpPr>
        <p:grpSpPr>
          <a:xfrm>
            <a:off x="3100320" y="3688200"/>
            <a:ext cx="657720" cy="494640"/>
            <a:chOff x="3100320" y="3688200"/>
            <a:chExt cx="657720" cy="494640"/>
          </a:xfrm>
        </p:grpSpPr>
        <p:sp>
          <p:nvSpPr>
            <p:cNvPr id="141" name="CustomShape 16"/>
            <p:cNvSpPr/>
            <p:nvPr/>
          </p:nvSpPr>
          <p:spPr>
            <a:xfrm>
              <a:off x="3100320" y="368820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3196440" y="3752280"/>
              <a:ext cx="46548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43" name="Group 18"/>
          <p:cNvGrpSpPr/>
          <p:nvPr/>
        </p:nvGrpSpPr>
        <p:grpSpPr>
          <a:xfrm>
            <a:off x="3669840" y="3688200"/>
            <a:ext cx="4538520" cy="494640"/>
            <a:chOff x="3669840" y="3688200"/>
            <a:chExt cx="4538520" cy="494640"/>
          </a:xfrm>
        </p:grpSpPr>
        <p:sp>
          <p:nvSpPr>
            <p:cNvPr id="144" name="CustomShape 19"/>
            <p:cNvSpPr/>
            <p:nvPr/>
          </p:nvSpPr>
          <p:spPr>
            <a:xfrm>
              <a:off x="3669840" y="368820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3786480" y="375228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The Data Science Process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46" name="Group 21"/>
          <p:cNvGrpSpPr/>
          <p:nvPr/>
        </p:nvGrpSpPr>
        <p:grpSpPr>
          <a:xfrm>
            <a:off x="2816280" y="4571640"/>
            <a:ext cx="657720" cy="494640"/>
            <a:chOff x="2816280" y="4571640"/>
            <a:chExt cx="657720" cy="494640"/>
          </a:xfrm>
        </p:grpSpPr>
        <p:sp>
          <p:nvSpPr>
            <p:cNvPr id="147" name="CustomShape 22"/>
            <p:cNvSpPr/>
            <p:nvPr/>
          </p:nvSpPr>
          <p:spPr>
            <a:xfrm>
              <a:off x="2816280" y="457164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3"/>
            <p:cNvSpPr/>
            <p:nvPr/>
          </p:nvSpPr>
          <p:spPr>
            <a:xfrm>
              <a:off x="2912400" y="463680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V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49" name="Group 24"/>
          <p:cNvGrpSpPr/>
          <p:nvPr/>
        </p:nvGrpSpPr>
        <p:grpSpPr>
          <a:xfrm>
            <a:off x="3385800" y="4571640"/>
            <a:ext cx="4538520" cy="494640"/>
            <a:chOff x="3385800" y="4571640"/>
            <a:chExt cx="4538520" cy="494640"/>
          </a:xfrm>
        </p:grpSpPr>
        <p:sp>
          <p:nvSpPr>
            <p:cNvPr id="150" name="CustomShape 25"/>
            <p:cNvSpPr/>
            <p:nvPr/>
          </p:nvSpPr>
          <p:spPr>
            <a:xfrm>
              <a:off x="3385800" y="457164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3502080" y="463572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Project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2" name="CustomShape 27"/>
          <p:cNvSpPr/>
          <p:nvPr/>
        </p:nvSpPr>
        <p:spPr>
          <a:xfrm>
            <a:off x="-2687400" y="945360"/>
            <a:ext cx="4706640" cy="5008320"/>
          </a:xfrm>
          <a:prstGeom prst="ellipse">
            <a:avLst/>
          </a:prstGeom>
          <a:noFill/>
          <a:ln w="38160">
            <a:solidFill>
              <a:srgbClr val="031e4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497880" y="2655000"/>
            <a:ext cx="873720" cy="12625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0" descr=""/>
          <p:cNvPicPr/>
          <p:nvPr/>
        </p:nvPicPr>
        <p:blipFill>
          <a:blip r:embed="rId1"/>
          <a:stretch/>
        </p:blipFill>
        <p:spPr>
          <a:xfrm>
            <a:off x="-46800" y="36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Workshop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4960" y="1065600"/>
            <a:ext cx="860400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Approach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64960" y="1555200"/>
            <a:ext cx="86040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Know what Machine Learning is to generate an analytical perspective of everyday phenomena, being able to detect possible technology applications to develop solutions to common problems.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06920" y="184320"/>
            <a:ext cx="4373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Workshop Overview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64960" y="3475080"/>
            <a:ext cx="860400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Order of the sections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89440" y="4065120"/>
            <a:ext cx="8604000" cy="18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The workshop is designed in a way that you can apply the topics covered at the beginning of the session to a concrete problem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45 minutes of theory and examples</a:t>
            </a: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45 minutes solving a problem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What is Machine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64960" y="1065600"/>
            <a:ext cx="860400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Machine Learning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64960" y="1326960"/>
            <a:ext cx="86040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Computational methods to learn from data with the ultimate purpose of producing rules that improve the performance of a specific task or decision making process. (Felipe González)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74320" y="212760"/>
            <a:ext cx="60544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What is Machine Learning?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0" t="0" r="0" b="33983"/>
          <a:stretch/>
        </p:blipFill>
        <p:spPr>
          <a:xfrm>
            <a:off x="549000" y="2790360"/>
            <a:ext cx="8228880" cy="38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72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The Data Science 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The Data Science Process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80% of the 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188720" y="1726200"/>
            <a:ext cx="6217560" cy="46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The Data Science Process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20% of the 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005840" y="1723680"/>
            <a:ext cx="7223400" cy="48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LibreOffice/6.0.7.3$Linux_X86_64 LibreOffice_project/00m0$Build-3</Application>
  <Words>1065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2020-02-20T16:20:02Z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