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4" r:id="rId14"/>
    <p:sldId id="284" r:id="rId15"/>
    <p:sldId id="285" r:id="rId16"/>
    <p:sldId id="286" r:id="rId17"/>
    <p:sldId id="268" r:id="rId18"/>
    <p:sldId id="270" r:id="rId19"/>
    <p:sldId id="271" r:id="rId20"/>
    <p:sldId id="276" r:id="rId21"/>
    <p:sldId id="277" r:id="rId22"/>
    <p:sldId id="278" r:id="rId23"/>
    <p:sldId id="279" r:id="rId24"/>
    <p:sldId id="281" r:id="rId25"/>
    <p:sldId id="282" r:id="rId26"/>
    <p:sldId id="280" r:id="rId27"/>
    <p:sldId id="273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4"/>
            <p14:sldId id="284"/>
            <p14:sldId id="285"/>
            <p14:sldId id="286"/>
            <p14:sldId id="268"/>
            <p14:sldId id="270"/>
            <p14:sldId id="271"/>
            <p14:sldId id="276"/>
            <p14:sldId id="277"/>
            <p14:sldId id="278"/>
            <p14:sldId id="279"/>
            <p14:sldId id="281"/>
            <p14:sldId id="282"/>
            <p14:sldId id="280"/>
            <p14:sldId id="27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2" y="2125014"/>
            <a:ext cx="6122712" cy="412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5A92-3C0E-4BBF-927E-BC09DAA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3" y="2071486"/>
            <a:ext cx="668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olar Energy Potential Generated Per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anel By Direction – </a:t>
            </a:r>
            <a:r>
              <a:rPr lang="en-US" dirty="0"/>
              <a:t>Chart 4-8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22DA7-075D-48E1-8639-A6FC29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07" y="4491442"/>
            <a:ext cx="4165866" cy="169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A6F9E-3854-4DE1-A5F3-DD3CBEF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" y="1518383"/>
            <a:ext cx="3693554" cy="2257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14750A-1CD9-4EFB-B079-B7C3A553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67" y="1518383"/>
            <a:ext cx="3693554" cy="2240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0652-3C67-443D-8BCF-B6CC71F1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67" y="4299290"/>
            <a:ext cx="3654962" cy="226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74B8-6DF1-46AD-9DD7-9E7632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107" y="1518383"/>
            <a:ext cx="3641396" cy="22408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310D4E-DE77-4CD3-8E0A-162AA233C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" y="4305206"/>
            <a:ext cx="3654962" cy="2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B46-F872-4484-B608-ADE099F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1147532"/>
            <a:ext cx="3959980" cy="4562935"/>
          </a:xfrm>
        </p:spPr>
        <p:txBody>
          <a:bodyPr>
            <a:normAutofit/>
          </a:bodyPr>
          <a:lstStyle/>
          <a:p>
            <a:r>
              <a:rPr lang="en-US" dirty="0"/>
              <a:t>Does Total # of Solar Panel Have a Relationship with Carbon Offset Potential? 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9D186E9-CD62-4A10-A62C-E9BA8E56D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801" y="-59324"/>
            <a:ext cx="7217199" cy="44540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95102-2E20-40B5-8D94-172F359F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1" y="4376338"/>
            <a:ext cx="7217200" cy="24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881-3CA1-4980-8E12-4E7F8560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4" y="1309395"/>
            <a:ext cx="4348238" cy="3738465"/>
          </a:xfrm>
        </p:spPr>
        <p:txBody>
          <a:bodyPr>
            <a:normAutofit/>
          </a:bodyPr>
          <a:lstStyle/>
          <a:p>
            <a:r>
              <a:rPr lang="en-US" dirty="0"/>
              <a:t>Does Total Solar Energy Potential have a relationship with Carbon Offset Potential? 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79A683C-3138-4216-938C-3182113C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72" y="0"/>
            <a:ext cx="7166428" cy="4422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E3965-2EB4-4A12-9038-060F4D9F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67" y="4422710"/>
            <a:ext cx="7210833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E3B9-2D69-4E88-9266-C484AD3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Solar Panel Direction Has a Relationship with Carbon Offset?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582ED8-78D4-469E-AAE7-6AE0B0C4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46" y="1971892"/>
            <a:ext cx="3769190" cy="232612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216EE4-9C94-4C97-8C83-C91139C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03" y="1971891"/>
            <a:ext cx="3769188" cy="232612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50E8B8A-F8E9-44B6-AB7A-098FAB9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02" y="4394766"/>
            <a:ext cx="3769187" cy="232612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70BC8FF-BF2F-4B14-A1A4-554C1424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958" y="1971891"/>
            <a:ext cx="3769188" cy="232612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984EA16-E034-4DEC-A83D-085EE2B5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6" y="4394767"/>
            <a:ext cx="3769190" cy="2326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12954-6AAF-4037-B9E1-E477AA08D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955" y="4432301"/>
            <a:ext cx="3769187" cy="809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FC8311-C902-4A93-AFBD-97E1F0C29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955" y="5349742"/>
            <a:ext cx="3285588" cy="1371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BC472A-C87D-40C7-A21A-1B6A7688B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798" y="5341857"/>
            <a:ext cx="1179059" cy="13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93" y="618931"/>
            <a:ext cx="10071531" cy="1320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Does Location Has a Relationship with Carbon Offset?</a:t>
            </a:r>
            <a:b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9D9E2-0608-499B-BFA7-BE12F36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65" y="2719546"/>
            <a:ext cx="5642538" cy="351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39267-7266-4201-9FA5-3B409359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3" y="2719545"/>
            <a:ext cx="5692868" cy="35195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3568BB-1046-4221-80AE-AC99F216396F}"/>
              </a:ext>
            </a:extLst>
          </p:cNvPr>
          <p:cNvSpPr txBox="1">
            <a:spLocks/>
          </p:cNvSpPr>
          <p:nvPr/>
        </p:nvSpPr>
        <p:spPr>
          <a:xfrm>
            <a:off x="1078895" y="1844350"/>
            <a:ext cx="1007153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solar energy production potential by region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For Correlation Checking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1FF45-92DE-440E-9399-42C8B3A3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270000"/>
            <a:ext cx="6048872" cy="5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ANOVA: do the mean values of 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potential generated by each panel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differ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 </a:t>
            </a:r>
            <a:r>
              <a:rPr lang="en-US" dirty="0"/>
              <a:t>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716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previous slides: calculate the average solar energy potential generated by each panel by region (</a:t>
            </a:r>
            <a:r>
              <a:rPr lang="en-US" sz="32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ANOVA: do the sunlight energy potential per panel per direction differ by 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925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02506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(carbon offset ~ total solar energy potential + total # of solar panel)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9D130-EE89-4680-9AAC-90469BD4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7050"/>
            <a:ext cx="5977105" cy="337797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C11D183-1D86-49F1-82F8-56436B3D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3" y="2061778"/>
            <a:ext cx="6199275" cy="38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Model2 (carbon offset ~ total solar energy potential + total # of solar panels + regions)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53267-1A6D-4B0C-95BA-981C7C01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286"/>
            <a:ext cx="5513665" cy="347973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AE4FC76-11A6-4FA0-8A24-7D2CC793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65" y="2133026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93A8B-5BFF-4429-B843-66390957554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Model3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flat panels have the highest correlation with y, that’s why include here first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2C12B-37F5-4CEC-8843-1AD17517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413"/>
            <a:ext cx="5520255" cy="365552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CEA15E2-4E60-479E-8C85-71D71128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69" y="2082800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E5329E-192E-4A99-8FC1-0F0EFB6C663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Model4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cook doesn’t look good, so we add all panel directions this time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ED36B-B18C-4447-BB9B-7655FC44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954"/>
            <a:ext cx="4693298" cy="35296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59C2FDE-8915-430F-BA01-B63D0029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98" y="1922605"/>
            <a:ext cx="7498702" cy="46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CAA5-3B62-4E6C-96F8-39492B39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364-4F75-4065-BDC1-95BEC284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Needs to be better worded or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435A-16D3-42B8-86FB-B460E7B0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430"/>
            <a:ext cx="10043539" cy="5033313"/>
          </a:xfrm>
        </p:spPr>
        <p:txBody>
          <a:bodyPr>
            <a:normAutofit/>
          </a:bodyPr>
          <a:lstStyle/>
          <a:p>
            <a:r>
              <a:rPr lang="en-US" dirty="0"/>
              <a:t>Model 4 is the best:</a:t>
            </a:r>
          </a:p>
          <a:p>
            <a:pPr lvl="1"/>
            <a:r>
              <a:rPr lang="en-US" dirty="0"/>
              <a:t>P-value &lt; 0.05</a:t>
            </a:r>
          </a:p>
          <a:p>
            <a:pPr lvl="1"/>
            <a:r>
              <a:rPr lang="en-US" dirty="0"/>
              <a:t>Multiple R-squared is 95%</a:t>
            </a:r>
          </a:p>
          <a:p>
            <a:pPr lvl="1"/>
            <a:r>
              <a:rPr lang="en-US" dirty="0"/>
              <a:t>Cook’s &lt; 1</a:t>
            </a:r>
          </a:p>
          <a:p>
            <a:r>
              <a:rPr lang="en-US" dirty="0"/>
              <a:t>The model indicates that:</a:t>
            </a:r>
          </a:p>
          <a:p>
            <a:pPr lvl="1"/>
            <a:r>
              <a:rPr lang="en-US" dirty="0"/>
              <a:t>The more flat, more carbon offset</a:t>
            </a:r>
          </a:p>
          <a:p>
            <a:pPr lvl="1"/>
            <a:r>
              <a:rPr lang="en-US" dirty="0"/>
              <a:t>Adding more solar panels in the South region, help reduce carbon emissions the most</a:t>
            </a:r>
          </a:p>
          <a:p>
            <a:pPr lvl="1"/>
            <a:r>
              <a:rPr lang="en-US" dirty="0"/>
              <a:t>Adding more solar panels in </a:t>
            </a:r>
            <a:r>
              <a:rPr lang="en-US" altLang="zh-CN" dirty="0"/>
              <a:t>Northeast and West</a:t>
            </a:r>
            <a:r>
              <a:rPr lang="en-US" dirty="0"/>
              <a:t>, will actually increase carbon emissions</a:t>
            </a:r>
          </a:p>
          <a:p>
            <a:pPr lvl="1"/>
            <a:r>
              <a:rPr lang="en-US" dirty="0"/>
              <a:t>Installing solar panel facing South and East will help reduce carbon emissions the most</a:t>
            </a:r>
          </a:p>
          <a:p>
            <a:pPr lvl="1"/>
            <a:r>
              <a:rPr lang="en-US" dirty="0"/>
              <a:t>Installing solar panel facing North will actually increase carbon emissions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estimated number of solar panels, amount of solar energy generated, and carbon dioxide abatement in cities throughout the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estimated potential carbon offset from solar energy use per region.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mean potential solar energy generation per panel by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</TotalTime>
  <Words>960</Words>
  <Application>Microsoft Office PowerPoint</Application>
  <PresentationFormat>Widescreen</PresentationFormat>
  <Paragraphs>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Total number of solar panels with direction breakdowns by region </vt:lpstr>
      <vt:lpstr>Mean Solar Energy Potential Generated Per Panel By Direction – Chart 4-8</vt:lpstr>
      <vt:lpstr>Does Total # of Solar Panel Have a Relationship with Carbon Offset Potential? </vt:lpstr>
      <vt:lpstr>Does Total Solar Energy Potential have a relationship with Carbon Offset Potential? </vt:lpstr>
      <vt:lpstr>Does Solar Panel Direction Has a Relationship with Carbon Offset?</vt:lpstr>
      <vt:lpstr>Does Location Has a Relationship with Carbon Offset? </vt:lpstr>
      <vt:lpstr>Heatmap For Correlation Checking</vt:lpstr>
      <vt:lpstr>PowerPoint Presentation</vt:lpstr>
      <vt:lpstr>ANOVA: do the mean values of solar energy potential generated by each panel differ by region?</vt:lpstr>
      <vt:lpstr>ANOVA: do the sunlight energy potential per panel per direction differ by region?</vt:lpstr>
      <vt:lpstr>Model 1 (carbon offset ~ total solar energy potential + total # of solar panel)  </vt:lpstr>
      <vt:lpstr>Model2 (carbon offset ~ total solar energy potential + total # of solar panels + regions)  </vt:lpstr>
      <vt:lpstr>PowerPoint Presentation</vt:lpstr>
      <vt:lpstr>PowerPoint Presentation</vt:lpstr>
      <vt:lpstr>VIF test on all the variables </vt:lpstr>
      <vt:lpstr>PowerPoint Presentation</vt:lpstr>
      <vt:lpstr>Needs to be better worded or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Wu, Jichong</cp:lastModifiedBy>
  <cp:revision>29</cp:revision>
  <dcterms:created xsi:type="dcterms:W3CDTF">2021-03-18T13:48:05Z</dcterms:created>
  <dcterms:modified xsi:type="dcterms:W3CDTF">2021-03-20T22:01:06Z</dcterms:modified>
</cp:coreProperties>
</file>