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62" r:id="rId3"/>
    <p:sldId id="283" r:id="rId4"/>
    <p:sldId id="265" r:id="rId5"/>
    <p:sldId id="266" r:id="rId6"/>
    <p:sldId id="258" r:id="rId7"/>
    <p:sldId id="257" r:id="rId8"/>
    <p:sldId id="260" r:id="rId9"/>
    <p:sldId id="261" r:id="rId10"/>
    <p:sldId id="259" r:id="rId11"/>
    <p:sldId id="263" r:id="rId12"/>
    <p:sldId id="269" r:id="rId13"/>
    <p:sldId id="268" r:id="rId14"/>
    <p:sldId id="264" r:id="rId15"/>
    <p:sldId id="267" r:id="rId16"/>
    <p:sldId id="270" r:id="rId17"/>
    <p:sldId id="271" r:id="rId18"/>
    <p:sldId id="276" r:id="rId19"/>
    <p:sldId id="277" r:id="rId20"/>
    <p:sldId id="278" r:id="rId21"/>
    <p:sldId id="279" r:id="rId22"/>
    <p:sldId id="281" r:id="rId23"/>
    <p:sldId id="282" r:id="rId24"/>
    <p:sldId id="280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AB4F8-50F4-4721-BC56-615DC9EB808F}">
          <p14:sldIdLst>
            <p14:sldId id="256"/>
            <p14:sldId id="262"/>
            <p14:sldId id="283"/>
            <p14:sldId id="265"/>
            <p14:sldId id="266"/>
            <p14:sldId id="258"/>
            <p14:sldId id="257"/>
            <p14:sldId id="260"/>
            <p14:sldId id="261"/>
            <p14:sldId id="259"/>
            <p14:sldId id="263"/>
            <p14:sldId id="269"/>
            <p14:sldId id="268"/>
            <p14:sldId id="264"/>
            <p14:sldId id="267"/>
            <p14:sldId id="270"/>
            <p14:sldId id="271"/>
            <p14:sldId id="276"/>
            <p14:sldId id="277"/>
            <p14:sldId id="278"/>
            <p14:sldId id="279"/>
            <p14:sldId id="281"/>
            <p14:sldId id="282"/>
            <p14:sldId id="28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0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98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688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0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7898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472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79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7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66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047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7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513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1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jboysen/google-project-sunroof?select=project-sunroof-city-09082017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0E29-BD7A-4E0B-8E97-E4634706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659" y="1771650"/>
            <a:ext cx="10572000" cy="1657350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Science Rookies           Group Project 1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E1296-426C-4AB4-AF02-5E05733A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4" y="5271322"/>
            <a:ext cx="10572000" cy="130092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Team #4</a:t>
            </a:r>
          </a:p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Bradley Reardon, Pranay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Bhakthula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Baldur Hua, Jichong Wu,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Qinyuan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Xing</a:t>
            </a: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2EAB8-E9F4-40B4-8C21-3C722F2D3CBB}"/>
              </a:ext>
            </a:extLst>
          </p:cNvPr>
          <p:cNvSpPr txBox="1"/>
          <p:nvPr/>
        </p:nvSpPr>
        <p:spPr>
          <a:xfrm>
            <a:off x="619124" y="4028093"/>
            <a:ext cx="826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Sunroof Project Analysis</a:t>
            </a:r>
            <a:endParaRPr lang="zh-CN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D4EE0D-67BD-45D9-BCBE-0F562E39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609600"/>
            <a:ext cx="8596668" cy="13208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C1C5-DF0B-4885-8143-FDA1F7CC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94" y="1488613"/>
            <a:ext cx="9763621" cy="4856203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aggregates overview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# of cities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chart1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# of solar panels with direction breakdowns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chart2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production potential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chart3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additional independent variables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 the average solar energy potential generated by each panel by region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charts 4-8, table1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sunlight energy potential per panel per direction for each city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i.e.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sunlight_north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panels_north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estimated total solar energy generation potential per panel in city x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 check for model building (</a:t>
            </a:r>
            <a:r>
              <a:rPr lang="en-US" sz="20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below 4 + above 2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panels?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potential?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 direction?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location (use </a:t>
            </a:r>
            <a:r>
              <a:rPr lang="en-US" sz="18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long data)?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7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7C1-4676-4249-9CE7-3DB93DF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# of Cities by Region – Chart1</a:t>
            </a:r>
            <a:br>
              <a:rPr lang="en-US" dirty="0"/>
            </a:br>
            <a:r>
              <a:rPr lang="en-US" dirty="0"/>
              <a:t>Chart 2 missing (don’t have 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BA36-FF68-46F9-A101-58F857F5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F5DFF-CFD9-44B1-A2ED-53A9D205ED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46210"/>
            <a:ext cx="8382690" cy="4102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49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283-D1CC-49AF-BB4F-F9FC864A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2 Total number of solar panels with direction breakdowns by region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679DF-7C22-4D0B-86F8-6FA4455CE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935" y="1930400"/>
            <a:ext cx="9743016" cy="4791569"/>
          </a:xfrm>
        </p:spPr>
      </p:pic>
    </p:spTree>
    <p:extLst>
      <p:ext uri="{BB962C8B-B14F-4D97-AF65-F5344CB8AC3E}">
        <p14:creationId xmlns:p14="http://schemas.microsoft.com/office/powerpoint/2010/main" val="331779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23A3-C580-49F7-8ED6-A426CD01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76335"/>
            <a:ext cx="10071531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production potential by region – chart3 </a:t>
            </a:r>
            <a:r>
              <a:rPr lang="en-U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Both of these two needed</a:t>
            </a:r>
            <a:r>
              <a:rPr lang="en-U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75AAB-4ED1-4941-BEE1-BB17FDC8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39104"/>
            <a:ext cx="5555043" cy="3471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73CCDB-9F17-419A-8EBE-EB333E168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68" y="1939104"/>
            <a:ext cx="5602694" cy="347109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0BCF63-08D7-4EF8-893D-BE7D22558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68" y="5324084"/>
            <a:ext cx="4072141" cy="1157581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61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080E-7511-4AC4-A8F0-C52C0455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2" y="150013"/>
            <a:ext cx="8596668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verage solar energy potential generated per panel by region – </a:t>
            </a:r>
            <a:r>
              <a:rPr lang="en-US" dirty="0"/>
              <a:t>Chart 4-8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60FDCF-1BE9-47F8-AAAA-E61A5251A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77" y="4180131"/>
            <a:ext cx="3992501" cy="244952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CA03D-E2EA-48E9-B886-49247587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8" y="1665268"/>
            <a:ext cx="3978181" cy="2449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53F6A-22DD-421B-8678-9B88355AB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64" y="1665268"/>
            <a:ext cx="3992501" cy="2456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1E4C0F-5C35-40D6-98DA-2D1481C67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763" y="4180131"/>
            <a:ext cx="4011335" cy="2478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19CABD-80F3-43A6-898F-15F088955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2629" y="2056972"/>
            <a:ext cx="3830093" cy="23428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95E5A5-50A6-440C-A5AF-D691F8AA91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2629" y="4595755"/>
            <a:ext cx="3823585" cy="105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4D04-B7B9-4334-97D8-2C1043E3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482078" cy="303866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 check for model building (</a:t>
            </a:r>
            <a:r>
              <a:rPr lang="en-US" sz="20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below 4 + above 2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panels?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potential?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 direction?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location (use </a:t>
            </a:r>
            <a:r>
              <a:rPr lang="en-US" sz="18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long data)?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Need these charts, only if team agrees</a:t>
            </a:r>
          </a:p>
        </p:txBody>
      </p:sp>
    </p:spTree>
    <p:extLst>
      <p:ext uri="{BB962C8B-B14F-4D97-AF65-F5344CB8AC3E}">
        <p14:creationId xmlns:p14="http://schemas.microsoft.com/office/powerpoint/2010/main" val="53607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0466-E028-4D61-915F-A3B33B7A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checking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A8F1034-24D4-417C-A725-8087F4964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6AC56838-18F4-42BC-B009-004A6FA6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2" y="1270000"/>
            <a:ext cx="7296539" cy="547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51813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CF1-9FEC-4B61-8664-9E66B5F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ANOVA: do the mean values of 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potential generated by each panel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differ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by </a:t>
            </a:r>
            <a:r>
              <a:rPr lang="en-US" dirty="0"/>
              <a:t>region?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D56-2FDD-403E-98AF-516E0D9A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8716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From previous slides: calculate the average solar energy potential generated by each panel by region (</a:t>
            </a:r>
            <a:r>
              <a:rPr lang="en-US" sz="32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charts 4-8, table1</a:t>
            </a:r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3200" dirty="0"/>
              <a:t>A snapshot picture – ANOVA result summary </a:t>
            </a:r>
          </a:p>
        </p:txBody>
      </p:sp>
    </p:spTree>
    <p:extLst>
      <p:ext uri="{BB962C8B-B14F-4D97-AF65-F5344CB8AC3E}">
        <p14:creationId xmlns:p14="http://schemas.microsoft.com/office/powerpoint/2010/main" val="2239328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CF1-9FEC-4B61-8664-9E66B5F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ANOVA: do the sunlight energy potential per panel per direction diff by region?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D56-2FDD-403E-98AF-516E0D9A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925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sunlight energy potential per panel per direction for each city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i.e. </a:t>
            </a:r>
            <a:r>
              <a:rPr lang="en-US" sz="3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sunlight_north</a:t>
            </a:r>
            <a:r>
              <a:rPr 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3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panels_north</a:t>
            </a:r>
            <a:r>
              <a:rPr 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estimated total solar energy generation potential per panel in city x</a:t>
            </a:r>
          </a:p>
          <a:p>
            <a:r>
              <a:rPr lang="en-US" sz="3200" dirty="0"/>
              <a:t>A snapshot picture – ANOVA result summary </a:t>
            </a:r>
          </a:p>
        </p:txBody>
      </p:sp>
    </p:spTree>
    <p:extLst>
      <p:ext uri="{BB962C8B-B14F-4D97-AF65-F5344CB8AC3E}">
        <p14:creationId xmlns:p14="http://schemas.microsoft.com/office/powerpoint/2010/main" val="202506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3D3D-FBA9-4DCC-B710-C38E8C7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Jichong Notes to all </a:t>
            </a:r>
            <a:br>
              <a:rPr lang="en-US" dirty="0"/>
            </a:br>
            <a:r>
              <a:rPr lang="en-US" dirty="0"/>
              <a:t>[delete this page after clean up]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9EE3-C99F-4839-B6E3-07F482A6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71531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At this point and for my work to be helpful to the team, I thought more is better. So I added slides/sections as many as I can, for you guys to do minus work =) </a:t>
            </a:r>
          </a:p>
          <a:p>
            <a:r>
              <a:rPr lang="en-US" sz="2800" dirty="0"/>
              <a:t>Pls feel free to drop/change anything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</a:rPr>
              <a:t>Chart numbering </a:t>
            </a:r>
            <a:r>
              <a:rPr lang="en-US" sz="2800" dirty="0"/>
              <a:t>in yellow highlight, can be removed later, including for now so it’s clear for you to track my thoughts</a:t>
            </a:r>
          </a:p>
          <a:p>
            <a:r>
              <a:rPr lang="en-US" sz="2800" dirty="0"/>
              <a:t>Brad: my edits are </a:t>
            </a:r>
            <a:r>
              <a:rPr lang="en-US" sz="2800" dirty="0">
                <a:solidFill>
                  <a:srgbClr val="FF0000"/>
                </a:solidFill>
              </a:rPr>
              <a:t>in red </a:t>
            </a:r>
            <a:r>
              <a:rPr lang="en-US" sz="2800" dirty="0"/>
              <a:t>where I changed your line – feel free to edit again</a:t>
            </a:r>
          </a:p>
        </p:txBody>
      </p:sp>
    </p:spTree>
    <p:extLst>
      <p:ext uri="{BB962C8B-B14F-4D97-AF65-F5344CB8AC3E}">
        <p14:creationId xmlns:p14="http://schemas.microsoft.com/office/powerpoint/2010/main" val="346504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Lm</a:t>
            </a:r>
            <a:r>
              <a:rPr lang="en-US" dirty="0"/>
              <a:t>(carbon offset ~ total solar energy potential)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3A7-A383-4AD5-ADE9-C5C0249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snapshot of a model summary 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827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Lm</a:t>
            </a:r>
            <a:r>
              <a:rPr lang="en-US" dirty="0"/>
              <a:t>(carbon offset ~ total solar energy potential + # of solar panels)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3A7-A383-4AD5-ADE9-C5C0249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snapshot of a model summary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837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Lm</a:t>
            </a:r>
            <a:r>
              <a:rPr lang="en-US" dirty="0"/>
              <a:t>(carbon offset ~ total solar energy potential + # of solar panels + location (we can code 4 region by 4 </a:t>
            </a:r>
            <a:r>
              <a:rPr lang="en-US" dirty="0">
                <a:solidFill>
                  <a:schemeClr val="accent5"/>
                </a:solidFill>
              </a:rPr>
              <a:t>categorical</a:t>
            </a:r>
            <a:r>
              <a:rPr lang="en-US" dirty="0"/>
              <a:t> levels))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3A7-A383-4AD5-ADE9-C5C02493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87214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snapshot of a model summary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24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Lm</a:t>
            </a:r>
            <a:r>
              <a:rPr lang="en-US" dirty="0"/>
              <a:t>(carbon offset ~ total solar energy potential + # of solar panels + location (we can code 4 region by 4 </a:t>
            </a:r>
            <a:r>
              <a:rPr lang="en-US" dirty="0">
                <a:solidFill>
                  <a:schemeClr val="accent5"/>
                </a:solidFill>
              </a:rPr>
              <a:t>categorical</a:t>
            </a:r>
            <a:r>
              <a:rPr lang="en-US" dirty="0"/>
              <a:t> levels) + panel direction (we can code directions into 4 </a:t>
            </a:r>
            <a:r>
              <a:rPr lang="en-US" dirty="0">
                <a:solidFill>
                  <a:schemeClr val="accent5"/>
                </a:solidFill>
              </a:rPr>
              <a:t>categorical</a:t>
            </a:r>
            <a:r>
              <a:rPr lang="en-US" dirty="0"/>
              <a:t> levels – NSEW?)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3A7-A383-4AD5-ADE9-C5C02493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79" y="3873622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snapshot of a model summary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329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7885-042A-45A3-B452-090FCE0E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VIF test on all the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DCAA5-3B62-4E6C-96F8-39492B39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4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1183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975A-423E-4E04-9ACD-63829AA2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rgbClr val="FFFF00"/>
                </a:solidFill>
              </a:rPr>
              <a:t>Delete this(Baldur)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8295-9F56-4D23-8BA9-994F6C88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 added few things based on the latest ‘patch’ by </a:t>
            </a:r>
            <a:r>
              <a:rPr lang="en-US" altLang="zh-CN" sz="2400" dirty="0" err="1"/>
              <a:t>Jichong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Make sure we review the whole thing before submitting</a:t>
            </a:r>
            <a:r>
              <a:rPr lang="en-US" altLang="zh-CN" dirty="0"/>
              <a:t>.</a:t>
            </a:r>
          </a:p>
          <a:p>
            <a:r>
              <a:rPr lang="en-US" altLang="zh-CN" sz="2400" dirty="0"/>
              <a:t>There may be some inconsistence</a:t>
            </a:r>
            <a:r>
              <a:rPr lang="en-US" altLang="zh-CN" sz="2400"/>
              <a:t>.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955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68D4-4B21-479E-B144-9A787A2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C128-804D-456A-8AF8-AA5CEB8E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Model Building 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Conclusions </a:t>
            </a:r>
          </a:p>
          <a:p>
            <a:r>
              <a:rPr lang="en-US" sz="3200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 (If time allows)</a:t>
            </a:r>
          </a:p>
          <a:p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Data Set Overview</a:t>
            </a:r>
          </a:p>
        </p:txBody>
      </p:sp>
    </p:spTree>
    <p:extLst>
      <p:ext uri="{BB962C8B-B14F-4D97-AF65-F5344CB8AC3E}">
        <p14:creationId xmlns:p14="http://schemas.microsoft.com/office/powerpoint/2010/main" val="203692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6260-2B93-4474-BA2B-EB55C6D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C673-17DA-40DF-BCAD-5A4D7BE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12" y="2051324"/>
            <a:ext cx="9246664" cy="43594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dataset, </a:t>
            </a:r>
            <a:r>
              <a:rPr lang="en-US" altLang="zh-C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compiled by the Google Sunroof Project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contains the number of solar panels, along with the amount of solar energy generated and carbon dioxide abatement in different cities of United States.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</a:rPr>
              <a:t>Dataset Source: </a:t>
            </a: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Kaggle</a:t>
            </a: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7,899 observations and 26 variables (After rearrangement)</a:t>
            </a:r>
          </a:p>
          <a:p>
            <a:pPr lvl="1">
              <a:buClr>
                <a:schemeClr val="tx1"/>
              </a:buClr>
            </a:pP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B9850-2826-454B-8FE3-866A3102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31068"/>
            <a:ext cx="8396658" cy="16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D278-8574-4389-AD80-E2F74165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S.M.A.R.T Questions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6917-9AC3-442F-9196-7B4ED4C0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2" y="1836984"/>
            <a:ext cx="8826071" cy="41248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Analyze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effects of estimated annual sunlight and number of potential panel types on the total solar energy generation potential per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US city and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Determine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estimated potential carbon offset from solar energy use per region.</a:t>
            </a:r>
          </a:p>
          <a:p>
            <a:pPr marL="0" indent="0">
              <a:buNone/>
            </a:pPr>
            <a:endParaRPr lang="en-US" altLang="zh-C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39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847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282F8-7B76-4231-9E41-1F55BFB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6" y="571500"/>
            <a:ext cx="4352924" cy="14475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Prepare for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14F4-0BE4-4F54-A6D4-1D378532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04" y="2019075"/>
            <a:ext cx="4211393" cy="4363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Dropped 3 variables: median number of panels, median yearly sunlight (used mean values instead), install size (irrelevant to our analysis)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Shortened/renamed column titles for readability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Changed data types for numerical columns from string to numeric.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Excluded the NA values.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the </a:t>
            </a:r>
            <a:r>
              <a:rPr lang="en-US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column as factor data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comparison analysis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Four levels: Northeast, South, Midwest, West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764A24B-69B0-4716-93DD-FD5457DF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57" y="1456607"/>
            <a:ext cx="6007539" cy="450565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923</Words>
  <Application>Microsoft Office PowerPoint</Application>
  <PresentationFormat>Widescreen</PresentationFormat>
  <Paragraphs>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Helvetica</vt:lpstr>
      <vt:lpstr>Trebuchet MS</vt:lpstr>
      <vt:lpstr>Wingdings</vt:lpstr>
      <vt:lpstr>Wingdings 3</vt:lpstr>
      <vt:lpstr>Facet</vt:lpstr>
      <vt:lpstr>Data Science Rookies           Group Project 1</vt:lpstr>
      <vt:lpstr>Jichong Notes to all  [delete this page after clean up]</vt:lpstr>
      <vt:lpstr>Delete this(Baldur)</vt:lpstr>
      <vt:lpstr>Outline</vt:lpstr>
      <vt:lpstr>PowerPoint Presentation</vt:lpstr>
      <vt:lpstr>Data Set Overview</vt:lpstr>
      <vt:lpstr>S.M.A.R.T Questions</vt:lpstr>
      <vt:lpstr>PowerPoint Presentation</vt:lpstr>
      <vt:lpstr>To Prepare for EDA:</vt:lpstr>
      <vt:lpstr>Exploratory Data Analysis</vt:lpstr>
      <vt:lpstr>Total # of Cities by Region – Chart1 Chart 2 missing (don’t have to)</vt:lpstr>
      <vt:lpstr>Chart 2 Total number of solar panels with direction breakdowns by region </vt:lpstr>
      <vt:lpstr>Total solar energy production potential by region – chart3 (Both of these two needed)</vt:lpstr>
      <vt:lpstr>Average solar energy potential generated per panel by region – Chart 4-8</vt:lpstr>
      <vt:lpstr>Relationship check for model building (below 4 + above 2) Any relationship between carbon offset and solar panels? (qq-plot + cor test) Any relationship between carbon offset and solar potential? (qq-plot + cor test) Any relationship between carbon offset and solar panel direction? (qq-plot + cor test) Any relationship between carbon offset and solar location (use lat, long data)? (qq-plot + cor test)   Need these charts, only if team agrees</vt:lpstr>
      <vt:lpstr>Correlation checking</vt:lpstr>
      <vt:lpstr>PowerPoint Presentation</vt:lpstr>
      <vt:lpstr>ANOVA: do the mean values of solar energy potential generated by each panel differ by region?</vt:lpstr>
      <vt:lpstr>ANOVA: do the sunlight energy potential per panel per direction diff by region?</vt:lpstr>
      <vt:lpstr>Lm(carbon offset ~ total solar energy potential)  </vt:lpstr>
      <vt:lpstr>Lm(carbon offset ~ total solar energy potential + # of solar panels)  </vt:lpstr>
      <vt:lpstr>Lm(carbon offset ~ total solar energy potential + # of solar panels + location (we can code 4 region by 4 categorical levels))  </vt:lpstr>
      <vt:lpstr>Lm(carbon offset ~ total solar energy potential + # of solar panels + location (we can code 4 region by 4 categorical levels) + panel direction (we can code directions into 4 categorical levels – NSEW?)  </vt:lpstr>
      <vt:lpstr>VIF test on all the variables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Chengyang Hua</dc:creator>
  <cp:lastModifiedBy>Chengyang Hua</cp:lastModifiedBy>
  <cp:revision>21</cp:revision>
  <dcterms:created xsi:type="dcterms:W3CDTF">2021-03-18T13:48:05Z</dcterms:created>
  <dcterms:modified xsi:type="dcterms:W3CDTF">2021-03-20T15:33:45Z</dcterms:modified>
</cp:coreProperties>
</file>