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sldIdLst>
    <p:sldId id="256" r:id="rId2"/>
    <p:sldId id="262" r:id="rId3"/>
    <p:sldId id="283" r:id="rId4"/>
    <p:sldId id="265" r:id="rId5"/>
    <p:sldId id="266" r:id="rId6"/>
    <p:sldId id="258" r:id="rId7"/>
    <p:sldId id="257" r:id="rId8"/>
    <p:sldId id="260" r:id="rId9"/>
    <p:sldId id="261" r:id="rId10"/>
    <p:sldId id="259" r:id="rId11"/>
    <p:sldId id="263" r:id="rId12"/>
    <p:sldId id="269" r:id="rId13"/>
    <p:sldId id="264" r:id="rId14"/>
    <p:sldId id="284" r:id="rId15"/>
    <p:sldId id="285" r:id="rId16"/>
    <p:sldId id="286" r:id="rId17"/>
    <p:sldId id="268" r:id="rId18"/>
    <p:sldId id="270" r:id="rId19"/>
    <p:sldId id="271" r:id="rId20"/>
    <p:sldId id="278" r:id="rId21"/>
    <p:sldId id="279" r:id="rId22"/>
    <p:sldId id="281" r:id="rId23"/>
    <p:sldId id="282" r:id="rId24"/>
    <p:sldId id="276" r:id="rId25"/>
    <p:sldId id="280" r:id="rId26"/>
    <p:sldId id="289" r:id="rId27"/>
    <p:sldId id="273" r:id="rId28"/>
    <p:sldId id="28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AAB4F8-50F4-4721-BC56-615DC9EB808F}">
          <p14:sldIdLst>
            <p14:sldId id="256"/>
            <p14:sldId id="262"/>
            <p14:sldId id="283"/>
            <p14:sldId id="265"/>
            <p14:sldId id="266"/>
            <p14:sldId id="258"/>
            <p14:sldId id="257"/>
            <p14:sldId id="260"/>
            <p14:sldId id="261"/>
            <p14:sldId id="259"/>
            <p14:sldId id="263"/>
            <p14:sldId id="269"/>
            <p14:sldId id="264"/>
            <p14:sldId id="284"/>
            <p14:sldId id="285"/>
            <p14:sldId id="286"/>
            <p14:sldId id="268"/>
            <p14:sldId id="270"/>
            <p14:sldId id="271"/>
            <p14:sldId id="278"/>
            <p14:sldId id="279"/>
            <p14:sldId id="281"/>
            <p14:sldId id="282"/>
            <p14:sldId id="276"/>
            <p14:sldId id="280"/>
            <p14:sldId id="289"/>
            <p14:sldId id="273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nay yanarp" initials="py" lastIdx="1" clrIdx="0">
    <p:extLst>
      <p:ext uri="{19B8F6BF-5375-455C-9EA6-DF929625EA0E}">
        <p15:presenceInfo xmlns:p15="http://schemas.microsoft.com/office/powerpoint/2012/main" userId="08c5320d99ca8e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0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980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6887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106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7898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472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798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076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664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047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676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9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4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513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110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5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jboysen/google-project-sunroof?select=project-sunroof-city-09082017.cs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0E29-BD7A-4E0B-8E97-E46347068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659" y="1771650"/>
            <a:ext cx="10572000" cy="1657350"/>
          </a:xfrm>
        </p:spPr>
        <p:txBody>
          <a:bodyPr>
            <a:noAutofit/>
          </a:bodyPr>
          <a:lstStyle/>
          <a:p>
            <a:pPr algn="l"/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Data Science Rookies           Group Project 1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E1296-426C-4AB4-AF02-5E05733A6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4" y="5271322"/>
            <a:ext cx="10572000" cy="1300928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Team #4</a:t>
            </a:r>
          </a:p>
          <a:p>
            <a:pPr algn="l"/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Bradley Reardon, Pranay </a:t>
            </a:r>
            <a:r>
              <a:rPr lang="en-US" altLang="zh-CN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Bhakthula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, Baldur Hua, Jichong Wu, </a:t>
            </a:r>
            <a:r>
              <a:rPr lang="en-US" altLang="zh-CN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Qinyuan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 Xing</a:t>
            </a:r>
            <a:endParaRPr lang="zh-CN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2EAB8-E9F4-40B4-8C21-3C722F2D3CBB}"/>
              </a:ext>
            </a:extLst>
          </p:cNvPr>
          <p:cNvSpPr txBox="1"/>
          <p:nvPr/>
        </p:nvSpPr>
        <p:spPr>
          <a:xfrm>
            <a:off x="619124" y="4028093"/>
            <a:ext cx="8267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Sunroof Project Analysis</a:t>
            </a:r>
            <a:endParaRPr lang="zh-CN" altLang="en-US" sz="4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1D4EE0D-67BD-45D9-BCBE-0F562E39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95" y="609600"/>
            <a:ext cx="8596668" cy="1320800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Exploratory 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3C1C5-DF0B-4885-8143-FDA1F7CC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94" y="1488613"/>
            <a:ext cx="9763621" cy="4856203"/>
          </a:xfrm>
        </p:spPr>
        <p:txBody>
          <a:bodyPr>
            <a:normAutofit fontScale="92500" lnSpcReduction="10000"/>
          </a:bodyPr>
          <a:lstStyle/>
          <a:p>
            <a:r>
              <a:rPr lang="en-US" sz="2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 aggregates overview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total # of cities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chart1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total # of solar panels with direction breakdowns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chart2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total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solar energy production potential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chart3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Get additional independent variables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Calculate the average solar energy potential generated by each panel by region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charts 4-8, table1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Find sunlight energy potential per panel per direction for each city</a:t>
            </a:r>
          </a:p>
          <a:p>
            <a:pPr lvl="2"/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i.e. </a:t>
            </a:r>
            <a:r>
              <a:rPr lang="en-US" sz="16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sunlight_north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/ </a:t>
            </a:r>
            <a:r>
              <a:rPr lang="en-US" sz="16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panels_north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estimated total solar energy generation potential per panel in city x</a:t>
            </a:r>
          </a:p>
          <a:p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Relationship check for model building (</a:t>
            </a:r>
            <a:r>
              <a:rPr lang="en-US" sz="2000" b="1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below 4 + above 2</a:t>
            </a: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panels?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potential?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panel direction?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location (use </a:t>
            </a:r>
            <a:r>
              <a:rPr lang="en-US" sz="18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long data)?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linear-plot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7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F7C1-4676-4249-9CE7-3DB93DFC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# of Cities by Region – Chart1</a:t>
            </a:r>
            <a:br>
              <a:rPr lang="en-US" dirty="0"/>
            </a:br>
            <a:r>
              <a:rPr lang="en-US" dirty="0"/>
              <a:t>Chart 2 missing (don’t have to)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F5DFF-CFD9-44B1-A2ED-53A9D205ED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12" y="2125014"/>
            <a:ext cx="6122712" cy="4123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149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9283-D1CC-49AF-BB4F-F9FC864A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2 Total number of solar panels with direction breakdowns by region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445A92-3C0E-4BBF-927E-BC09DAA10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93" y="2071486"/>
            <a:ext cx="66865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9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0080E-7511-4AC4-A8F0-C52C0455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2" y="150013"/>
            <a:ext cx="8596668" cy="1320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Mean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olar Energy Potential Generated Per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anel By Direction – </a:t>
            </a:r>
            <a:r>
              <a:rPr lang="en-US" dirty="0"/>
              <a:t>Charts 4-8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222DA7-075D-48E1-8639-A6FC29485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107" y="4491442"/>
            <a:ext cx="4165866" cy="16963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2A6F9E-3854-4DE1-A5F3-DD3CBEF7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9" y="1518383"/>
            <a:ext cx="3693554" cy="22571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614750A-1CD9-4EFB-B079-B7C3A5533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267" y="1518383"/>
            <a:ext cx="3693554" cy="22408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B00652-3C67-443D-8BCF-B6CC71F1A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267" y="4299290"/>
            <a:ext cx="3654962" cy="22630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7D274B8-6DF1-46AD-9DD7-9E7632ED2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9107" y="1518383"/>
            <a:ext cx="3641396" cy="22408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310D4E-DE77-4CD3-8E0A-162AA233CE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19" y="4305206"/>
            <a:ext cx="3654962" cy="225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3B46-F872-4484-B608-ADE099F8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56" y="1147532"/>
            <a:ext cx="3959980" cy="4562935"/>
          </a:xfrm>
        </p:spPr>
        <p:txBody>
          <a:bodyPr>
            <a:normAutofit/>
          </a:bodyPr>
          <a:lstStyle/>
          <a:p>
            <a:r>
              <a:rPr lang="en-US" dirty="0"/>
              <a:t>Does Total # of Solar Panel Have a Relationship with Carbon Offset Potential? 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A9D186E9-CD62-4A10-A62C-E9BA8E56D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4801" y="-59324"/>
            <a:ext cx="7217199" cy="445404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A95102-2E20-40B5-8D94-172F359FE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01" y="4376338"/>
            <a:ext cx="7217200" cy="248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21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3881-3CA1-4980-8E12-4E7F8560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4" y="1309395"/>
            <a:ext cx="4348238" cy="3738465"/>
          </a:xfrm>
        </p:spPr>
        <p:txBody>
          <a:bodyPr>
            <a:normAutofit/>
          </a:bodyPr>
          <a:lstStyle/>
          <a:p>
            <a:r>
              <a:rPr lang="en-US" dirty="0"/>
              <a:t>Does Total Solar Energy Potential have a relationship with Carbon Offset Potential? </a:t>
            </a:r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79A683C-3138-4216-938C-3182113C7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572" y="0"/>
            <a:ext cx="7166428" cy="4422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8E3965-2EB4-4A12-9038-060F4D9F1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167" y="4422710"/>
            <a:ext cx="7210833" cy="24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7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E3B9-2D69-4E88-9266-C484AD3A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Does Solar Panel Direction Has a Relationship with Carbon Offset?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2582ED8-78D4-469E-AAE7-6AE0B0C45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446" y="1971892"/>
            <a:ext cx="3769190" cy="2326128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C216EE4-9C94-4C97-8C83-C91139CB9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703" y="1971891"/>
            <a:ext cx="3769188" cy="2326127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50E8B8A-F8E9-44B6-AB7A-098FAB9AD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702" y="4394766"/>
            <a:ext cx="3769187" cy="2326127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70BC8FF-BF2F-4B14-A1A4-554C1424A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958" y="1971891"/>
            <a:ext cx="3769188" cy="2326127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2984EA16-E034-4DEC-A83D-085EE2B56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446" y="4394767"/>
            <a:ext cx="3769190" cy="23261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E12954-6AAF-4037-B9E1-E477AA08D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7955" y="4432301"/>
            <a:ext cx="3769187" cy="8099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FC8311-C902-4A93-AFBD-97E1F0C294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7955" y="5349742"/>
            <a:ext cx="3285588" cy="13711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BC472A-C87D-40C7-A21A-1B6A7688BC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7798" y="5341857"/>
            <a:ext cx="1179059" cy="131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46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23A3-C580-49F7-8ED6-A426CD01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93" y="618931"/>
            <a:ext cx="8490387" cy="13208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Does Location Have a Relationship with Carbon Offset?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29D9E2-0608-499B-BFA7-BE12F36F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365" y="2719546"/>
            <a:ext cx="5642538" cy="35195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239267-7266-4201-9FA5-3B409359A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93" y="2719545"/>
            <a:ext cx="5692868" cy="351952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93568BB-1046-4221-80AE-AC99F216396F}"/>
              </a:ext>
            </a:extLst>
          </p:cNvPr>
          <p:cNvSpPr txBox="1">
            <a:spLocks/>
          </p:cNvSpPr>
          <p:nvPr/>
        </p:nvSpPr>
        <p:spPr>
          <a:xfrm>
            <a:off x="1078895" y="1844350"/>
            <a:ext cx="1007153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Total solar energy production potential by region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3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0466-E028-4D61-915F-A3B33B7A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For Correlation Checking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A8F1034-24D4-417C-A725-8087F49641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A1FF45-92DE-440E-9399-42C8B3A3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15" y="1270000"/>
            <a:ext cx="6048872" cy="55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95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51813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3D3D-FBA9-4DCC-B710-C38E8C76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Jichong Notes to all </a:t>
            </a:r>
            <a:br>
              <a:rPr lang="en-US" dirty="0"/>
            </a:br>
            <a:r>
              <a:rPr lang="en-US" dirty="0"/>
              <a:t>[delete this page after clean up]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9EE3-C99F-4839-B6E3-07F482A64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071531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At this point and for my work to be helpful to the team, I thought more is better. So I added slides/sections as many as I can, for you guys to do minus work =) </a:t>
            </a:r>
          </a:p>
          <a:p>
            <a:r>
              <a:rPr lang="en-US" sz="2800" dirty="0"/>
              <a:t>Pls feel free to drop/change anything</a:t>
            </a:r>
          </a:p>
          <a:p>
            <a:r>
              <a:rPr lang="en-US" sz="2800" dirty="0">
                <a:solidFill>
                  <a:schemeClr val="bg1"/>
                </a:solidFill>
                <a:highlight>
                  <a:srgbClr val="FFFF00"/>
                </a:highlight>
              </a:rPr>
              <a:t>Chart numbering </a:t>
            </a:r>
            <a:r>
              <a:rPr lang="en-US" sz="2800" dirty="0"/>
              <a:t>in yellow highlight, can be removed later, including for now so it’s clear for you to track my thoughts</a:t>
            </a:r>
          </a:p>
          <a:p>
            <a:r>
              <a:rPr lang="en-US" sz="2800" dirty="0"/>
              <a:t>Brad: my edits are </a:t>
            </a:r>
            <a:r>
              <a:rPr lang="en-US" sz="2800" dirty="0">
                <a:solidFill>
                  <a:srgbClr val="FF0000"/>
                </a:solidFill>
              </a:rPr>
              <a:t>in red </a:t>
            </a:r>
            <a:r>
              <a:rPr lang="en-US" sz="2800" dirty="0"/>
              <a:t>where I changed your line – feel free to edit again</a:t>
            </a:r>
          </a:p>
        </p:txBody>
      </p:sp>
    </p:spTree>
    <p:extLst>
      <p:ext uri="{BB962C8B-B14F-4D97-AF65-F5344CB8AC3E}">
        <p14:creationId xmlns:p14="http://schemas.microsoft.com/office/powerpoint/2010/main" val="3465049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761A-DB4E-4244-A2D7-C8D2CC86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 (carbon offset ~ total solar energy potential + total # of solar panel)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9D130-EE89-4680-9AAC-90469BD44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67050"/>
            <a:ext cx="5977105" cy="337797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C11D183-1D86-49F1-82F8-56436B3D2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583" y="2061778"/>
            <a:ext cx="6199275" cy="38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27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761A-DB4E-4244-A2D7-C8D2CC86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Model2 (carbon offset ~ total solar energy potential + total # of solar panels + regions)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53267-1A6D-4B0C-95BA-981C7C010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2286"/>
            <a:ext cx="5513665" cy="347973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AE4FC76-11A6-4FA0-8A24-7D2CC7932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665" y="2133026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77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293A8B-5BFF-4429-B843-663909575542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Model3 (carbon offset ~ total solar energy potential + total # of solar panels + regions + all flat panels </a:t>
            </a:r>
            <a:r>
              <a:rPr lang="en-US" dirty="0">
                <a:solidFill>
                  <a:srgbClr val="FF0000"/>
                </a:solidFill>
              </a:rPr>
              <a:t>– delete this notes – flat panels have the highest correlation with y, that’s why include here first</a:t>
            </a:r>
            <a:r>
              <a:rPr lang="en-US" dirty="0"/>
              <a:t>)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2C12B-37F5-4CEC-8843-1AD175173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9413"/>
            <a:ext cx="5520255" cy="3655526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2CEA15E2-4E60-479E-8C85-71D71128A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69" y="2082800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0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9E5329E-192E-4A99-8FC1-0F0EFB6C6633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Model4 (carbon offset ~ total solar energy potential + total # of solar panels + regions + all flat panels </a:t>
            </a:r>
            <a:r>
              <a:rPr lang="en-US" dirty="0">
                <a:solidFill>
                  <a:srgbClr val="FF0000"/>
                </a:solidFill>
              </a:rPr>
              <a:t>– delete this notes – cook doesn’t look good, so we add all panel directions this time</a:t>
            </a:r>
            <a:r>
              <a:rPr lang="en-US" dirty="0"/>
              <a:t>)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1ED36B-B18C-4447-BB9B-7655FC44D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1954"/>
            <a:ext cx="4693298" cy="352967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259C2FDE-8915-430F-BA01-B63D0029B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298" y="1922605"/>
            <a:ext cx="7498702" cy="462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90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6CF1-9FEC-4B61-8664-9E66B5FD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ANOVA Test On Our Four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5D56-2FDD-403E-98AF-516E0D9A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397"/>
            <a:ext cx="8596668" cy="38807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Adding only the flat_panels variable in model 3 proves to be insignificant.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Model 4 shows an overall model significance after adding all panel type variables.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5F435-241B-43BB-8270-8936B8F21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13" y="3769817"/>
            <a:ext cx="63436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28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7885-042A-45A3-B452-090FCE0E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1" y="281126"/>
            <a:ext cx="8596668" cy="739806"/>
          </a:xfrm>
        </p:spPr>
        <p:txBody>
          <a:bodyPr/>
          <a:lstStyle/>
          <a:p>
            <a:r>
              <a:rPr lang="en-US" dirty="0"/>
              <a:t>VIF test on all the variables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005E6-FF0F-483C-85E6-C0C966F11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809" y="3055354"/>
            <a:ext cx="9338837" cy="35215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C78990-95D0-4F7D-95C6-952F15AAA83B}"/>
              </a:ext>
            </a:extLst>
          </p:cNvPr>
          <p:cNvSpPr txBox="1"/>
          <p:nvPr/>
        </p:nvSpPr>
        <p:spPr>
          <a:xfrm>
            <a:off x="1029810" y="1020929"/>
            <a:ext cx="88776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From the </a:t>
            </a:r>
            <a:r>
              <a:rPr lang="en-IN" dirty="0" err="1">
                <a:latin typeface="Helvetica" panose="020B0604020202020204" pitchFamily="34" charset="0"/>
                <a:cs typeface="Helvetica" panose="020B0604020202020204" pitchFamily="34" charset="0"/>
              </a:rPr>
              <a:t>vif</a:t>
            </a: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 tests on the models we can observe that only region variable has acceptable </a:t>
            </a:r>
            <a:r>
              <a:rPr lang="en-IN" dirty="0" err="1">
                <a:latin typeface="Helvetica" panose="020B0604020202020204" pitchFamily="34" charset="0"/>
                <a:cs typeface="Helvetica" panose="020B0604020202020204" pitchFamily="34" charset="0"/>
              </a:rPr>
              <a:t>vif</a:t>
            </a: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 values, rest all the variables have high multicollinearity.</a:t>
            </a:r>
          </a:p>
          <a:p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IN" dirty="0" err="1">
                <a:latin typeface="Helvetica" panose="020B0604020202020204" pitchFamily="34" charset="0"/>
                <a:cs typeface="Helvetica" panose="020B0604020202020204" pitchFamily="34" charset="0"/>
              </a:rPr>
              <a:t>vif</a:t>
            </a: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 test for model4 indicates presence of aliased coefficients in the model which means that the addition of remaining 4 directional panels to the model is resulting in </a:t>
            </a:r>
            <a:r>
              <a:rPr lang="en-IN" b="1" dirty="0">
                <a:latin typeface="Helvetica" panose="020B0604020202020204" pitchFamily="34" charset="0"/>
                <a:cs typeface="Helvetica" panose="020B0604020202020204" pitchFamily="34" charset="0"/>
              </a:rPr>
              <a:t>perfect multicollinearity, </a:t>
            </a: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which is not acceptable at all.</a:t>
            </a:r>
            <a:endParaRPr lang="en-IN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994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718D-885F-4A93-9ECE-08FBC070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072"/>
          </a:xfrm>
        </p:spPr>
        <p:txBody>
          <a:bodyPr/>
          <a:lstStyle/>
          <a:p>
            <a:r>
              <a:rPr lang="en-US" dirty="0"/>
              <a:t>VIF test on all the variables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0FD7AF-9C9C-45A6-9EC5-97E9073BC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789" y="3705781"/>
            <a:ext cx="9587393" cy="254261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A162AC-B7B2-4EBC-9580-F1BD9C834A8E}"/>
              </a:ext>
            </a:extLst>
          </p:cNvPr>
          <p:cNvSpPr txBox="1"/>
          <p:nvPr/>
        </p:nvSpPr>
        <p:spPr>
          <a:xfrm>
            <a:off x="807867" y="1402670"/>
            <a:ext cx="10120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Since model 4 has linearly dependent variables we remove `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panels_total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` from the model and we do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vif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test again. </a:t>
            </a: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From the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vif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test we can observe that only ‘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panels_north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’ has acceptable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vif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values, rest of the directional panels have high multicollinearity.</a:t>
            </a: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40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11835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D364-4F75-4065-BDC1-95BEC284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Needs to be better worded or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435A-16D3-42B8-86FB-B460E7B0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63430"/>
            <a:ext cx="10043539" cy="5033313"/>
          </a:xfrm>
        </p:spPr>
        <p:txBody>
          <a:bodyPr>
            <a:normAutofit/>
          </a:bodyPr>
          <a:lstStyle/>
          <a:p>
            <a:r>
              <a:rPr lang="en-US" dirty="0"/>
              <a:t>Model 4 is the best:</a:t>
            </a:r>
          </a:p>
          <a:p>
            <a:pPr lvl="1"/>
            <a:r>
              <a:rPr lang="en-US" dirty="0"/>
              <a:t>P-value &lt; 0.05</a:t>
            </a:r>
          </a:p>
          <a:p>
            <a:pPr lvl="1"/>
            <a:r>
              <a:rPr lang="en-US" dirty="0"/>
              <a:t>Multiple R-squared is 95%</a:t>
            </a:r>
          </a:p>
          <a:p>
            <a:pPr lvl="1"/>
            <a:r>
              <a:rPr lang="en-US" dirty="0"/>
              <a:t>Cook’s &lt; 1</a:t>
            </a:r>
          </a:p>
          <a:p>
            <a:r>
              <a:rPr lang="en-US" dirty="0"/>
              <a:t>The model indicates that:</a:t>
            </a:r>
          </a:p>
          <a:p>
            <a:pPr lvl="1"/>
            <a:r>
              <a:rPr lang="en-US" dirty="0"/>
              <a:t>The more flat, more carbon offset</a:t>
            </a:r>
          </a:p>
          <a:p>
            <a:pPr lvl="1"/>
            <a:r>
              <a:rPr lang="en-US" dirty="0"/>
              <a:t>Adding more solar panels in the South region, help reduce carbon emissions the most</a:t>
            </a:r>
          </a:p>
          <a:p>
            <a:pPr lvl="1"/>
            <a:r>
              <a:rPr lang="en-US" dirty="0"/>
              <a:t>Adding more solar panels in </a:t>
            </a:r>
            <a:r>
              <a:rPr lang="en-US" altLang="zh-CN" dirty="0"/>
              <a:t>Northeast and West</a:t>
            </a:r>
            <a:r>
              <a:rPr lang="en-US" dirty="0"/>
              <a:t>, will actually increase carbon emissions</a:t>
            </a:r>
          </a:p>
          <a:p>
            <a:pPr lvl="1"/>
            <a:r>
              <a:rPr lang="en-US" dirty="0"/>
              <a:t>Installing solar panel facing South and East will help reduce carbon emissions the most</a:t>
            </a:r>
          </a:p>
          <a:p>
            <a:pPr lvl="1"/>
            <a:r>
              <a:rPr lang="en-US" dirty="0"/>
              <a:t>Installing solar panel facing North will actually increase carbon emissions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9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975A-423E-4E04-9ACD-63829AA2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875"/>
          </a:xfrm>
        </p:spPr>
        <p:txBody>
          <a:bodyPr>
            <a:noAutofit/>
          </a:bodyPr>
          <a:lstStyle/>
          <a:p>
            <a:r>
              <a:rPr lang="en-US" altLang="zh-CN" sz="5400" dirty="0">
                <a:solidFill>
                  <a:srgbClr val="FFFF00"/>
                </a:solidFill>
              </a:rPr>
              <a:t>Delete this(Baldur)</a:t>
            </a:r>
            <a:endParaRPr lang="zh-CN" altLang="en-US" sz="5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68295-9F56-4D23-8BA9-994F6C884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I added few things based on the latest ‘patch’ by </a:t>
            </a:r>
            <a:r>
              <a:rPr lang="en-US" altLang="zh-CN" sz="2400" dirty="0" err="1"/>
              <a:t>Jichong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Make sure we review the whole thing before submitting</a:t>
            </a:r>
            <a:r>
              <a:rPr lang="en-US" altLang="zh-CN" dirty="0"/>
              <a:t>.</a:t>
            </a:r>
          </a:p>
          <a:p>
            <a:r>
              <a:rPr lang="en-US" altLang="zh-CN" sz="2400" dirty="0"/>
              <a:t>There may be some inconsistence</a:t>
            </a:r>
            <a:r>
              <a:rPr lang="en-US" altLang="zh-CN" sz="2400"/>
              <a:t>.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955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68D4-4B21-479E-B144-9A787A2B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C128-804D-456A-8AF8-AA5CEB8E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latin typeface="Helvetica" panose="020B0604020202020204" pitchFamily="34" charset="0"/>
                <a:cs typeface="Helvetica" panose="020B0604020202020204" pitchFamily="34" charset="0"/>
              </a:rPr>
              <a:t>Data Set Overview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Exploratory Data Analysis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Model Building 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Conclusions </a:t>
            </a:r>
          </a:p>
          <a:p>
            <a:r>
              <a:rPr lang="en-US" sz="3200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Prediction (If time allows)</a:t>
            </a:r>
          </a:p>
          <a:p>
            <a:endParaRPr lang="en-US" altLang="zh-C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9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Data Set Overview</a:t>
            </a:r>
          </a:p>
        </p:txBody>
      </p:sp>
    </p:spTree>
    <p:extLst>
      <p:ext uri="{BB962C8B-B14F-4D97-AF65-F5344CB8AC3E}">
        <p14:creationId xmlns:p14="http://schemas.microsoft.com/office/powerpoint/2010/main" val="203692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6260-2B93-4474-BA2B-EB55C6D5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Data Set Overview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C673-17DA-40DF-BCAD-5A4D7BEB7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12" y="2051324"/>
            <a:ext cx="9246664" cy="435948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dataset, </a:t>
            </a:r>
            <a:r>
              <a:rPr lang="en-US" altLang="zh-CN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compiled by the Google Sunroof Project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, contains the estimated number of solar panels, amount of solar energy generated, and carbon dioxide abatement in cities throughout the United States.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Helvetica" panose="020B0604020202020204" pitchFamily="34" charset="0"/>
                <a:cs typeface="Helvetica" panose="020B0604020202020204" pitchFamily="34" charset="0"/>
              </a:rPr>
              <a:t>Dataset Source: </a:t>
            </a:r>
            <a:r>
              <a:rPr lang="en-US" altLang="zh-CN" sz="18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Kaggle</a:t>
            </a:r>
            <a:endParaRPr lang="en-US" altLang="zh-C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7,899 observations and 26 variables (After rearrangement)</a:t>
            </a:r>
          </a:p>
          <a:p>
            <a:pPr lvl="1">
              <a:buClr>
                <a:schemeClr val="tx1"/>
              </a:buClr>
            </a:pPr>
            <a:endParaRPr lang="en-US" altLang="zh-C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altLang="zh-C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altLang="zh-C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zh-CN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B9850-2826-454B-8FE3-866A3102D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231068"/>
            <a:ext cx="8396658" cy="16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4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D278-8574-4389-AD80-E2F74165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S.M.A.R.T Questions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6917-9AC3-442F-9196-7B4ED4C0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32" y="1836984"/>
            <a:ext cx="8826071" cy="412481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Analyze</a:t>
            </a:r>
            <a:r>
              <a:rPr lang="en-US" altLang="zh-CN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the effects of estimated annual sunlight and number of potential panel types on the total solar energy generation potential per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US city and region.</a:t>
            </a:r>
            <a:endParaRPr lang="en-US" altLang="zh-CN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Determine</a:t>
            </a:r>
            <a:r>
              <a:rPr lang="en-US" altLang="zh-CN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which variables significantly effect the estimated carbon dioxide abatement.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Compare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 mean potential solar energy generation per panel type by region.</a:t>
            </a:r>
            <a:endParaRPr lang="en-US" altLang="zh-CN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altLang="zh-C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39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08479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282F8-7B76-4231-9E41-1F55BFB2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6" y="571500"/>
            <a:ext cx="4352924" cy="144757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Prepare for EDA: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014F4-0BE4-4F54-A6D4-1D3785321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04" y="2019075"/>
            <a:ext cx="4211393" cy="43630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Dropped 3 variables: median number of panels, median yearly sunlight (used mean values instead), install size (irrelevant to our analysis)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Shortened/renamed column titles for readability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Changed data types for numerical columns from string to numeric.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Excluded the NA values.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Created the </a:t>
            </a:r>
            <a:r>
              <a:rPr lang="en-US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region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column as factor data 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 comparison analysis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Four levels: Northeast, South, Midwest, West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764A24B-69B0-4716-93DD-FD5457DF9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157" y="1456607"/>
            <a:ext cx="6007539" cy="4505654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87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618</TotalTime>
  <Words>1015</Words>
  <Application>Microsoft Office PowerPoint</Application>
  <PresentationFormat>Widescreen</PresentationFormat>
  <Paragraphs>96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Helvetica</vt:lpstr>
      <vt:lpstr>Trebuchet MS</vt:lpstr>
      <vt:lpstr>Wingdings</vt:lpstr>
      <vt:lpstr>Wingdings 3</vt:lpstr>
      <vt:lpstr>Facet</vt:lpstr>
      <vt:lpstr>Data Science Rookies           Group Project 1</vt:lpstr>
      <vt:lpstr>Jichong Notes to all  [delete this page after clean up]</vt:lpstr>
      <vt:lpstr>Delete this(Baldur)</vt:lpstr>
      <vt:lpstr>Outline</vt:lpstr>
      <vt:lpstr>PowerPoint Presentation</vt:lpstr>
      <vt:lpstr>Data Set Overview</vt:lpstr>
      <vt:lpstr>S.M.A.R.T Questions</vt:lpstr>
      <vt:lpstr>PowerPoint Presentation</vt:lpstr>
      <vt:lpstr>To Prepare for EDA:</vt:lpstr>
      <vt:lpstr>Exploratory Data Analysis</vt:lpstr>
      <vt:lpstr>Total # of Cities by Region – Chart1 Chart 2 missing (don’t have to)</vt:lpstr>
      <vt:lpstr>Chart 2 Total number of solar panels with direction breakdowns by region </vt:lpstr>
      <vt:lpstr>Mean Solar Energy Potential Generated Per Panel By Direction – Charts 4-8</vt:lpstr>
      <vt:lpstr>Does Total # of Solar Panel Have a Relationship with Carbon Offset Potential? </vt:lpstr>
      <vt:lpstr>Does Total Solar Energy Potential have a relationship with Carbon Offset Potential? </vt:lpstr>
      <vt:lpstr>Does Solar Panel Direction Has a Relationship with Carbon Offset?</vt:lpstr>
      <vt:lpstr>Does Location Have a Relationship with Carbon Offset? </vt:lpstr>
      <vt:lpstr>Heatmap For Correlation Checking</vt:lpstr>
      <vt:lpstr>PowerPoint Presentation</vt:lpstr>
      <vt:lpstr>Model 1 (carbon offset ~ total solar energy potential + total # of solar panel)  </vt:lpstr>
      <vt:lpstr>Model2 (carbon offset ~ total solar energy potential + total # of solar panels + regions)  </vt:lpstr>
      <vt:lpstr>PowerPoint Presentation</vt:lpstr>
      <vt:lpstr>PowerPoint Presentation</vt:lpstr>
      <vt:lpstr>ANOVA Test On Our Four Models</vt:lpstr>
      <vt:lpstr>VIF test on all the variables </vt:lpstr>
      <vt:lpstr>VIF test on all the variables </vt:lpstr>
      <vt:lpstr>PowerPoint Presentation</vt:lpstr>
      <vt:lpstr>Needs to be better worded or explained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Chengyang Hua</dc:creator>
  <cp:lastModifiedBy>pranay yanarp</cp:lastModifiedBy>
  <cp:revision>36</cp:revision>
  <dcterms:created xsi:type="dcterms:W3CDTF">2021-03-18T13:48:05Z</dcterms:created>
  <dcterms:modified xsi:type="dcterms:W3CDTF">2021-03-21T05:14:25Z</dcterms:modified>
</cp:coreProperties>
</file>