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92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3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03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6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1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02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9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98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0780FA-A3AE-48E1-B6F3-374F4FB9A93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19928-4079-083D-5C71-469DE84C3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838" y="2471508"/>
            <a:ext cx="9068586" cy="2590800"/>
          </a:xfrm>
        </p:spPr>
        <p:txBody>
          <a:bodyPr/>
          <a:lstStyle/>
          <a:p>
            <a:r>
              <a:rPr lang="ru-RU" sz="6000" dirty="0">
                <a:latin typeface="Franklin Gothic Heavy" panose="020B0903020102020204" pitchFamily="34" charset="0"/>
              </a:rPr>
              <a:t>Биометрическая идентификация воров в сетях розничной торговли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83997B-8443-D14B-17C7-19243176C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400799"/>
            <a:ext cx="9070848" cy="457201"/>
          </a:xfrm>
        </p:spPr>
        <p:txBody>
          <a:bodyPr/>
          <a:lstStyle/>
          <a:p>
            <a:r>
              <a:rPr lang="ru-RU" dirty="0" err="1"/>
              <a:t>Гремицкий</a:t>
            </a:r>
            <a:r>
              <a:rPr lang="ru-RU" dirty="0"/>
              <a:t> И.С., БМТ1-31М</a:t>
            </a:r>
          </a:p>
        </p:txBody>
      </p:sp>
    </p:spTree>
    <p:extLst>
      <p:ext uri="{BB962C8B-B14F-4D97-AF65-F5344CB8AC3E}">
        <p14:creationId xmlns:p14="http://schemas.microsoft.com/office/powerpoint/2010/main" val="24287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6B7E5-86A0-9E9D-951B-2719722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инвесторов и поиск инвестиций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571619-0C81-55A1-013F-FD231A0D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0295"/>
            <a:ext cx="10058400" cy="3931920"/>
          </a:xfrm>
        </p:spPr>
        <p:txBody>
          <a:bodyPr>
            <a:normAutofit/>
          </a:bodyPr>
          <a:lstStyle/>
          <a:p>
            <a:r>
              <a:rPr lang="ru-RU" sz="2400" dirty="0"/>
              <a:t>Стартапы.</a:t>
            </a:r>
          </a:p>
          <a:p>
            <a:r>
              <a:rPr lang="ru-RU" sz="2400" dirty="0"/>
              <a:t>Мелкие </a:t>
            </a:r>
            <a:r>
              <a:rPr lang="en-US" sz="2400" dirty="0"/>
              <a:t>IT</a:t>
            </a:r>
            <a:r>
              <a:rPr lang="ru-RU" sz="2400" dirty="0"/>
              <a:t>-компании и предприниматели.</a:t>
            </a:r>
          </a:p>
          <a:p>
            <a:r>
              <a:rPr lang="ru-RU" sz="2400" dirty="0"/>
              <a:t>Частные ритейлеры.</a:t>
            </a:r>
          </a:p>
        </p:txBody>
      </p:sp>
      <p:pic>
        <p:nvPicPr>
          <p:cNvPr id="7170" name="Picture 2" descr="Свой бизнес и инвестиции. Состояние моего инвестиционного портфеля в  феврале 2021 | Пикабу">
            <a:extLst>
              <a:ext uri="{FF2B5EF4-FFF2-40B4-BE49-F238E27FC236}">
                <a16:creationId xmlns:a16="http://schemas.microsoft.com/office/drawing/2014/main" id="{72F89915-3DE9-BF09-03FF-C64DE07E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75" y="3971925"/>
            <a:ext cx="43719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9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8AE4D-6E41-C835-9896-820D97F3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Цена продукта</a:t>
            </a:r>
            <a:br>
              <a:rPr lang="ru-RU" dirty="0"/>
            </a:br>
            <a:r>
              <a:rPr lang="ru-RU" dirty="0"/>
              <a:t>Прайс лист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19C44-3645-FDB1-A9EC-AAC5A68E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Цена = себестоимость + премия.</a:t>
            </a:r>
          </a:p>
          <a:p>
            <a:r>
              <a:rPr lang="ru-RU" dirty="0"/>
              <a:t>Себестоимость = оплата разработки + ЗП сотрудников + оплата технических средств на разработку</a:t>
            </a:r>
          </a:p>
          <a:p>
            <a:r>
              <a:rPr lang="ru-RU" dirty="0"/>
              <a:t>Цена = 20% * разработку + 10% * ЗП сотрудников * 6 + 5% * (технические средства) +</a:t>
            </a:r>
            <a:br>
              <a:rPr lang="ru-RU" dirty="0"/>
            </a:br>
            <a:r>
              <a:rPr lang="ru-RU" dirty="0"/>
              <a:t>+ 10% * премия</a:t>
            </a:r>
          </a:p>
          <a:p>
            <a:endParaRPr lang="ru-RU" dirty="0"/>
          </a:p>
        </p:txBody>
      </p:sp>
      <p:pic>
        <p:nvPicPr>
          <p:cNvPr id="6146" name="Picture 2" descr="Мем №1221535 Мем: Смешные цены?, theABC">
            <a:extLst>
              <a:ext uri="{FF2B5EF4-FFF2-40B4-BE49-F238E27FC236}">
                <a16:creationId xmlns:a16="http://schemas.microsoft.com/office/drawing/2014/main" id="{52509A05-FD36-FECC-BBB5-A2023F45D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3" b="53956"/>
          <a:stretch/>
        </p:blipFill>
        <p:spPr bwMode="auto">
          <a:xfrm>
            <a:off x="6096000" y="880110"/>
            <a:ext cx="5715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4004A6F-F57D-F0A4-8657-2922CF1AE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15022"/>
              </p:ext>
            </p:extLst>
          </p:nvPr>
        </p:nvGraphicFramePr>
        <p:xfrm>
          <a:off x="2327275" y="448691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007340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3819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Стоимость, рубли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4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Биометрическая система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402.250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61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Видеонаблюдение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Договорная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93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4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4F15-778D-9670-A304-A528C928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53" y="241542"/>
            <a:ext cx="10058400" cy="1371600"/>
          </a:xfrm>
        </p:spPr>
        <p:txBody>
          <a:bodyPr/>
          <a:lstStyle/>
          <a:p>
            <a:r>
              <a:rPr lang="ru-RU" dirty="0"/>
              <a:t>План маркетинга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2FB45-5100-5B0F-3BB5-A62C3F0E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89" y="1430956"/>
            <a:ext cx="10980821" cy="4632960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 маркетинга — документ, основополагающей частью стратегического плана развития компании, в котором устанавливаются рыночные цели и обозначаются методы их достижения.</a:t>
            </a:r>
          </a:p>
          <a:p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Маркетинговый план компании является ключевым при планировании деятельности, наряду с бюджетом, производственным планом, планом продаж.</a:t>
            </a:r>
          </a:p>
          <a:p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состоит из шести обязательных к выполнению шагов:</a:t>
            </a:r>
          </a:p>
          <a:p>
            <a:pPr marL="342900" lvl="0" indent="-342900" algn="just">
              <a:lnSpc>
                <a:spcPts val="168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миссии предприятия;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68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SWOT-анализ;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68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целей и стратегии организации в целом;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68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задач и программы действий по их реализации;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68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Составление плана маркетинга и контроль за его выполнением;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68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Составление бюджета маркетинга.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43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BDB7D-EF17-F079-5AEC-35AD97BC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28348"/>
            <a:ext cx="10058400" cy="1371600"/>
          </a:xfrm>
        </p:spPr>
        <p:txBody>
          <a:bodyPr/>
          <a:lstStyle/>
          <a:p>
            <a:r>
              <a:rPr lang="ru-RU" dirty="0"/>
              <a:t>План маркетинга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F88DEC9-F2A6-1E80-526D-A476BE728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81" y="2014194"/>
            <a:ext cx="10721437" cy="3729658"/>
          </a:xfrm>
        </p:spPr>
      </p:pic>
    </p:spTree>
    <p:extLst>
      <p:ext uri="{BB962C8B-B14F-4D97-AF65-F5344CB8AC3E}">
        <p14:creationId xmlns:p14="http://schemas.microsoft.com/office/powerpoint/2010/main" val="165603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1FE6D-5F62-9146-7CFB-DBC893D6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753"/>
            <a:ext cx="10058400" cy="1371600"/>
          </a:xfrm>
        </p:spPr>
        <p:txBody>
          <a:bodyPr/>
          <a:lstStyle/>
          <a:p>
            <a:r>
              <a:rPr lang="en-US" dirty="0"/>
              <a:t>SWOT</a:t>
            </a:r>
            <a:r>
              <a:rPr lang="ru-RU" dirty="0"/>
              <a:t> анализ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B707F2E-113D-ABDE-E585-ADC62C6CE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974983"/>
              </p:ext>
            </p:extLst>
          </p:nvPr>
        </p:nvGraphicFramePr>
        <p:xfrm>
          <a:off x="711694" y="2183906"/>
          <a:ext cx="8245875" cy="4237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22519">
                  <a:extLst>
                    <a:ext uri="{9D8B030D-6E8A-4147-A177-3AD203B41FA5}">
                      <a16:colId xmlns:a16="http://schemas.microsoft.com/office/drawing/2014/main" val="220631139"/>
                    </a:ext>
                  </a:extLst>
                </a:gridCol>
                <a:gridCol w="4123356">
                  <a:extLst>
                    <a:ext uri="{9D8B030D-6E8A-4147-A177-3AD203B41FA5}">
                      <a16:colId xmlns:a16="http://schemas.microsoft.com/office/drawing/2014/main" val="2355778674"/>
                    </a:ext>
                  </a:extLst>
                </a:gridCol>
              </a:tblGrid>
              <a:tr h="300573"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Сильные стороны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Слабые стороны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11012"/>
                  </a:ext>
                </a:extLst>
              </a:tr>
              <a:tr h="2104008">
                <a:tc>
                  <a:txBody>
                    <a:bodyPr/>
                    <a:lstStyle/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прямого конкурента</a:t>
                      </a:r>
                    </a:p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Низкие затраты на разработку</a:t>
                      </a:r>
                    </a:p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Востребованность продукта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стартового капитала</a:t>
                      </a:r>
                    </a:p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Бизнес-модель легко копируема</a:t>
                      </a:r>
                    </a:p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Зависимость от законодательства РФ</a:t>
                      </a:r>
                    </a:p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Мало сотрудников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48116"/>
                  </a:ext>
                </a:extLst>
              </a:tr>
              <a:tr h="30057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Возможности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Угрозы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304922"/>
                  </a:ext>
                </a:extLst>
              </a:tr>
              <a:tr h="1502862">
                <a:tc>
                  <a:txBody>
                    <a:bodyPr/>
                    <a:lstStyle/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Быстрый рост</a:t>
                      </a:r>
                    </a:p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установки продукта</a:t>
                      </a:r>
                    </a:p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продукта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Большая зависимость от рынка сбыта</a:t>
                      </a:r>
                    </a:p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Оборудование для работы продукта</a:t>
                      </a:r>
                    </a:p>
                    <a:p>
                      <a:pPr marL="342900" lvl="0" indent="-342900" algn="ctr">
                        <a:buFont typeface="+mj-lt"/>
                        <a:buAutoNum type="arabicPeriod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Взломы со стороны клиента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51764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99FF2A-0C75-9E56-B94C-DBAE9F7F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81" y="243741"/>
            <a:ext cx="4193219" cy="23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5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A38F8-A6FE-2716-D636-E825F267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рынка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FFABC-0AA5-C89A-ADA9-5D1AF55F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48" y="1906084"/>
            <a:ext cx="10058400" cy="393192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X5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RetailGroup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идентификация сотрудников.</a:t>
            </a:r>
          </a:p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М.Видео – контроль времени работы сотрудников.</a:t>
            </a:r>
          </a:p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Дикси – идентификация сотрудников по отпечатку.</a:t>
            </a:r>
          </a:p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Азбука Вкуса и Сбербанк – оплата и услуги по биометрии.</a:t>
            </a:r>
          </a:p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Кафе «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Prime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»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«Папа Джонс» – оплата по лицу (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Vision Labs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2" name="Picture 4" descr="X5 Retail Group - БелПромСвет">
            <a:extLst>
              <a:ext uri="{FF2B5EF4-FFF2-40B4-BE49-F238E27FC236}">
                <a16:creationId xmlns:a16="http://schemas.microsoft.com/office/drawing/2014/main" id="{D4B7DEDB-20E5-EE18-D724-6B77D7B3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085" y="463727"/>
            <a:ext cx="2153943" cy="215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М. Видео в ТРЦ «Мегаполис»">
            <a:extLst>
              <a:ext uri="{FF2B5EF4-FFF2-40B4-BE49-F238E27FC236}">
                <a16:creationId xmlns:a16="http://schemas.microsoft.com/office/drawing/2014/main" id="{733F525B-4537-445E-8C2B-5DDC0ABB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756" y="2910004"/>
            <a:ext cx="2065304" cy="9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1A6AEB9-93ED-1EB2-9545-3A00CBBA5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441" y="4897011"/>
            <a:ext cx="1620722" cy="125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Почему «Азбука вкуса» арендует ЦОД">
            <a:extLst>
              <a:ext uri="{FF2B5EF4-FFF2-40B4-BE49-F238E27FC236}">
                <a16:creationId xmlns:a16="http://schemas.microsoft.com/office/drawing/2014/main" id="{D340CCA1-FEFA-36C7-A270-AD921D62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60" y="487670"/>
            <a:ext cx="2153136" cy="201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0A5675F-48C5-665F-56D4-17B1606D7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20" y="5790798"/>
            <a:ext cx="3119021" cy="4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64C947A1-ECEE-7D9E-B2C9-10BE27C6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32" y="4356136"/>
            <a:ext cx="2945270" cy="118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50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2F1DA-AAE0-1CEB-3E0B-A37300C9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821" y="509429"/>
            <a:ext cx="10058400" cy="1371600"/>
          </a:xfrm>
        </p:spPr>
        <p:txBody>
          <a:bodyPr/>
          <a:lstStyle/>
          <a:p>
            <a:r>
              <a:rPr lang="ru-RU" dirty="0"/>
              <a:t>Миссия предприятия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EECF6-2A6C-2C01-3400-0299C30A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821" y="1881029"/>
            <a:ext cx="10058400" cy="3931920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Заработать денег на установке и сопровождении биометрии в ритейле.</a:t>
            </a:r>
          </a:p>
          <a:p>
            <a:endParaRPr lang="ru-RU" sz="2800" dirty="0"/>
          </a:p>
        </p:txBody>
      </p:sp>
      <p:pic>
        <p:nvPicPr>
          <p:cNvPr id="3074" name="Picture 2" descr="Stonks Meme курсор пак – Custom Cursor">
            <a:extLst>
              <a:ext uri="{FF2B5EF4-FFF2-40B4-BE49-F238E27FC236}">
                <a16:creationId xmlns:a16="http://schemas.microsoft.com/office/drawing/2014/main" id="{17DB66F4-8070-661D-102C-300BCE6C1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6655" y="3392880"/>
            <a:ext cx="5400610" cy="286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6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15CC1-E70C-ECBD-428E-500CF99D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1875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Development (</a:t>
            </a:r>
            <a:r>
              <a:rPr lang="en-US" dirty="0" err="1"/>
              <a:t>CustDev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384D0-467E-7DB3-97F8-45445148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4646"/>
            <a:ext cx="10058400" cy="3931920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Development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представляет собой тестирование прототипа будущей продукции на потенциальных потребителях. Цель заключается в том, чтобы приблизить продукт к потребностям покупателя.</a:t>
            </a:r>
          </a:p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51E7A9-CFF1-6042-E346-8FC83ED0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2943225"/>
            <a:ext cx="58674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C5202-D570-92C3-55FE-BC95BD8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4810"/>
            <a:ext cx="10058400" cy="1371600"/>
          </a:xfrm>
        </p:spPr>
        <p:txBody>
          <a:bodyPr/>
          <a:lstStyle/>
          <a:p>
            <a:r>
              <a:rPr lang="ru-RU" dirty="0"/>
              <a:t>Потенциальные покупатели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F8864-18C2-186D-E598-D0320EFF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29" y="1931670"/>
            <a:ext cx="10058400" cy="393192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елкие магазины, не состоящие в крупных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торговых конгломератах. 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Частные торговые точки.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088C48-8E13-4DDF-DF14-BBB9B4D6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722" y="2805114"/>
            <a:ext cx="5067941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65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45891-C52E-2D22-1128-DBB96DFC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существующего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D3C8A-81ED-3AD6-667A-4E82FEAA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Рабочее окно</a:t>
            </a:r>
          </a:p>
          <a:p>
            <a:r>
              <a:rPr lang="ru-RU" sz="2400" dirty="0"/>
              <a:t>Отслеживание лица</a:t>
            </a:r>
          </a:p>
          <a:p>
            <a:r>
              <a:rPr lang="ru-RU" sz="2400" dirty="0"/>
              <a:t>Идентификация</a:t>
            </a:r>
          </a:p>
          <a:p>
            <a:r>
              <a:rPr lang="ru-RU" sz="2400" dirty="0"/>
              <a:t>База данных</a:t>
            </a:r>
          </a:p>
          <a:p>
            <a:r>
              <a:rPr lang="ru-RU" sz="2400" dirty="0"/>
              <a:t>Подключение базы данных</a:t>
            </a:r>
          </a:p>
          <a:p>
            <a:r>
              <a:rPr lang="ru-RU" sz="2400" dirty="0"/>
              <a:t>Приложение на </a:t>
            </a:r>
            <a:r>
              <a:rPr lang="en-US" sz="2400" dirty="0"/>
              <a:t>Android</a:t>
            </a:r>
          </a:p>
          <a:p>
            <a:r>
              <a:rPr lang="en-US" sz="2400" dirty="0"/>
              <a:t>API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5124" name="Picture 4" descr="зеленая галочка компьютерная иконка ПНГ на Прозрачном Фоне • Скачать PNG  зеленая галочка компьютерная иконка">
            <a:extLst>
              <a:ext uri="{FF2B5EF4-FFF2-40B4-BE49-F238E27FC236}">
                <a16:creationId xmlns:a16="http://schemas.microsoft.com/office/drawing/2014/main" id="{1EC110A9-86B8-ECD0-ED13-BB50DB69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10312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зеленая галочка компьютерная иконка ПНГ на Прозрачном Фоне • Скачать PNG  зеленая галочка компьютерная иконка">
            <a:extLst>
              <a:ext uri="{FF2B5EF4-FFF2-40B4-BE49-F238E27FC236}">
                <a16:creationId xmlns:a16="http://schemas.microsoft.com/office/drawing/2014/main" id="{48E1DCD8-EB42-819E-BA08-82C50DE5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7937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зеленая галочка компьютерная иконка ПНГ на Прозрачном Фоне • Скачать PNG  зеленая галочка компьютерная иконка">
            <a:extLst>
              <a:ext uri="{FF2B5EF4-FFF2-40B4-BE49-F238E27FC236}">
                <a16:creationId xmlns:a16="http://schemas.microsoft.com/office/drawing/2014/main" id="{B674170A-6F60-08FA-403A-AC935FB3B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3" y="301752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зеленая галочка компьютерная иконка ПНГ на Прозрачном Фоне • Скачать PNG  зеленая галочка компьютерная иконка">
            <a:extLst>
              <a:ext uri="{FF2B5EF4-FFF2-40B4-BE49-F238E27FC236}">
                <a16:creationId xmlns:a16="http://schemas.microsoft.com/office/drawing/2014/main" id="{95DBC3FE-18FB-81A9-90FA-2180C366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350390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E41D62-78F7-E050-7706-DE6B73654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86" y="3940758"/>
            <a:ext cx="715327" cy="7153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88BEC7-8D87-1996-D418-4CD62A82F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11" y="4387347"/>
            <a:ext cx="715327" cy="7153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E7E89D-D6DA-EAC5-B450-847AD679B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61" y="4902783"/>
            <a:ext cx="715327" cy="7153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B9C7D2-A362-0238-1D5E-73683CD5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2133902"/>
            <a:ext cx="4735911" cy="32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95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101</TotalTime>
  <Words>362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Franklin Gothic Heavy</vt:lpstr>
      <vt:lpstr>Garamond</vt:lpstr>
      <vt:lpstr>Times New Roman</vt:lpstr>
      <vt:lpstr>Савон</vt:lpstr>
      <vt:lpstr>Биометрическая идентификация воров в сетях розничной торговли</vt:lpstr>
      <vt:lpstr>План маркетинга</vt:lpstr>
      <vt:lpstr>План маркетинга</vt:lpstr>
      <vt:lpstr>SWOT анализ</vt:lpstr>
      <vt:lpstr>Анализ рынка</vt:lpstr>
      <vt:lpstr>Миссия предприятия</vt:lpstr>
      <vt:lpstr>Customer Development (CustDev)</vt:lpstr>
      <vt:lpstr>Потенциальные покупатели</vt:lpstr>
      <vt:lpstr>Анализ существующего продукта</vt:lpstr>
      <vt:lpstr>Анализ инвесторов и поиск инвестиций</vt:lpstr>
      <vt:lpstr>Цена продукта Прайс лист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Биометрическая идентификация воров в сетях розничной торговли</dc:title>
  <dc:creator>ggeri</dc:creator>
  <cp:lastModifiedBy>ggeri</cp:lastModifiedBy>
  <cp:revision>1</cp:revision>
  <dcterms:created xsi:type="dcterms:W3CDTF">2022-11-26T13:08:57Z</dcterms:created>
  <dcterms:modified xsi:type="dcterms:W3CDTF">2022-11-26T14:50:31Z</dcterms:modified>
</cp:coreProperties>
</file>