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Condensed"/>
          <a:ea typeface="DIN Condensed"/>
          <a:cs typeface="DIN Condense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solidFill>
                <a:srgbClr val="5C5C5C"/>
              </a:solidFill>
              <a:prstDash val="solid"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Condensed"/>
          <a:ea typeface="DIN Condensed"/>
          <a:cs typeface="DIN Condense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6BBBB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5C5C5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DDE"/>
          </a:solidFill>
        </a:fill>
      </a:tcStyle>
    </a:wholeTbl>
    <a:band2H>
      <a:tcTxStyle b="def" i="def"/>
      <a:tcStyle>
        <a:tcBdr/>
        <a:fill>
          <a:solidFill>
            <a:srgbClr val="ECEFE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5C5C5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E2D3"/>
          </a:solidFill>
        </a:fill>
      </a:tcStyle>
    </a:wholeTbl>
    <a:band2H>
      <a:tcTxStyle b="def" i="def"/>
      <a:tcStyle>
        <a:tcBdr/>
        <a:fill>
          <a:solidFill>
            <a:srgbClr val="F6F1EA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5C5C5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D8DE"/>
          </a:solidFill>
        </a:fill>
      </a:tcStyle>
    </a:wholeTbl>
    <a:band2H>
      <a:tcTxStyle b="def" i="def"/>
      <a:tcStyle>
        <a:tcBdr/>
        <a:fill>
          <a:solidFill>
            <a:srgbClr val="EDEDE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C5C5C"/>
              </a:solidFill>
              <a:prstDash val="solid"/>
              <a:round/>
            </a:ln>
          </a:top>
          <a:bottom>
            <a:ln w="25400" cap="flat">
              <a:solidFill>
                <a:srgbClr val="5C5C5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C5C5C"/>
              </a:solidFill>
              <a:prstDash val="solid"/>
              <a:round/>
            </a:ln>
          </a:top>
          <a:bottom>
            <a:ln w="25400" cap="flat">
              <a:solidFill>
                <a:srgbClr val="5C5C5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5C5C5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5C5C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5C5C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5C5C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/>
          <p:nvPr>
            <p:ph type="body" sz="quarter" idx="1"/>
          </p:nvPr>
        </p:nvSpPr>
        <p:spPr>
          <a:xfrm>
            <a:off x="571500" y="5588000"/>
            <a:ext cx="11875780" cy="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half" idx="13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pPr>
          </a:p>
        </p:txBody>
      </p:sp>
      <p:pic>
        <p:nvPicPr>
          <p:cNvPr id="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96440" y="-44450"/>
            <a:ext cx="1369791" cy="662066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088552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“"/>
          <p:cNvSpPr txBox="1"/>
          <p:nvPr/>
        </p:nvSpPr>
        <p:spPr>
          <a:xfrm>
            <a:off x="508000" y="1771650"/>
            <a:ext cx="1697832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pc="0" sz="21000">
                <a:solidFill>
                  <a:srgbClr val="E4E4E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05" name="Body Level One…"/>
          <p:cNvSpPr txBox="1"/>
          <p:nvPr>
            <p:ph type="body" sz="quarter" idx="1"/>
          </p:nvPr>
        </p:nvSpPr>
        <p:spPr>
          <a:xfrm>
            <a:off x="1943100" y="3870535"/>
            <a:ext cx="10490200" cy="93980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  <a:lvl2pPr marL="1174750" indent="-704850">
              <a:spcBef>
                <a:spcPts val="1600"/>
              </a:spcBef>
              <a:buFontTx/>
              <a:defRPr sz="4800">
                <a:solidFill>
                  <a:srgbClr val="747676"/>
                </a:solidFill>
              </a:defRPr>
            </a:lvl2pPr>
            <a:lvl3pPr marL="1644650" indent="-704850">
              <a:spcBef>
                <a:spcPts val="1600"/>
              </a:spcBef>
              <a:buFontTx/>
              <a:defRPr sz="4800">
                <a:solidFill>
                  <a:srgbClr val="747676"/>
                </a:solidFill>
              </a:defRPr>
            </a:lvl3pPr>
            <a:lvl4pPr marL="2114550" indent="-704850">
              <a:spcBef>
                <a:spcPts val="1600"/>
              </a:spcBef>
              <a:buFontTx/>
              <a:defRPr sz="4800">
                <a:solidFill>
                  <a:srgbClr val="747676"/>
                </a:solidFill>
              </a:defRPr>
            </a:lvl4pPr>
            <a:lvl5pPr marL="2584450" indent="-704850">
              <a:spcBef>
                <a:spcPts val="1600"/>
              </a:spcBef>
              <a:buFontTx/>
              <a:defRPr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-Johnny Appleseed"/>
          <p:cNvSpPr txBox="1"/>
          <p:nvPr>
            <p:ph type="body" sz="quarter" idx="13"/>
          </p:nvPr>
        </p:nvSpPr>
        <p:spPr>
          <a:xfrm>
            <a:off x="1943100" y="7772400"/>
            <a:ext cx="10490200" cy="939800"/>
          </a:xfrm>
          <a:prstGeom prst="rect">
            <a:avLst/>
          </a:prstGeom>
        </p:spPr>
        <p:txBody>
          <a:bodyPr/>
          <a:lstStyle/>
          <a:p>
            <a:pPr marL="0" indent="0" algn="r">
              <a:lnSpc>
                <a:spcPct val="70000"/>
              </a:lnSpc>
              <a:spcBef>
                <a:spcPts val="1600"/>
              </a:spcBef>
              <a:buSzTx/>
              <a:buFontTx/>
              <a:buNone/>
              <a:defRPr sz="4800">
                <a:solidFill>
                  <a:srgbClr val="6B6D6D"/>
                </a:solidFill>
              </a:defRPr>
            </a:pP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118295074_2675x2907.jpeg"/>
          <p:cNvSpPr/>
          <p:nvPr>
            <p:ph type="pic" idx="13"/>
          </p:nvPr>
        </p:nvSpPr>
        <p:spPr>
          <a:xfrm>
            <a:off x="-63500" y="-139700"/>
            <a:ext cx="13144500" cy="142809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118295074_2675x2907.jpeg"/>
          <p:cNvSpPr/>
          <p:nvPr>
            <p:ph type="pic" idx="13"/>
          </p:nvPr>
        </p:nvSpPr>
        <p:spPr>
          <a:xfrm>
            <a:off x="-25400" y="-1130300"/>
            <a:ext cx="13045441" cy="141733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Body Level One…"/>
          <p:cNvSpPr txBox="1"/>
          <p:nvPr>
            <p:ph type="body" sz="half" idx="1"/>
          </p:nvPr>
        </p:nvSpPr>
        <p:spPr>
          <a:xfrm>
            <a:off x="0" y="5422900"/>
            <a:ext cx="13004800" cy="3606800"/>
          </a:xfrm>
          <a:prstGeom prst="rect">
            <a:avLst/>
          </a:prstGeom>
          <a:solidFill>
            <a:srgbClr val="FFFFFF"/>
          </a:solidFill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Line"/>
          <p:cNvSpPr/>
          <p:nvPr>
            <p:ph type="body" sz="quarter" idx="14"/>
          </p:nvPr>
        </p:nvSpPr>
        <p:spPr>
          <a:xfrm rot="10800000">
            <a:off x="571500" y="7619996"/>
            <a:ext cx="11874500" cy="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/>
          <a:lstStyle/>
          <a:p>
            <a:pPr/>
          </a:p>
        </p:txBody>
      </p:sp>
      <p:sp>
        <p:nvSpPr>
          <p:cNvPr id="25" name="Title Text"/>
          <p:cNvSpPr txBox="1"/>
          <p:nvPr>
            <p:ph type="title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sz="quarter" idx="15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</p:spPr>
        <p:txBody>
          <a:bodyPr/>
          <a:lstStyle/>
          <a:p>
            <a: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pP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83465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182429520_1646x1646.jpeg"/>
          <p:cNvSpPr/>
          <p:nvPr>
            <p:ph type="pic" idx="13"/>
          </p:nvPr>
        </p:nvSpPr>
        <p:spPr>
          <a:xfrm>
            <a:off x="4191000" y="-12700"/>
            <a:ext cx="9779000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3" name="Body Level One…"/>
          <p:cNvSpPr/>
          <p:nvPr>
            <p:ph type="body" sz="quarter" idx="1"/>
          </p:nvPr>
        </p:nvSpPr>
        <p:spPr>
          <a:xfrm>
            <a:off x="571500" y="7619997"/>
            <a:ext cx="6451600" cy="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Title Text"/>
          <p:cNvSpPr txBox="1"/>
          <p:nvPr>
            <p:ph type="title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quarter" idx="14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</p:spPr>
        <p:txBody>
          <a:bodyPr/>
          <a:lstStyle/>
          <a:p>
            <a: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pP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50835" y="-38226"/>
            <a:ext cx="1369791" cy="662067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71500" y="1574800"/>
            <a:ext cx="11861800" cy="1271"/>
          </a:xfrm>
          <a:prstGeom prst="rect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Title Text"/>
          <p:cNvSpPr txBox="1"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50835" y="-38226"/>
            <a:ext cx="1369791" cy="662067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Body Level One…"/>
          <p:cNvSpPr txBox="1"/>
          <p:nvPr>
            <p:ph type="body" sz="quarter" idx="1"/>
          </p:nvPr>
        </p:nvSpPr>
        <p:spPr>
          <a:xfrm>
            <a:off x="571500" y="1574800"/>
            <a:ext cx="11861800" cy="1271"/>
          </a:xfrm>
          <a:prstGeom prst="rect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118295074_2675x2907.jpeg"/>
          <p:cNvSpPr/>
          <p:nvPr>
            <p:ph type="pic" idx="13"/>
          </p:nvPr>
        </p:nvSpPr>
        <p:spPr>
          <a:xfrm>
            <a:off x="-203200" y="-12700"/>
            <a:ext cx="900080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5" name="Body Level One…"/>
          <p:cNvSpPr txBox="1"/>
          <p:nvPr>
            <p:ph type="body" sz="quarter" idx="1"/>
          </p:nvPr>
        </p:nvSpPr>
        <p:spPr>
          <a:xfrm>
            <a:off x="7023100" y="1574800"/>
            <a:ext cx="5397500" cy="1271"/>
          </a:xfrm>
          <a:prstGeom prst="rect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half" idx="14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/>
          <a:p>
            <a:pPr marL="406400" indent="-406400">
              <a:defRPr sz="28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118295074_2675x2907.jpeg"/>
          <p:cNvSpPr/>
          <p:nvPr>
            <p:ph type="pic" idx="13"/>
          </p:nvPr>
        </p:nvSpPr>
        <p:spPr>
          <a:xfrm>
            <a:off x="571500" y="508000"/>
            <a:ext cx="7454900" cy="809943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4" name="182741592_1098x949.jpeg"/>
          <p:cNvSpPr/>
          <p:nvPr>
            <p:ph type="pic" sz="quarter" idx="14"/>
          </p:nvPr>
        </p:nvSpPr>
        <p:spPr>
          <a:xfrm>
            <a:off x="7944067" y="424461"/>
            <a:ext cx="5275146" cy="45593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5" name="182429520_1646x1646.jpeg"/>
          <p:cNvSpPr/>
          <p:nvPr>
            <p:ph type="pic" sz="quarter" idx="15"/>
          </p:nvPr>
        </p:nvSpPr>
        <p:spPr>
          <a:xfrm>
            <a:off x="8102600" y="4267200"/>
            <a:ext cx="4470400" cy="4470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6" name="Body Level One…"/>
          <p:cNvSpPr txBox="1"/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spc="28" sz="2800"/>
            </a:lvl1pPr>
            <a:lvl2pPr marL="0" indent="0">
              <a:spcBef>
                <a:spcPts val="1400"/>
              </a:spcBef>
              <a:buSzTx/>
              <a:buFontTx/>
              <a:buNone/>
              <a:defRPr spc="28" sz="2800"/>
            </a:lvl2pPr>
            <a:lvl3pPr marL="0" indent="0">
              <a:spcBef>
                <a:spcPts val="1400"/>
              </a:spcBef>
              <a:buSzTx/>
              <a:buFontTx/>
              <a:buNone/>
              <a:defRPr spc="28" sz="2800"/>
            </a:lvl3pPr>
            <a:lvl4pPr marL="0" indent="0">
              <a:spcBef>
                <a:spcPts val="1400"/>
              </a:spcBef>
              <a:buSzTx/>
              <a:buFontTx/>
              <a:buNone/>
              <a:defRPr spc="28" sz="2800"/>
            </a:lvl4pPr>
            <a:lvl5pPr marL="0" indent="0">
              <a:spcBef>
                <a:spcPts val="1400"/>
              </a:spcBef>
              <a:buSzTx/>
              <a:buFontTx/>
              <a:buNone/>
              <a:defRPr spc="28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948462" y="1950720"/>
            <a:ext cx="10403841" cy="66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spc="0" sz="160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1pPr>
      <a:lvl2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2pPr>
      <a:lvl3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3pPr>
      <a:lvl4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4pPr>
      <a:lvl5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5pPr>
      <a:lvl6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6pPr>
      <a:lvl7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7pPr>
      <a:lvl8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8pPr>
      <a:lvl9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9pPr>
    </p:titleStyle>
    <p:bodyStyle>
      <a:lvl1pPr marL="234950" marR="0" indent="-23495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1600" u="none"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1pPr>
      <a:lvl2pPr marL="704850" marR="0" indent="-23495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1600" u="none"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2pPr>
      <a:lvl3pPr marL="1174750" marR="0" indent="-23495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1600" u="none"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3pPr>
      <a:lvl4pPr marL="1644650" marR="0" indent="-23495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1600" u="none"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4pPr>
      <a:lvl5pPr marL="2114550" marR="0" indent="-23495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1600" u="none"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5pPr>
      <a:lvl6pPr marL="2584450" marR="0" indent="-23495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1600" u="none"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6pPr>
      <a:lvl7pPr marL="3054350" marR="0" indent="-23495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1600" u="none"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7pPr>
      <a:lvl8pPr marL="3524250" marR="0" indent="-23495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1600" u="none"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8pPr>
      <a:lvl9pPr marL="3994150" marR="0" indent="-23495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1600" u="none"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Relationship Id="rId3" Type="http://schemas.openxmlformats.org/officeDocument/2006/relationships/hyperlink" Target="mailto:y10zheng@ryerson.ca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tif"/><Relationship Id="rId3" Type="http://schemas.openxmlformats.org/officeDocument/2006/relationships/image" Target="../media/image16.tif"/><Relationship Id="rId4" Type="http://schemas.openxmlformats.org/officeDocument/2006/relationships/image" Target="../media/image17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ti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tif"/><Relationship Id="rId3" Type="http://schemas.openxmlformats.org/officeDocument/2006/relationships/image" Target="../media/image20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tif"/><Relationship Id="rId3" Type="http://schemas.openxmlformats.org/officeDocument/2006/relationships/image" Target="../media/image22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tif"/><Relationship Id="rId3" Type="http://schemas.openxmlformats.org/officeDocument/2006/relationships/image" Target="../media/image24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Relationship Id="rId3" Type="http://schemas.openxmlformats.org/officeDocument/2006/relationships/image" Target="../media/image4.tif"/><Relationship Id="rId4" Type="http://schemas.openxmlformats.org/officeDocument/2006/relationships/image" Target="../media/image5.tif"/><Relationship Id="rId5" Type="http://schemas.openxmlformats.org/officeDocument/2006/relationships/image" Target="../media/image6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tif"/><Relationship Id="rId3" Type="http://schemas.openxmlformats.org/officeDocument/2006/relationships/image" Target="../media/image8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tif"/><Relationship Id="rId3" Type="http://schemas.openxmlformats.org/officeDocument/2006/relationships/image" Target="../media/image11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tif"/><Relationship Id="rId3" Type="http://schemas.openxmlformats.org/officeDocument/2006/relationships/image" Target="../media/image14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Line"/>
          <p:cNvSpPr/>
          <p:nvPr>
            <p:ph type="body" sz="quarter" idx="1"/>
          </p:nvPr>
        </p:nvSpPr>
        <p:spPr>
          <a:xfrm>
            <a:off x="571499" y="5588000"/>
            <a:ext cx="11875782" cy="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</p:spPr>
        <p:txBody>
          <a:bodyPr/>
          <a:lstStyle/>
          <a:p>
            <a:pPr marL="0" indent="0" defTabSz="182880">
              <a:spcBef>
                <a:spcPts val="0"/>
              </a:spcBef>
              <a:buSzTx/>
              <a:buNone/>
              <a:defRPr sz="48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2" name="Title"/>
          <p:cNvSpPr txBox="1"/>
          <p:nvPr>
            <p:ph type="title"/>
          </p:nvPr>
        </p:nvSpPr>
        <p:spPr>
          <a:xfrm>
            <a:off x="571500" y="647700"/>
            <a:ext cx="11861800" cy="5181600"/>
          </a:xfrm>
          <a:prstGeom prst="rect">
            <a:avLst/>
          </a:prstGeom>
        </p:spPr>
        <p:txBody>
          <a:bodyPr/>
          <a:lstStyle/>
          <a:p>
            <a:pPr defTabSz="233679">
              <a:defRPr sz="4800"/>
            </a:pPr>
          </a:p>
        </p:txBody>
      </p:sp>
      <p:pic>
        <p:nvPicPr>
          <p:cNvPr id="1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500" y="647700"/>
            <a:ext cx="9892079" cy="5079873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Walmart Sales Forecast…"/>
          <p:cNvSpPr txBox="1"/>
          <p:nvPr/>
        </p:nvSpPr>
        <p:spPr>
          <a:xfrm>
            <a:off x="571500" y="5676900"/>
            <a:ext cx="11861800" cy="326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ctr" defTabSz="578358">
              <a:lnSpc>
                <a:spcPct val="70000"/>
              </a:lnSpc>
              <a:spcBef>
                <a:spcPts val="0"/>
              </a:spcBef>
              <a:defRPr spc="0" sz="4700">
                <a:solidFill>
                  <a:srgbClr val="747676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Walmart Sales Forecast </a:t>
            </a:r>
          </a:p>
          <a:p>
            <a:pPr algn="ctr" defTabSz="578358">
              <a:lnSpc>
                <a:spcPct val="70000"/>
              </a:lnSpc>
              <a:spcBef>
                <a:spcPts val="0"/>
              </a:spcBef>
              <a:defRPr spc="0" sz="4700">
                <a:solidFill>
                  <a:srgbClr val="747676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Using ARIMA and Machine Learning </a:t>
            </a:r>
          </a:p>
          <a:p>
            <a:pPr algn="ctr" defTabSz="578358">
              <a:lnSpc>
                <a:spcPct val="70000"/>
              </a:lnSpc>
              <a:spcBef>
                <a:spcPts val="0"/>
              </a:spcBef>
              <a:defRPr spc="0" sz="4700">
                <a:solidFill>
                  <a:srgbClr val="747676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</a:p>
          <a:p>
            <a:pPr algn="ctr" defTabSz="578358">
              <a:lnSpc>
                <a:spcPct val="70000"/>
              </a:lnSpc>
              <a:spcBef>
                <a:spcPts val="0"/>
              </a:spcBef>
              <a:defRPr spc="0" sz="3700">
                <a:solidFill>
                  <a:srgbClr val="747676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By Yingying Zheng  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y10zheng@ryerson.ca</a:t>
            </a:r>
          </a:p>
          <a:p>
            <a:pPr algn="ctr" defTabSz="578358">
              <a:lnSpc>
                <a:spcPct val="70000"/>
              </a:lnSpc>
              <a:spcBef>
                <a:spcPts val="0"/>
              </a:spcBef>
              <a:defRPr spc="0" sz="3700">
                <a:solidFill>
                  <a:srgbClr val="747676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</a:p>
          <a:p>
            <a:pPr algn="ctr" defTabSz="578358">
              <a:lnSpc>
                <a:spcPct val="70000"/>
              </a:lnSpc>
              <a:spcBef>
                <a:spcPts val="0"/>
              </a:spcBef>
              <a:defRPr spc="0" sz="2900">
                <a:solidFill>
                  <a:srgbClr val="747676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August 7, 2020</a:t>
            </a:r>
          </a:p>
        </p:txBody>
      </p:sp>
      <p:sp>
        <p:nvSpPr>
          <p:cNvPr id="135" name="Slide Number"/>
          <p:cNvSpPr txBox="1"/>
          <p:nvPr>
            <p:ph type="sldNum" sz="quarter" idx="4294967295"/>
          </p:nvPr>
        </p:nvSpPr>
        <p:spPr>
          <a:xfrm>
            <a:off x="12186083" y="9189156"/>
            <a:ext cx="21183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Lin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2880">
              <a:spcBef>
                <a:spcPts val="0"/>
              </a:spcBef>
              <a:buSzTx/>
              <a:buNone/>
              <a:defRPr sz="48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5" name="Differencing time se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00"/>
            </a:lvl1pPr>
          </a:lstStyle>
          <a:p>
            <a:pPr/>
            <a:r>
              <a:t>Differencing time series</a:t>
            </a:r>
          </a:p>
        </p:txBody>
      </p:sp>
      <p:pic>
        <p:nvPicPr>
          <p:cNvPr id="1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492" y="1775166"/>
            <a:ext cx="6191781" cy="3821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65086" y="1771808"/>
            <a:ext cx="6090576" cy="37587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7492" y="5471860"/>
            <a:ext cx="6191781" cy="3821214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Differencing removes seasonality in mean store weekly sales time series"/>
          <p:cNvSpPr txBox="1"/>
          <p:nvPr/>
        </p:nvSpPr>
        <p:spPr>
          <a:xfrm>
            <a:off x="7161400" y="6095873"/>
            <a:ext cx="5195268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11162" indent="-411162">
              <a:buSzPct val="75000"/>
              <a:buFont typeface="Zapf Dingbats"/>
              <a:buChar char="➤"/>
              <a:defRPr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Differencing removes seasonality in mean store weekly sales time series</a:t>
            </a:r>
          </a:p>
        </p:txBody>
      </p:sp>
      <p:sp>
        <p:nvSpPr>
          <p:cNvPr id="200" name="Seasonal Lag = 2"/>
          <p:cNvSpPr txBox="1"/>
          <p:nvPr/>
        </p:nvSpPr>
        <p:spPr>
          <a:xfrm>
            <a:off x="1310779" y="8814005"/>
            <a:ext cx="190433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8" sz="18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Seasonal Lag = 2</a:t>
            </a:r>
          </a:p>
        </p:txBody>
      </p:sp>
      <p:sp>
        <p:nvSpPr>
          <p:cNvPr id="201" name="Seasonal Lag =1"/>
          <p:cNvSpPr txBox="1"/>
          <p:nvPr/>
        </p:nvSpPr>
        <p:spPr>
          <a:xfrm>
            <a:off x="7709234" y="5102880"/>
            <a:ext cx="183853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8" sz="18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Seasonal Lag =1</a:t>
            </a:r>
          </a:p>
        </p:txBody>
      </p:sp>
      <p:sp>
        <p:nvSpPr>
          <p:cNvPr id="202" name="Time Lag = 1"/>
          <p:cNvSpPr txBox="1"/>
          <p:nvPr/>
        </p:nvSpPr>
        <p:spPr>
          <a:xfrm>
            <a:off x="1641319" y="5102880"/>
            <a:ext cx="152929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8" sz="18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Time Lag = 1</a:t>
            </a:r>
          </a:p>
        </p:txBody>
      </p:sp>
      <p:sp>
        <p:nvSpPr>
          <p:cNvPr id="203" name="Slide Number"/>
          <p:cNvSpPr txBox="1"/>
          <p:nvPr>
            <p:ph type="sldNum" sz="quarter" idx="4294967295"/>
          </p:nvPr>
        </p:nvSpPr>
        <p:spPr>
          <a:xfrm>
            <a:off x="12081046" y="9194800"/>
            <a:ext cx="309365" cy="342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Lin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2880">
              <a:spcBef>
                <a:spcPts val="0"/>
              </a:spcBef>
              <a:buSzTx/>
              <a:buNone/>
              <a:defRPr sz="48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6" name="Time series training / test sets sel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00"/>
            </a:lvl1pPr>
          </a:lstStyle>
          <a:p>
            <a:pPr/>
            <a:r>
              <a:t>Time series training / test sets selection</a:t>
            </a:r>
          </a:p>
        </p:txBody>
      </p:sp>
      <p:pic>
        <p:nvPicPr>
          <p:cNvPr id="2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1544" y="3714293"/>
            <a:ext cx="8890002" cy="5486402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Line"/>
          <p:cNvSpPr/>
          <p:nvPr/>
        </p:nvSpPr>
        <p:spPr>
          <a:xfrm flipV="1">
            <a:off x="2838063" y="4697488"/>
            <a:ext cx="1" cy="3253955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9" name="Line"/>
          <p:cNvSpPr/>
          <p:nvPr/>
        </p:nvSpPr>
        <p:spPr>
          <a:xfrm flipV="1">
            <a:off x="8488491" y="4697488"/>
            <a:ext cx="1" cy="3253955"/>
          </a:xfrm>
          <a:prstGeom prst="line">
            <a:avLst/>
          </a:prstGeom>
          <a:ln w="25400">
            <a:solidFill>
              <a:srgbClr val="F51818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0" name="Line"/>
          <p:cNvSpPr/>
          <p:nvPr/>
        </p:nvSpPr>
        <p:spPr>
          <a:xfrm flipV="1">
            <a:off x="7423574" y="4697488"/>
            <a:ext cx="2" cy="3253955"/>
          </a:xfrm>
          <a:prstGeom prst="line">
            <a:avLst/>
          </a:prstGeom>
          <a:ln w="25400">
            <a:solidFill>
              <a:srgbClr val="2CF528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1" name="Line"/>
          <p:cNvSpPr/>
          <p:nvPr/>
        </p:nvSpPr>
        <p:spPr>
          <a:xfrm flipV="1">
            <a:off x="9883164" y="4697488"/>
            <a:ext cx="2" cy="3253955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2" name="Line"/>
          <p:cNvSpPr/>
          <p:nvPr/>
        </p:nvSpPr>
        <p:spPr>
          <a:xfrm>
            <a:off x="8464253" y="5039643"/>
            <a:ext cx="1490864" cy="2"/>
          </a:xfrm>
          <a:prstGeom prst="line">
            <a:avLst/>
          </a:prstGeom>
          <a:ln w="25400">
            <a:solidFill>
              <a:srgbClr val="EC1114"/>
            </a:solidFill>
            <a:prstDash val="sysDot"/>
            <a:miter lim="400000"/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3" name="Line"/>
          <p:cNvSpPr/>
          <p:nvPr/>
        </p:nvSpPr>
        <p:spPr>
          <a:xfrm>
            <a:off x="7385094" y="4704752"/>
            <a:ext cx="2492557" cy="3"/>
          </a:xfrm>
          <a:prstGeom prst="line">
            <a:avLst/>
          </a:prstGeom>
          <a:ln w="25400">
            <a:solidFill>
              <a:srgbClr val="1BEC13"/>
            </a:solidFill>
            <a:custDash>
              <a:ds d="600000" sp="600000"/>
            </a:custDash>
            <a:miter lim="400000"/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16" name="Training/Test option 1: 65/35 split falls on 2011-11-11/2011-11-18;…"/>
          <p:cNvGrpSpPr/>
          <p:nvPr/>
        </p:nvGrpSpPr>
        <p:grpSpPr>
          <a:xfrm>
            <a:off x="6569427" y="1624059"/>
            <a:ext cx="5788515" cy="2540001"/>
            <a:chOff x="0" y="0"/>
            <a:chExt cx="5788514" cy="2540000"/>
          </a:xfrm>
        </p:grpSpPr>
        <p:sp>
          <p:nvSpPr>
            <p:cNvPr id="215" name="Training/Test option 1: 65/35 split falls on 2011-11-11/2011-11-18;…"/>
            <p:cNvSpPr txBox="1"/>
            <p:nvPr/>
          </p:nvSpPr>
          <p:spPr>
            <a:xfrm>
              <a:off x="215900" y="139700"/>
              <a:ext cx="5356715" cy="198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pc="24" sz="2400">
                  <a:solidFill>
                    <a:srgbClr val="4DA136"/>
                  </a:solidFill>
                  <a:latin typeface="Iowan Old Style"/>
                  <a:ea typeface="Iowan Old Style"/>
                  <a:cs typeface="Iowan Old Style"/>
                  <a:sym typeface="Iowan Old Style"/>
                </a:defRPr>
              </a:pPr>
              <a:r>
                <a:t>Training/Test option 1: 65/35 split falls on 2011-11-11/2011-11-18</a:t>
              </a:r>
            </a:p>
            <a:p>
              <a:pPr>
                <a:defRPr spc="24" sz="2400">
                  <a:solidFill>
                    <a:srgbClr val="51AE3A"/>
                  </a:solidFill>
                  <a:latin typeface="Iowan Old Style"/>
                  <a:ea typeface="Iowan Old Style"/>
                  <a:cs typeface="Iowan Old Style"/>
                  <a:sym typeface="Iowan Old Style"/>
                </a:defRPr>
              </a:pPr>
              <a:r>
                <a:t>Benefit: include Thanksgiving and Christmas seasonality for test set</a:t>
              </a:r>
            </a:p>
          </p:txBody>
        </p:sp>
        <p:pic>
          <p:nvPicPr>
            <p:cNvPr id="214" name="Training/Test option 1: 65/35 split falls on 2011-11-11/2011-11-18;… Training/Test option 1: 65/35 split falls on 2011-11-11/2011-11-18&#10;Benefit: include Thanksgiving and Christmas seasonality for test set" descr="Training/Test option 1: 65/35 split falls on 2011-11-11/2011-11-18;… Training/Test option 1: 65/35 split falls on 2011-11-11/2011-11-18Benefit: include Thanksgiving and Christmas seasonality for test set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788515" cy="2540000"/>
            </a:xfrm>
            <a:prstGeom prst="rect">
              <a:avLst/>
            </a:prstGeom>
            <a:effectLst/>
          </p:spPr>
        </p:pic>
      </p:grpSp>
      <p:sp>
        <p:nvSpPr>
          <p:cNvPr id="217" name="Line"/>
          <p:cNvSpPr/>
          <p:nvPr/>
        </p:nvSpPr>
        <p:spPr>
          <a:xfrm>
            <a:off x="2841862" y="4704753"/>
            <a:ext cx="4552135" cy="1"/>
          </a:xfrm>
          <a:prstGeom prst="line">
            <a:avLst/>
          </a:prstGeom>
          <a:ln w="25400">
            <a:solidFill>
              <a:srgbClr val="1FEC0F"/>
            </a:solidFill>
            <a:custDash>
              <a:ds d="600000" sp="600000"/>
            </a:custDash>
            <a:miter lim="400000"/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8" name="Line"/>
          <p:cNvSpPr/>
          <p:nvPr/>
        </p:nvSpPr>
        <p:spPr>
          <a:xfrm>
            <a:off x="2864916" y="5039644"/>
            <a:ext cx="5585185" cy="1"/>
          </a:xfrm>
          <a:prstGeom prst="line">
            <a:avLst/>
          </a:prstGeom>
          <a:ln w="25400">
            <a:solidFill>
              <a:srgbClr val="EC1114"/>
            </a:solidFill>
            <a:prstDash val="sysDot"/>
            <a:miter lim="400000"/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21" name="Training/Test option 1: 80/20 split falls on 2012-04-06/2012-04-13"/>
          <p:cNvGrpSpPr/>
          <p:nvPr/>
        </p:nvGrpSpPr>
        <p:grpSpPr>
          <a:xfrm>
            <a:off x="597721" y="1969769"/>
            <a:ext cx="5788516" cy="1600201"/>
            <a:chOff x="0" y="0"/>
            <a:chExt cx="5788514" cy="1600200"/>
          </a:xfrm>
        </p:grpSpPr>
        <p:sp>
          <p:nvSpPr>
            <p:cNvPr id="220" name="Training/Test option 1: 80/20 split falls on 2012-04-06/2012-04-13"/>
            <p:cNvSpPr txBox="1"/>
            <p:nvPr/>
          </p:nvSpPr>
          <p:spPr>
            <a:xfrm>
              <a:off x="215900" y="139700"/>
              <a:ext cx="5356715" cy="1041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pc="26" sz="2600">
                  <a:solidFill>
                    <a:srgbClr val="F5271F"/>
                  </a:solidFill>
                  <a:latin typeface="Iowan Old Style"/>
                  <a:ea typeface="Iowan Old Style"/>
                  <a:cs typeface="Iowan Old Style"/>
                  <a:sym typeface="Iowan Old Style"/>
                </a:defRPr>
              </a:lvl1pPr>
            </a:lstStyle>
            <a:p>
              <a:pPr/>
              <a:r>
                <a:t>Training/Test option 1: 80/20 split falls on 2012-04-06/2012-04-13</a:t>
              </a:r>
            </a:p>
          </p:txBody>
        </p:sp>
        <p:pic>
          <p:nvPicPr>
            <p:cNvPr id="219" name="Training/Test option 1: 80/20 split falls on 2012-04-06/2012-04-13 Training/Test option 1: 80/20 split falls on 2012-04-06/2012-04-13" descr="Training/Test option 1: 80/20 split falls on 2012-04-06/2012-04-13 Training/Test option 1: 80/20 split falls on 2012-04-06/2012-04-13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5788515" cy="1600200"/>
            </a:xfrm>
            <a:prstGeom prst="rect">
              <a:avLst/>
            </a:prstGeom>
            <a:effectLst/>
          </p:spPr>
        </p:pic>
      </p:grpSp>
      <p:sp>
        <p:nvSpPr>
          <p:cNvPr id="222" name="Slide Number"/>
          <p:cNvSpPr txBox="1"/>
          <p:nvPr>
            <p:ph type="sldNum" sz="quarter" idx="4294967295"/>
          </p:nvPr>
        </p:nvSpPr>
        <p:spPr>
          <a:xfrm>
            <a:off x="12081046" y="9194800"/>
            <a:ext cx="309365" cy="342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3" name="Line" descr="Lin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4017680">
            <a:off x="1662619" y="4121939"/>
            <a:ext cx="2021941" cy="188040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Line"/>
          <p:cNvSpPr/>
          <p:nvPr/>
        </p:nvSpPr>
        <p:spPr>
          <a:xfrm flipV="1">
            <a:off x="9142859" y="3758613"/>
            <a:ext cx="892241" cy="892241"/>
          </a:xfrm>
          <a:prstGeom prst="line">
            <a:avLst/>
          </a:prstGeom>
          <a:ln w="63500">
            <a:solidFill>
              <a:srgbClr val="747676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Lin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2880">
              <a:spcBef>
                <a:spcPts val="0"/>
              </a:spcBef>
              <a:buSzTx/>
              <a:buNone/>
              <a:defRPr sz="48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7" name="Times Series Forecas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00"/>
            </a:lvl1pPr>
          </a:lstStyle>
          <a:p>
            <a:pPr/>
            <a:r>
              <a:t>Times Series Forecasting</a:t>
            </a:r>
          </a:p>
        </p:txBody>
      </p:sp>
      <p:sp>
        <p:nvSpPr>
          <p:cNvPr id="228" name="Methods:…"/>
          <p:cNvSpPr txBox="1"/>
          <p:nvPr/>
        </p:nvSpPr>
        <p:spPr>
          <a:xfrm>
            <a:off x="643602" y="1943100"/>
            <a:ext cx="5285600" cy="586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Methods:</a:t>
            </a:r>
          </a:p>
          <a:p>
            <a:pPr marL="411162" indent="-411162">
              <a:buSzPct val="75000"/>
              <a:buFont typeface="Zapf Dingbats"/>
              <a:buChar char="➤"/>
              <a:defRPr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Seasonal ARIMA</a:t>
            </a:r>
          </a:p>
          <a:p>
            <a:pPr marL="411162" indent="-411162">
              <a:buSzPct val="75000"/>
              <a:buFont typeface="Zapf Dingbats"/>
              <a:buChar char="➤"/>
              <a:defRPr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Random Forests Regression</a:t>
            </a:r>
          </a:p>
          <a:p>
            <a:pPr marL="411162" indent="-411162">
              <a:buSzPct val="75000"/>
              <a:buFont typeface="Zapf Dingbats"/>
              <a:buChar char="➤"/>
              <a:defRPr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XG Boosted Trees</a:t>
            </a:r>
          </a:p>
          <a:p>
            <a:pPr marL="411162" indent="-411162">
              <a:buSzPct val="75000"/>
              <a:buFont typeface="Zapf Dingbats"/>
              <a:buChar char="➤"/>
              <a:defRPr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Neural Networks Regression</a:t>
            </a:r>
          </a:p>
          <a:p>
            <a:pPr>
              <a:defRPr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Results Diagnostics:</a:t>
            </a:r>
          </a:p>
          <a:p>
            <a:pPr marL="411162" indent="-411162">
              <a:buSzPct val="75000"/>
              <a:buFont typeface="Zapf Dingbats"/>
              <a:buChar char="➤"/>
              <a:defRPr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MAE: scale dependent</a:t>
            </a:r>
          </a:p>
          <a:p>
            <a:pPr marL="411162" indent="-411162">
              <a:buSzPct val="75000"/>
              <a:buFont typeface="Zapf Dingbats"/>
              <a:buChar char="➤"/>
              <a:defRPr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RMSE: scale dependent</a:t>
            </a:r>
          </a:p>
          <a:p>
            <a:pPr marL="411162" indent="-411162">
              <a:buSzPct val="75000"/>
              <a:buFont typeface="Zapf Dingbats"/>
              <a:buChar char="➤"/>
              <a:defRPr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MAPE: non scale dependent</a:t>
            </a:r>
          </a:p>
        </p:txBody>
      </p:sp>
      <p:sp>
        <p:nvSpPr>
          <p:cNvPr id="229" name="Slide Number"/>
          <p:cNvSpPr txBox="1"/>
          <p:nvPr>
            <p:ph type="sldNum" sz="quarter" idx="4294967295"/>
          </p:nvPr>
        </p:nvSpPr>
        <p:spPr>
          <a:xfrm>
            <a:off x="12081046" y="9194800"/>
            <a:ext cx="309365" cy="342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Lin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2880">
              <a:spcBef>
                <a:spcPts val="0"/>
              </a:spcBef>
              <a:buSzTx/>
              <a:buNone/>
              <a:defRPr sz="48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2" name="Seasonal arIma Model"/>
          <p:cNvSpPr txBox="1"/>
          <p:nvPr>
            <p:ph type="title"/>
          </p:nvPr>
        </p:nvSpPr>
        <p:spPr>
          <a:xfrm>
            <a:off x="571500" y="717550"/>
            <a:ext cx="11861800" cy="723900"/>
          </a:xfrm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00"/>
            </a:lvl1pPr>
          </a:lstStyle>
          <a:p>
            <a:pPr/>
            <a:r>
              <a:t>Seasonal arIma Model</a:t>
            </a:r>
          </a:p>
        </p:txBody>
      </p:sp>
      <p:sp>
        <p:nvSpPr>
          <p:cNvPr id="233" name="Challenges:…"/>
          <p:cNvSpPr txBox="1"/>
          <p:nvPr/>
        </p:nvSpPr>
        <p:spPr>
          <a:xfrm>
            <a:off x="674395" y="1604580"/>
            <a:ext cx="11674440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Challenges: </a:t>
            </a:r>
          </a:p>
          <a:p>
            <a:pPr marL="411162" indent="-411162">
              <a:buSzPct val="75000"/>
              <a:buFont typeface="Zapf Dingbats"/>
              <a:buChar char="➤"/>
              <a:defRPr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Shorter time periods constraint seasonal lag to 1</a:t>
            </a:r>
          </a:p>
          <a:p>
            <a:pPr marL="411162" indent="-411162">
              <a:buSzPct val="75000"/>
              <a:buFont typeface="Zapf Dingbats"/>
              <a:buChar char="➤"/>
              <a:defRPr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Iterate over 45 time series using for() loop, resulting in slower speed</a:t>
            </a:r>
          </a:p>
        </p:txBody>
      </p:sp>
      <p:pic>
        <p:nvPicPr>
          <p:cNvPr id="2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090" y="4548001"/>
            <a:ext cx="6208534" cy="38315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12172" y="4583634"/>
            <a:ext cx="6093056" cy="3760287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Residual Plots for Store #18, 65/35 Temporal Split"/>
          <p:cNvSpPr txBox="1"/>
          <p:nvPr/>
        </p:nvSpPr>
        <p:spPr>
          <a:xfrm>
            <a:off x="662491" y="3929702"/>
            <a:ext cx="59299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9" sz="20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Residual Plots for Store #18, 65/35 Temporal Split</a:t>
            </a:r>
          </a:p>
        </p:txBody>
      </p:sp>
      <p:sp>
        <p:nvSpPr>
          <p:cNvPr id="237" name="Forecasts Plot for Store #18, 65/35 Temporal Split"/>
          <p:cNvSpPr txBox="1"/>
          <p:nvPr/>
        </p:nvSpPr>
        <p:spPr>
          <a:xfrm>
            <a:off x="7081118" y="3929702"/>
            <a:ext cx="589996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9" sz="20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Forecasts Plot for Store #18, 65/35 Temporal Split</a:t>
            </a:r>
          </a:p>
        </p:txBody>
      </p:sp>
      <p:sp>
        <p:nvSpPr>
          <p:cNvPr id="238" name="Slide Number"/>
          <p:cNvSpPr txBox="1"/>
          <p:nvPr>
            <p:ph type="sldNum" sz="quarter" idx="4294967295"/>
          </p:nvPr>
        </p:nvSpPr>
        <p:spPr>
          <a:xfrm>
            <a:off x="12081046" y="9194800"/>
            <a:ext cx="309365" cy="342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Lin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2880">
              <a:spcBef>
                <a:spcPts val="0"/>
              </a:spcBef>
              <a:buSzTx/>
              <a:buNone/>
              <a:defRPr sz="48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1" name="Random forests vs. xg boosted tre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00"/>
            </a:lvl1pPr>
          </a:lstStyle>
          <a:p>
            <a:pPr/>
            <a:r>
              <a:t>Random forests vs. xg boosted trees</a:t>
            </a:r>
          </a:p>
        </p:txBody>
      </p:sp>
      <p:pic>
        <p:nvPicPr>
          <p:cNvPr id="2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457" y="4338968"/>
            <a:ext cx="6447453" cy="3979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36367" y="4309779"/>
            <a:ext cx="6045692" cy="3731057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XG Boosted Tress has considerably improved prediction accuracy as compared with Random Forests"/>
          <p:cNvSpPr txBox="1"/>
          <p:nvPr/>
        </p:nvSpPr>
        <p:spPr>
          <a:xfrm>
            <a:off x="1495534" y="2359984"/>
            <a:ext cx="8928528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XG Boosted Tress has considerably improved prediction accuracy as compared with Random Forests </a:t>
            </a:r>
          </a:p>
        </p:txBody>
      </p:sp>
      <p:sp>
        <p:nvSpPr>
          <p:cNvPr id="245" name="Random Forests, 65/35 Temporal Split"/>
          <p:cNvSpPr txBox="1"/>
          <p:nvPr/>
        </p:nvSpPr>
        <p:spPr>
          <a:xfrm>
            <a:off x="858048" y="3654277"/>
            <a:ext cx="4578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9" sz="20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Random Forests, 65/35 Temporal Split</a:t>
            </a:r>
          </a:p>
        </p:txBody>
      </p:sp>
      <p:sp>
        <p:nvSpPr>
          <p:cNvPr id="246" name="XG Boosted Trees, 65/35 Temporal Split"/>
          <p:cNvSpPr txBox="1"/>
          <p:nvPr/>
        </p:nvSpPr>
        <p:spPr>
          <a:xfrm>
            <a:off x="7173772" y="3654277"/>
            <a:ext cx="475257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9" sz="20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XG Boosted Trees, 65/35 Temporal Split</a:t>
            </a:r>
          </a:p>
        </p:txBody>
      </p:sp>
      <p:sp>
        <p:nvSpPr>
          <p:cNvPr id="247" name="Slide Number"/>
          <p:cNvSpPr txBox="1"/>
          <p:nvPr>
            <p:ph type="sldNum" sz="quarter" idx="4294967295"/>
          </p:nvPr>
        </p:nvSpPr>
        <p:spPr>
          <a:xfrm>
            <a:off x="12081046" y="9194800"/>
            <a:ext cx="309365" cy="342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Lin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2880">
              <a:spcBef>
                <a:spcPts val="0"/>
              </a:spcBef>
              <a:buSzTx/>
              <a:buNone/>
              <a:defRPr sz="48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0" name="Neural net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00"/>
            </a:lvl1pPr>
          </a:lstStyle>
          <a:p>
            <a:pPr/>
            <a:r>
              <a:t>Neural networks</a:t>
            </a:r>
          </a:p>
        </p:txBody>
      </p:sp>
      <p:pic>
        <p:nvPicPr>
          <p:cNvPr id="2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5384" y="4469731"/>
            <a:ext cx="5686717" cy="35095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92698" y="4542083"/>
            <a:ext cx="5686718" cy="3509519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Feed forward nnetar() model with one hidden layer…"/>
          <p:cNvSpPr txBox="1"/>
          <p:nvPr/>
        </p:nvSpPr>
        <p:spPr>
          <a:xfrm>
            <a:off x="869416" y="1573786"/>
            <a:ext cx="8935194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11162" indent="-411162">
              <a:buSzPct val="75000"/>
              <a:buFont typeface="Zapf Dingbats"/>
              <a:buChar char="➤"/>
              <a:defRPr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Feed forward nnetar() model with one hidden layer</a:t>
            </a:r>
          </a:p>
          <a:p>
            <a:pPr marL="411162" indent="-411162">
              <a:buSzPct val="75000"/>
              <a:buFont typeface="Zapf Dingbats"/>
              <a:buChar char="➤"/>
              <a:defRPr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5 neurons in hidden layer, repeat 20 times</a:t>
            </a:r>
          </a:p>
          <a:p>
            <a:pPr marL="411162" indent="-411162">
              <a:buSzPct val="75000"/>
              <a:buFont typeface="Zapf Dingbats"/>
              <a:buChar char="➤"/>
              <a:defRPr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Lambda = 0, no initial data transformation</a:t>
            </a:r>
          </a:p>
        </p:txBody>
      </p:sp>
      <p:sp>
        <p:nvSpPr>
          <p:cNvPr id="254" name="Residuals Plots for Store # 18, 65/35 Temporal Split"/>
          <p:cNvSpPr txBox="1"/>
          <p:nvPr/>
        </p:nvSpPr>
        <p:spPr>
          <a:xfrm>
            <a:off x="969965" y="3819935"/>
            <a:ext cx="492243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6" sz="16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Residuals Plots for Store # 18, 65/35 Temporal Split</a:t>
            </a:r>
          </a:p>
        </p:txBody>
      </p:sp>
      <p:sp>
        <p:nvSpPr>
          <p:cNvPr id="255" name="Forecast Plot for Store # 18, 65/35 Temporal Split"/>
          <p:cNvSpPr txBox="1"/>
          <p:nvPr/>
        </p:nvSpPr>
        <p:spPr>
          <a:xfrm>
            <a:off x="7625739" y="3819935"/>
            <a:ext cx="471438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6" sz="16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Forecast Plot for Store # 18, 65/35 Temporal Split</a:t>
            </a:r>
          </a:p>
        </p:txBody>
      </p:sp>
      <p:sp>
        <p:nvSpPr>
          <p:cNvPr id="256" name="Slide Number"/>
          <p:cNvSpPr txBox="1"/>
          <p:nvPr>
            <p:ph type="sldNum" sz="quarter" idx="4294967295"/>
          </p:nvPr>
        </p:nvSpPr>
        <p:spPr>
          <a:xfrm>
            <a:off x="12081046" y="9194800"/>
            <a:ext cx="309365" cy="342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Lin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2880">
              <a:spcBef>
                <a:spcPts val="0"/>
              </a:spcBef>
              <a:buSzTx/>
              <a:buNone/>
              <a:defRPr sz="48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9" name="Model diagnost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00"/>
            </a:lvl1pPr>
          </a:lstStyle>
          <a:p>
            <a:pPr/>
            <a:r>
              <a:t>Model diagnostics</a:t>
            </a:r>
          </a:p>
        </p:txBody>
      </p:sp>
      <p:graphicFrame>
        <p:nvGraphicFramePr>
          <p:cNvPr id="260" name="Table"/>
          <p:cNvGraphicFramePr/>
          <p:nvPr/>
        </p:nvGraphicFramePr>
        <p:xfrm>
          <a:off x="1095992" y="4661761"/>
          <a:ext cx="4735607" cy="316694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374707"/>
                <a:gridCol w="1094556"/>
                <a:gridCol w="1229953"/>
                <a:gridCol w="1036388"/>
              </a:tblGrid>
              <a:tr h="568942">
                <a:tc>
                  <a:txBody>
                    <a:bodyPr/>
                    <a:lstStyle/>
                    <a:p>
                      <a:pPr algn="l" defTabSz="914400">
                        <a:defRPr sz="1200">
                          <a:solidFill>
                            <a:srgbClr val="000000"/>
                          </a:solidFill>
                          <a:latin typeface="Baskerville SemiBold"/>
                          <a:ea typeface="Baskerville SemiBold"/>
                          <a:cs typeface="Baskerville SemiBold"/>
                          <a:sym typeface="Baskerville SemiBold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0E6E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Baskerville SemiBold"/>
                          <a:ea typeface="Baskerville SemiBold"/>
                          <a:cs typeface="Baskerville SemiBold"/>
                          <a:sym typeface="Baskerville SemiBold"/>
                        </a:rPr>
                        <a:t>MAE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0E6E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Baskerville SemiBold"/>
                          <a:ea typeface="Baskerville SemiBold"/>
                          <a:cs typeface="Baskerville SemiBold"/>
                          <a:sym typeface="Baskerville SemiBold"/>
                        </a:rPr>
                        <a:t>RMSE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0E6E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Baskerville SemiBold"/>
                          <a:ea typeface="Baskerville SemiBold"/>
                          <a:cs typeface="Baskerville SemiBold"/>
                          <a:sym typeface="Baskerville SemiBold"/>
                        </a:rPr>
                        <a:t>MAPE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0E6ED"/>
                    </a:solidFill>
                  </a:tcPr>
                </a:tc>
              </a:tr>
              <a:tr h="568942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Baskerville SemiBold"/>
                          <a:ea typeface="Baskerville SemiBold"/>
                          <a:cs typeface="Baskerville SemiBold"/>
                          <a:sym typeface="Baskerville SemiBold"/>
                        </a:rPr>
                        <a:t>ARIMA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Baskerville SemiBold"/>
                          <a:ea typeface="Baskerville SemiBold"/>
                          <a:cs typeface="Baskerville SemiBold"/>
                          <a:sym typeface="Baskerville SemiBold"/>
                        </a:rPr>
                        <a:t>57517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Baskerville SemiBold"/>
                          <a:ea typeface="Baskerville SemiBold"/>
                          <a:cs typeface="Baskerville SemiBold"/>
                          <a:sym typeface="Baskerville SemiBold"/>
                        </a:rPr>
                        <a:t>71755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Baskerville SemiBold"/>
                          <a:ea typeface="Baskerville SemiBold"/>
                          <a:cs typeface="Baskerville SemiBold"/>
                          <a:sym typeface="Baskerville SemiBold"/>
                        </a:rPr>
                        <a:t>5.53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0F3F6"/>
                    </a:solidFill>
                  </a:tcPr>
                </a:tc>
              </a:tr>
              <a:tr h="730059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Baskerville SemiBold"/>
                          <a:ea typeface="Baskerville SemiBold"/>
                          <a:cs typeface="Baskerville SemiBold"/>
                          <a:sym typeface="Baskerville SemiBold"/>
                        </a:rPr>
                        <a:t>Random Forests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0E6E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Baskerville SemiBold"/>
                          <a:ea typeface="Baskerville SemiBold"/>
                          <a:cs typeface="Baskerville SemiBold"/>
                          <a:sym typeface="Baskerville SemiBold"/>
                        </a:rPr>
                        <a:t>65746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0E6E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Baskerville SemiBold"/>
                          <a:ea typeface="Baskerville SemiBold"/>
                          <a:cs typeface="Baskerville SemiBold"/>
                          <a:sym typeface="Baskerville SemiBold"/>
                        </a:rPr>
                        <a:t>77079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0E6E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Baskerville SemiBold"/>
                          <a:ea typeface="Baskerville SemiBold"/>
                          <a:cs typeface="Baskerville SemiBold"/>
                          <a:sym typeface="Baskerville SemiBold"/>
                        </a:rPr>
                        <a:t>7.04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0E6ED"/>
                    </a:solidFill>
                  </a:tcPr>
                </a:tc>
              </a:tr>
              <a:tr h="568942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Baskerville SemiBold"/>
                          <a:ea typeface="Baskerville SemiBold"/>
                          <a:cs typeface="Baskerville SemiBold"/>
                          <a:sym typeface="Baskerville SemiBold"/>
                        </a:rPr>
                        <a:t>Xgboost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Baskerville SemiBold"/>
                          <a:ea typeface="Baskerville SemiBold"/>
                          <a:cs typeface="Baskerville SemiBold"/>
                          <a:sym typeface="Baskerville SemiBold"/>
                        </a:rPr>
                        <a:t>63740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Baskerville SemiBold"/>
                          <a:ea typeface="Baskerville SemiBold"/>
                          <a:cs typeface="Baskerville SemiBold"/>
                          <a:sym typeface="Baskerville SemiBold"/>
                        </a:rPr>
                        <a:t>73969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Baskerville SemiBold"/>
                          <a:ea typeface="Baskerville SemiBold"/>
                          <a:cs typeface="Baskerville SemiBold"/>
                          <a:sym typeface="Baskerville SemiBold"/>
                        </a:rPr>
                        <a:t>6.75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0F3F6"/>
                    </a:solidFill>
                  </a:tcPr>
                </a:tc>
              </a:tr>
              <a:tr h="730059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Baskerville SemiBold"/>
                          <a:ea typeface="Baskerville SemiBold"/>
                          <a:cs typeface="Baskerville SemiBold"/>
                          <a:sym typeface="Baskerville SemiBold"/>
                        </a:rPr>
                        <a:t>Neural Networks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0E6E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Baskerville SemiBold"/>
                          <a:ea typeface="Baskerville SemiBold"/>
                          <a:cs typeface="Baskerville SemiBold"/>
                          <a:sym typeface="Baskerville SemiBold"/>
                        </a:rPr>
                        <a:t>116660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0E6E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Baskerville SemiBold"/>
                          <a:ea typeface="Baskerville SemiBold"/>
                          <a:cs typeface="Baskerville SemiBold"/>
                          <a:sym typeface="Baskerville SemiBold"/>
                        </a:rPr>
                        <a:t>137922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0E6E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Baskerville SemiBold"/>
                          <a:ea typeface="Baskerville SemiBold"/>
                          <a:cs typeface="Baskerville SemiBold"/>
                          <a:sym typeface="Baskerville SemiBold"/>
                        </a:rPr>
                        <a:t>10.49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0E6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1" name="Table"/>
          <p:cNvGraphicFramePr/>
          <p:nvPr/>
        </p:nvGraphicFramePr>
        <p:xfrm>
          <a:off x="7141633" y="4708871"/>
          <a:ext cx="5345687" cy="307272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720193"/>
                <a:gridCol w="1155081"/>
                <a:gridCol w="1295154"/>
                <a:gridCol w="1175258"/>
              </a:tblGrid>
              <a:tr h="552016">
                <a:tc>
                  <a:txBody>
                    <a:bodyPr/>
                    <a:lstStyle/>
                    <a:p>
                      <a:pPr algn="l" defTabSz="914400">
                        <a:defRPr sz="1200">
                          <a:solidFill>
                            <a:srgbClr val="000000"/>
                          </a:solidFill>
                          <a:latin typeface="Baskerville SemiBold"/>
                          <a:ea typeface="Baskerville SemiBold"/>
                          <a:cs typeface="Baskerville SemiBold"/>
                          <a:sym typeface="Baskerville SemiBold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0E6E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Baskerville SemiBold"/>
                          <a:ea typeface="Baskerville SemiBold"/>
                          <a:cs typeface="Baskerville SemiBold"/>
                          <a:sym typeface="Baskerville SemiBold"/>
                        </a:rPr>
                        <a:t>MAE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0E6E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Baskerville SemiBold"/>
                          <a:ea typeface="Baskerville SemiBold"/>
                          <a:cs typeface="Baskerville SemiBold"/>
                          <a:sym typeface="Baskerville SemiBold"/>
                        </a:rPr>
                        <a:t>RMSE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0E6E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Baskerville SemiBold"/>
                          <a:ea typeface="Baskerville SemiBold"/>
                          <a:cs typeface="Baskerville SemiBold"/>
                          <a:sym typeface="Baskerville SemiBold"/>
                        </a:rPr>
                        <a:t>MAPE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0E6ED"/>
                    </a:solidFill>
                  </a:tcPr>
                </a:tc>
              </a:tr>
              <a:tr h="552016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Baskerville SemiBold"/>
                          <a:ea typeface="Baskerville SemiBold"/>
                          <a:cs typeface="Baskerville SemiBold"/>
                          <a:sym typeface="Baskerville SemiBold"/>
                        </a:rPr>
                        <a:t>ARIMA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Baskerville SemiBold"/>
                          <a:ea typeface="Baskerville SemiBold"/>
                          <a:cs typeface="Baskerville SemiBold"/>
                          <a:sym typeface="Baskerville SemiBold"/>
                        </a:rPr>
                        <a:t>61988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Baskerville SemiBold"/>
                          <a:ea typeface="Baskerville SemiBold"/>
                          <a:cs typeface="Baskerville SemiBold"/>
                          <a:sym typeface="Baskerville SemiBold"/>
                        </a:rPr>
                        <a:t>78263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Baskerville SemiBold"/>
                          <a:ea typeface="Baskerville SemiBold"/>
                          <a:cs typeface="Baskerville SemiBold"/>
                          <a:sym typeface="Baskerville SemiBold"/>
                        </a:rPr>
                        <a:t>5.76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0F3F6"/>
                    </a:solidFill>
                  </a:tcPr>
                </a:tc>
              </a:tr>
              <a:tr h="708339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Baskerville SemiBold"/>
                          <a:ea typeface="Baskerville SemiBold"/>
                          <a:cs typeface="Baskerville SemiBold"/>
                          <a:sym typeface="Baskerville SemiBold"/>
                        </a:rPr>
                        <a:t>Random Forests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0E6E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Baskerville SemiBold"/>
                          <a:ea typeface="Baskerville SemiBold"/>
                          <a:cs typeface="Baskerville SemiBold"/>
                          <a:sym typeface="Baskerville SemiBold"/>
                        </a:rPr>
                        <a:t>70209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0E6E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Baskerville SemiBold"/>
                          <a:ea typeface="Baskerville SemiBold"/>
                          <a:cs typeface="Baskerville SemiBold"/>
                          <a:sym typeface="Baskerville SemiBold"/>
                        </a:rPr>
                        <a:t>86753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0E6E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Baskerville SemiBold"/>
                          <a:ea typeface="Baskerville SemiBold"/>
                          <a:cs typeface="Baskerville SemiBold"/>
                          <a:sym typeface="Baskerville SemiBold"/>
                        </a:rPr>
                        <a:t>7.29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0E6ED"/>
                    </a:solidFill>
                  </a:tcPr>
                </a:tc>
              </a:tr>
              <a:tr h="552016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Baskerville SemiBold"/>
                          <a:ea typeface="Baskerville SemiBold"/>
                          <a:cs typeface="Baskerville SemiBold"/>
                          <a:sym typeface="Baskerville SemiBold"/>
                        </a:rPr>
                        <a:t>Xgboost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Baskerville SemiBold"/>
                          <a:ea typeface="Baskerville SemiBold"/>
                          <a:cs typeface="Baskerville SemiBold"/>
                          <a:sym typeface="Baskerville SemiBold"/>
                        </a:rPr>
                        <a:t>66535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Baskerville SemiBold"/>
                          <a:ea typeface="Baskerville SemiBold"/>
                          <a:cs typeface="Baskerville SemiBold"/>
                          <a:sym typeface="Baskerville SemiBold"/>
                        </a:rPr>
                        <a:t>80961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Baskerville SemiBold"/>
                          <a:ea typeface="Baskerville SemiBold"/>
                          <a:cs typeface="Baskerville SemiBold"/>
                          <a:sym typeface="Baskerville SemiBold"/>
                        </a:rPr>
                        <a:t>6.92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0F3F6"/>
                    </a:solidFill>
                  </a:tcPr>
                </a:tc>
              </a:tr>
              <a:tr h="708339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Baskerville SemiBold"/>
                          <a:ea typeface="Baskerville SemiBold"/>
                          <a:cs typeface="Baskerville SemiBold"/>
                          <a:sym typeface="Baskerville SemiBold"/>
                        </a:rPr>
                        <a:t>Neural Networks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0E6E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Baskerville SemiBold"/>
                          <a:ea typeface="Baskerville SemiBold"/>
                          <a:cs typeface="Baskerville SemiBold"/>
                          <a:sym typeface="Baskerville SemiBold"/>
                        </a:rPr>
                        <a:t>98224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0E6E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Baskerville SemiBold"/>
                          <a:ea typeface="Baskerville SemiBold"/>
                          <a:cs typeface="Baskerville SemiBold"/>
                          <a:sym typeface="Baskerville SemiBold"/>
                        </a:rPr>
                        <a:t>152123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0E6E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Baskerville SemiBold"/>
                          <a:ea typeface="Baskerville SemiBold"/>
                          <a:cs typeface="Baskerville SemiBold"/>
                          <a:sym typeface="Baskerville SemiBold"/>
                        </a:rPr>
                        <a:t>8.37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0E6ED"/>
                    </a:solidFill>
                  </a:tcPr>
                </a:tc>
              </a:tr>
            </a:tbl>
          </a:graphicData>
        </a:graphic>
      </p:graphicFrame>
      <p:sp>
        <p:nvSpPr>
          <p:cNvPr id="262" name="80/20 Temporal Split on 2012-04-13"/>
          <p:cNvSpPr txBox="1"/>
          <p:nvPr/>
        </p:nvSpPr>
        <p:spPr>
          <a:xfrm>
            <a:off x="1286336" y="3917625"/>
            <a:ext cx="462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pc="19" sz="20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80/20 Temporal Split on 2012-04-13</a:t>
            </a:r>
          </a:p>
        </p:txBody>
      </p:sp>
      <p:sp>
        <p:nvSpPr>
          <p:cNvPr id="263" name="65/35 Temporal Split on 2011-11-18"/>
          <p:cNvSpPr txBox="1"/>
          <p:nvPr/>
        </p:nvSpPr>
        <p:spPr>
          <a:xfrm>
            <a:off x="7441687" y="3917625"/>
            <a:ext cx="46278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pc="19" sz="20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65/35 Temporal Split on 2011-11-18</a:t>
            </a:r>
          </a:p>
        </p:txBody>
      </p:sp>
      <p:sp>
        <p:nvSpPr>
          <p:cNvPr id="264" name="Seasonal ARIMA model outperforms in both time split cases…"/>
          <p:cNvSpPr txBox="1"/>
          <p:nvPr/>
        </p:nvSpPr>
        <p:spPr>
          <a:xfrm>
            <a:off x="1085617" y="1684930"/>
            <a:ext cx="10833564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11162" indent="-411162">
              <a:buSzPct val="75000"/>
              <a:buFont typeface="Zapf Dingbats"/>
              <a:buChar char="➤"/>
              <a:defRPr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Seasonal ARIMA model outperforms in both time split cases</a:t>
            </a:r>
          </a:p>
          <a:p>
            <a:pPr marL="411162" indent="-411162">
              <a:buSzPct val="75000"/>
              <a:buFont typeface="Zapf Dingbats"/>
              <a:buChar char="➤"/>
              <a:defRPr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XG Boost improves tree prediction accuracy notably </a:t>
            </a:r>
          </a:p>
          <a:p>
            <a:pPr marL="411162" indent="-411162">
              <a:buSzPct val="75000"/>
              <a:buFont typeface="Zapf Dingbats"/>
              <a:buChar char="➤"/>
              <a:defRPr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Neural Networks can capture non-linearity better in 65/35 split</a:t>
            </a:r>
          </a:p>
        </p:txBody>
      </p:sp>
      <p:sp>
        <p:nvSpPr>
          <p:cNvPr id="265" name="Slide Number"/>
          <p:cNvSpPr txBox="1"/>
          <p:nvPr>
            <p:ph type="sldNum" sz="quarter" idx="4294967295"/>
          </p:nvPr>
        </p:nvSpPr>
        <p:spPr>
          <a:xfrm>
            <a:off x="12081046" y="9194800"/>
            <a:ext cx="309365" cy="342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Lin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2880">
              <a:spcBef>
                <a:spcPts val="0"/>
              </a:spcBef>
              <a:buSzTx/>
              <a:buNone/>
              <a:defRPr sz="48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8" name="Shortcom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00"/>
            </a:lvl1pPr>
          </a:lstStyle>
          <a:p>
            <a:pPr/>
            <a:r>
              <a:t>Shortcomings</a:t>
            </a:r>
          </a:p>
        </p:txBody>
      </p:sp>
      <p:sp>
        <p:nvSpPr>
          <p:cNvPr id="269" name="Lack of true test set data penalizes machine learning models…"/>
          <p:cNvSpPr txBox="1"/>
          <p:nvPr/>
        </p:nvSpPr>
        <p:spPr>
          <a:xfrm>
            <a:off x="686322" y="2966990"/>
            <a:ext cx="11380938" cy="256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11162" indent="-411162">
              <a:buSzPct val="75000"/>
              <a:buFont typeface="Zapf Dingbats"/>
              <a:buChar char="➤"/>
              <a:defRPr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Lack of true test set data penalizes machine learning models</a:t>
            </a:r>
          </a:p>
          <a:p>
            <a:pPr marL="411162" indent="-411162">
              <a:buSzPct val="75000"/>
              <a:buFont typeface="Zapf Dingbats"/>
              <a:buChar char="➤"/>
              <a:defRPr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Abnormally large missing values force to drop MarkDown features</a:t>
            </a:r>
          </a:p>
          <a:p>
            <a:pPr marL="411162" indent="-411162">
              <a:buSzPct val="75000"/>
              <a:buFont typeface="Zapf Dingbats"/>
              <a:buChar char="➤"/>
              <a:defRPr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Model diagnostics are equal-weight store accuracy statistics</a:t>
            </a:r>
          </a:p>
          <a:p>
            <a:pPr marL="411162" indent="-411162">
              <a:buSzPct val="75000"/>
              <a:buFont typeface="Zapf Dingbats"/>
              <a:buChar char="➤"/>
              <a:defRPr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Overweighting holiday prediction errors should be explored</a:t>
            </a:r>
          </a:p>
        </p:txBody>
      </p:sp>
      <p:sp>
        <p:nvSpPr>
          <p:cNvPr id="270" name="Slide Number"/>
          <p:cNvSpPr txBox="1"/>
          <p:nvPr>
            <p:ph type="sldNum" sz="quarter" idx="4294967295"/>
          </p:nvPr>
        </p:nvSpPr>
        <p:spPr>
          <a:xfrm>
            <a:off x="12081046" y="9194800"/>
            <a:ext cx="309365" cy="342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Lin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2880">
              <a:spcBef>
                <a:spcPts val="0"/>
              </a:spcBef>
              <a:buSzTx/>
              <a:buNone/>
              <a:defRPr sz="48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8" name="Why Retail sales forecas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00"/>
            </a:lvl1pPr>
          </a:lstStyle>
          <a:p>
            <a:pPr/>
            <a:r>
              <a:t>Why Retail sales forecasting</a:t>
            </a:r>
          </a:p>
        </p:txBody>
      </p:sp>
      <p:sp>
        <p:nvSpPr>
          <p:cNvPr id="139" name="Mass retailing is a high volume / low margin  business…"/>
          <p:cNvSpPr txBox="1"/>
          <p:nvPr>
            <p:ph type="body" idx="13"/>
          </p:nvPr>
        </p:nvSpPr>
        <p:spPr>
          <a:xfrm>
            <a:off x="571500" y="1809750"/>
            <a:ext cx="11861800" cy="7226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 sz="2800"/>
            </a:pPr>
            <a:r>
              <a:t>Mass retailing is a high volume / low margin  business</a:t>
            </a:r>
          </a:p>
          <a:p>
            <a:pPr>
              <a:defRPr sz="2800"/>
            </a:pPr>
            <a:r>
              <a:t>Retailing is a seasonal and cyclical business</a:t>
            </a:r>
          </a:p>
          <a:p>
            <a:pPr>
              <a:defRPr sz="2800"/>
            </a:pPr>
            <a:r>
              <a:t>Upfront investments in merchandise and stores</a:t>
            </a:r>
          </a:p>
          <a:p>
            <a:pPr>
              <a:defRPr sz="2800"/>
            </a:pPr>
            <a:r>
              <a:t>Fixed costs in store maintenance</a:t>
            </a:r>
          </a:p>
          <a:p>
            <a:pPr>
              <a:defRPr sz="2800"/>
            </a:pPr>
            <a:r>
              <a:t>Sales foresting is a business critical factor</a:t>
            </a:r>
          </a:p>
          <a:p>
            <a:pPr lvl="1">
              <a:buSzPct val="45000"/>
              <a:buBlip>
                <a:blip r:embed="rId2"/>
              </a:buBlip>
              <a:defRPr sz="2800"/>
            </a:pPr>
            <a:r>
              <a:t>Overstocking results in markdowns and less profit</a:t>
            </a:r>
          </a:p>
          <a:p>
            <a:pPr lvl="1">
              <a:buSzPct val="45000"/>
              <a:buBlip>
                <a:blip r:embed="rId2"/>
              </a:buBlip>
              <a:defRPr sz="2800"/>
            </a:pPr>
            <a:r>
              <a:t>Under stocking results in loss sales, lower customer satisfactions</a:t>
            </a:r>
          </a:p>
        </p:txBody>
      </p:sp>
      <p:sp>
        <p:nvSpPr>
          <p:cNvPr id="140" name="Slide Number"/>
          <p:cNvSpPr txBox="1"/>
          <p:nvPr>
            <p:ph type="sldNum" sz="quarter" idx="4294967295"/>
          </p:nvPr>
        </p:nvSpPr>
        <p:spPr>
          <a:xfrm>
            <a:off x="12178578" y="9194800"/>
            <a:ext cx="211833" cy="342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Lin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2880">
              <a:spcBef>
                <a:spcPts val="0"/>
              </a:spcBef>
              <a:buSzTx/>
              <a:buNone/>
              <a:defRPr sz="48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3" name="Data Prepa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00"/>
            </a:lvl1pPr>
          </a:lstStyle>
          <a:p>
            <a:pPr/>
            <a:r>
              <a:t>Data Preparation</a:t>
            </a:r>
          </a:p>
        </p:txBody>
      </p:sp>
      <p:graphicFrame>
        <p:nvGraphicFramePr>
          <p:cNvPr id="144" name="Table"/>
          <p:cNvGraphicFramePr/>
          <p:nvPr/>
        </p:nvGraphicFramePr>
        <p:xfrm>
          <a:off x="544559" y="1803400"/>
          <a:ext cx="5503222" cy="72263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751610"/>
                <a:gridCol w="2751610"/>
              </a:tblGrid>
              <a:tr h="380331">
                <a:tc>
                  <a:txBody>
                    <a:bodyPr/>
                    <a:lstStyle/>
                    <a:p>
                      <a:pPr algn="l">
                        <a:spcBef>
                          <a:spcPts val="18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C5C5C"/>
                          </a:solidFill>
                          <a:sym typeface="DIN Condensed"/>
                        </a:rPr>
                        <a:t>Variables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C5C5C"/>
                          </a:solidFill>
                          <a:sym typeface="DIN Condensed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</a:tr>
              <a:tr h="380331">
                <a:tc>
                  <a:txBody>
                    <a:bodyPr/>
                    <a:lstStyle/>
                    <a:p>
                      <a:pPr algn="l">
                        <a:spcBef>
                          <a:spcPts val="18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C5C5C"/>
                          </a:solidFill>
                          <a:sym typeface="DIN Condensed"/>
                        </a:rPr>
                        <a:t>Observations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C5C5C"/>
                          </a:solidFill>
                          <a:sym typeface="DIN Condensed"/>
                        </a:rPr>
                        <a:t>421570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0331">
                <a:tc>
                  <a:txBody>
                    <a:bodyPr/>
                    <a:lstStyle/>
                    <a:p>
                      <a:pPr algn="l">
                        <a:spcBef>
                          <a:spcPts val="18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C5C5C"/>
                          </a:solidFill>
                          <a:sym typeface="DIN Condensed"/>
                        </a:rPr>
                        <a:t>Store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C5C5C"/>
                          </a:solidFill>
                          <a:sym typeface="DIN Condensed"/>
                        </a:rPr>
                        <a:t>Factor, 45 levels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0331">
                <a:tc>
                  <a:txBody>
                    <a:bodyPr/>
                    <a:lstStyle/>
                    <a:p>
                      <a:pPr algn="l">
                        <a:spcBef>
                          <a:spcPts val="18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C5C5C"/>
                          </a:solidFill>
                          <a:sym typeface="DIN Condensed"/>
                        </a:rPr>
                        <a:t>Dept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C5C5C"/>
                          </a:solidFill>
                          <a:sym typeface="DIN Condensed"/>
                        </a:rPr>
                        <a:t>Factor, 81 levels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0331">
                <a:tc>
                  <a:txBody>
                    <a:bodyPr/>
                    <a:lstStyle/>
                    <a:p>
                      <a:pPr algn="l">
                        <a:spcBef>
                          <a:spcPts val="18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C5C5C"/>
                          </a:solidFill>
                          <a:sym typeface="DIN Condensed"/>
                        </a:rPr>
                        <a:t>Type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C5C5C"/>
                          </a:solidFill>
                          <a:sym typeface="DIN Condensed"/>
                        </a:rPr>
                        <a:t>Factor, 3 levels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0331">
                <a:tc>
                  <a:txBody>
                    <a:bodyPr/>
                    <a:lstStyle/>
                    <a:p>
                      <a:pPr algn="l">
                        <a:spcBef>
                          <a:spcPts val="18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C5C5C"/>
                          </a:solidFill>
                          <a:sym typeface="DIN Condensed"/>
                        </a:rPr>
                        <a:t>Size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C5C5C"/>
                          </a:solidFill>
                          <a:sym typeface="DIN Condensed"/>
                        </a:rPr>
                        <a:t>Interger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0331">
                <a:tc>
                  <a:txBody>
                    <a:bodyPr/>
                    <a:lstStyle/>
                    <a:p>
                      <a:pPr algn="l">
                        <a:spcBef>
                          <a:spcPts val="18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C5C5C"/>
                          </a:solidFill>
                          <a:sym typeface="DIN Condensed"/>
                        </a:rPr>
                        <a:t>Date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C5C5C"/>
                          </a:solidFill>
                          <a:sym typeface="DIN Condensed"/>
                        </a:rPr>
                        <a:t>Date, format”2010-02-05”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0331">
                <a:tc>
                  <a:txBody>
                    <a:bodyPr/>
                    <a:lstStyle/>
                    <a:p>
                      <a:pPr algn="l">
                        <a:spcBef>
                          <a:spcPts val="18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C5C5C"/>
                          </a:solidFill>
                          <a:sym typeface="DIN Condensed"/>
                        </a:rPr>
                        <a:t>IsHoliday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C5C5C"/>
                          </a:solidFill>
                          <a:sym typeface="DIN Condensed"/>
                        </a:rPr>
                        <a:t>Logic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0331">
                <a:tc>
                  <a:txBody>
                    <a:bodyPr/>
                    <a:lstStyle/>
                    <a:p>
                      <a:pPr algn="l">
                        <a:spcBef>
                          <a:spcPts val="18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C5C5C"/>
                          </a:solidFill>
                          <a:sym typeface="DIN Condensed"/>
                        </a:rPr>
                        <a:t>Weekly_Sales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C5C5C"/>
                          </a:solidFill>
                          <a:sym typeface="DIN Condensed"/>
                        </a:rPr>
                        <a:t>Numeric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0331">
                <a:tc>
                  <a:txBody>
                    <a:bodyPr/>
                    <a:lstStyle/>
                    <a:p>
                      <a:pPr algn="l">
                        <a:spcBef>
                          <a:spcPts val="18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C5C5C"/>
                          </a:solidFill>
                          <a:sym typeface="DIN Condensed"/>
                        </a:rPr>
                        <a:t>MarkDown1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C5C5C"/>
                          </a:solidFill>
                          <a:sym typeface="DIN Condensed"/>
                        </a:rPr>
                        <a:t>Numeric, anonymous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0331">
                <a:tc>
                  <a:txBody>
                    <a:bodyPr/>
                    <a:lstStyle/>
                    <a:p>
                      <a:pPr algn="l">
                        <a:spcBef>
                          <a:spcPts val="18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C5C5C"/>
                          </a:solidFill>
                          <a:sym typeface="DIN Condensed"/>
                        </a:rPr>
                        <a:t>MarkDown 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C5C5C"/>
                          </a:solidFill>
                          <a:sym typeface="DIN Condensed"/>
                        </a:rPr>
                        <a:t>Numeric, anonymous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0331">
                <a:tc>
                  <a:txBody>
                    <a:bodyPr/>
                    <a:lstStyle/>
                    <a:p>
                      <a:pPr algn="l">
                        <a:spcBef>
                          <a:spcPts val="18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C5C5C"/>
                          </a:solidFill>
                          <a:sym typeface="DIN Condensed"/>
                        </a:rPr>
                        <a:t>MarkDown 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C5C5C"/>
                          </a:solidFill>
                          <a:sym typeface="DIN Condensed"/>
                        </a:rPr>
                        <a:t>Numeric, anonymous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0331">
                <a:tc>
                  <a:txBody>
                    <a:bodyPr/>
                    <a:lstStyle/>
                    <a:p>
                      <a:pPr algn="l">
                        <a:spcBef>
                          <a:spcPts val="18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C5C5C"/>
                          </a:solidFill>
                          <a:sym typeface="DIN Condensed"/>
                        </a:rPr>
                        <a:t>MarkDown 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C5C5C"/>
                          </a:solidFill>
                          <a:sym typeface="DIN Condensed"/>
                        </a:rPr>
                        <a:t>Numeric, anonymous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0331">
                <a:tc>
                  <a:txBody>
                    <a:bodyPr/>
                    <a:lstStyle/>
                    <a:p>
                      <a:pPr algn="l">
                        <a:spcBef>
                          <a:spcPts val="18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C5C5C"/>
                          </a:solidFill>
                          <a:sym typeface="DIN Condensed"/>
                        </a:rPr>
                        <a:t>MarkDown 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C5C5C"/>
                          </a:solidFill>
                          <a:sym typeface="DIN Condensed"/>
                        </a:rPr>
                        <a:t>Numeric, anonymous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0331">
                <a:tc>
                  <a:txBody>
                    <a:bodyPr/>
                    <a:lstStyle/>
                    <a:p>
                      <a:pPr algn="l">
                        <a:spcBef>
                          <a:spcPts val="18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C5C5C"/>
                          </a:solidFill>
                          <a:sym typeface="DIN Condensed"/>
                        </a:rPr>
                        <a:t>CPI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C5C5C"/>
                          </a:solidFill>
                          <a:sym typeface="DIN Condensed"/>
                        </a:rPr>
                        <a:t>Numeric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0331">
                <a:tc>
                  <a:txBody>
                    <a:bodyPr/>
                    <a:lstStyle/>
                    <a:p>
                      <a:pPr algn="l">
                        <a:spcBef>
                          <a:spcPts val="18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C5C5C"/>
                          </a:solidFill>
                          <a:sym typeface="DIN Condensed"/>
                        </a:rPr>
                        <a:t>Unemployment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C5C5C"/>
                          </a:solidFill>
                          <a:sym typeface="DIN Condensed"/>
                        </a:rPr>
                        <a:t>Numeric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0331">
                <a:tc>
                  <a:txBody>
                    <a:bodyPr/>
                    <a:lstStyle/>
                    <a:p>
                      <a:pPr algn="l">
                        <a:spcBef>
                          <a:spcPts val="18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C5C5C"/>
                          </a:solidFill>
                          <a:sym typeface="DIN Condensed"/>
                        </a:rPr>
                        <a:t>Temperature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C5C5C"/>
                          </a:solidFill>
                          <a:sym typeface="DIN Condensed"/>
                        </a:rPr>
                        <a:t>Numeric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0331">
                <a:tc>
                  <a:txBody>
                    <a:bodyPr/>
                    <a:lstStyle/>
                    <a:p>
                      <a:pPr algn="l">
                        <a:spcBef>
                          <a:spcPts val="18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C5C5C"/>
                          </a:solidFill>
                          <a:sym typeface="DIN Condensed"/>
                        </a:rPr>
                        <a:t>Fuel_Price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C5C5C"/>
                          </a:solidFill>
                          <a:sym typeface="DIN Condensed"/>
                        </a:rPr>
                        <a:t>Numeric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0331">
                <a:tc>
                  <a:txBody>
                    <a:bodyPr/>
                    <a:lstStyle/>
                    <a:p>
                      <a:pPr algn="l">
                        <a:spcBef>
                          <a:spcPts val="18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C5C5C"/>
                          </a:solidFill>
                          <a:sym typeface="DIN Condensed"/>
                        </a:rPr>
                        <a:t>Week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C5C5C"/>
                          </a:solidFill>
                          <a:sym typeface="DIN Condensed"/>
                        </a:rPr>
                        <a:t>Numeric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5" name="Data background:…"/>
          <p:cNvSpPr txBox="1"/>
          <p:nvPr/>
        </p:nvSpPr>
        <p:spPr>
          <a:xfrm>
            <a:off x="6665417" y="1720844"/>
            <a:ext cx="5397935" cy="739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1800"/>
              </a:spcBef>
              <a:defRPr spc="0"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Data background:  </a:t>
            </a:r>
          </a:p>
          <a:p>
            <a:pPr marL="234950" indent="-234950">
              <a:spcBef>
                <a:spcPts val="1800"/>
              </a:spcBef>
              <a:buSzPct val="75000"/>
              <a:buFont typeface="Zapf Dingbats"/>
              <a:buChar char="➤"/>
              <a:defRPr spc="0" sz="2000"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A Kaggle recruiting competition in 2014</a:t>
            </a:r>
          </a:p>
          <a:p>
            <a:pPr marL="234950" indent="-234950">
              <a:spcBef>
                <a:spcPts val="1800"/>
              </a:spcBef>
              <a:buSzPct val="75000"/>
              <a:buFont typeface="Zapf Dingbats"/>
              <a:buChar char="➤"/>
              <a:defRPr spc="0" sz="2000"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Test set is withheld</a:t>
            </a:r>
          </a:p>
          <a:p>
            <a:pPr marL="234950" indent="-234950">
              <a:spcBef>
                <a:spcPts val="1800"/>
              </a:spcBef>
              <a:buSzPct val="75000"/>
              <a:buFont typeface="Zapf Dingbats"/>
              <a:buChar char="➤"/>
              <a:defRPr spc="0" sz="2000"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Time period: weekly sales data from 2010-02-05 to 2012-10-26 (143 weeks)</a:t>
            </a:r>
          </a:p>
          <a:p>
            <a:pPr>
              <a:spcBef>
                <a:spcPts val="1800"/>
              </a:spcBef>
              <a:defRPr spc="0"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Initial Data Cleaning</a:t>
            </a:r>
          </a:p>
          <a:p>
            <a:pPr marL="264317" indent="-264317">
              <a:spcBef>
                <a:spcPts val="1800"/>
              </a:spcBef>
              <a:buSzPct val="75000"/>
              <a:buFont typeface="Zapf Dingbats"/>
              <a:buChar char="➤"/>
              <a:defRPr spc="0" sz="2000"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Change “Store”, “Dept” from Integer to Factor</a:t>
            </a:r>
          </a:p>
          <a:p>
            <a:pPr marL="264317" indent="-264317">
              <a:spcBef>
                <a:spcPts val="1800"/>
              </a:spcBef>
              <a:buSzPct val="75000"/>
              <a:buFont typeface="Zapf Dingbats"/>
              <a:buChar char="➤"/>
              <a:defRPr spc="0" sz="2000"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Change “Date” from Integer to Factor</a:t>
            </a:r>
          </a:p>
          <a:p>
            <a:pPr marL="264317" indent="-264317">
              <a:spcBef>
                <a:spcPts val="1800"/>
              </a:spcBef>
              <a:buSzPct val="75000"/>
              <a:buFont typeface="Zapf Dingbats"/>
              <a:buChar char="➤"/>
              <a:defRPr spc="0" sz="2000"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Add “Week” variable with isoweek()</a:t>
            </a:r>
          </a:p>
          <a:p>
            <a:pPr marL="264317" indent="-264317">
              <a:spcBef>
                <a:spcPts val="1800"/>
              </a:spcBef>
              <a:buSzPct val="75000"/>
              <a:buFont typeface="Zapf Dingbats"/>
              <a:buChar char="➤"/>
              <a:defRPr spc="0" sz="2000"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Missing values: missing values only exist in 5 MarkDown variables, accounting for 64% - 74% of variable observations respectively</a:t>
            </a:r>
          </a:p>
          <a:p>
            <a:pPr marL="264317" indent="-264317">
              <a:spcBef>
                <a:spcPts val="1800"/>
              </a:spcBef>
              <a:buSzPct val="75000"/>
              <a:buFont typeface="Zapf Dingbats"/>
              <a:buChar char="➤"/>
              <a:defRPr spc="0" sz="2000"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Small numbers of negative “Weekly_Sales”</a:t>
            </a:r>
          </a:p>
        </p:txBody>
      </p:sp>
      <p:sp>
        <p:nvSpPr>
          <p:cNvPr id="146" name="Slide Number"/>
          <p:cNvSpPr txBox="1"/>
          <p:nvPr>
            <p:ph type="sldNum" sz="quarter" idx="4294967295"/>
          </p:nvPr>
        </p:nvSpPr>
        <p:spPr>
          <a:xfrm>
            <a:off x="12178578" y="9194800"/>
            <a:ext cx="211833" cy="342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Lin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2880">
              <a:spcBef>
                <a:spcPts val="0"/>
              </a:spcBef>
              <a:buSzTx/>
              <a:buNone/>
              <a:defRPr sz="48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9" name="Data Prepa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00"/>
            </a:lvl1pPr>
          </a:lstStyle>
          <a:p>
            <a:pPr/>
            <a:r>
              <a:t>Data Preparation</a:t>
            </a:r>
          </a:p>
        </p:txBody>
      </p:sp>
      <p:pic>
        <p:nvPicPr>
          <p:cNvPr id="15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3270" y="1989900"/>
            <a:ext cx="5387481" cy="33248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705" y="5436620"/>
            <a:ext cx="5284234" cy="32611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25366" y="2040574"/>
            <a:ext cx="5387481" cy="33248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34512" y="5436620"/>
            <a:ext cx="5284234" cy="3261127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lide Number"/>
          <p:cNvSpPr txBox="1"/>
          <p:nvPr>
            <p:ph type="sldNum" sz="quarter" idx="4294967295"/>
          </p:nvPr>
        </p:nvSpPr>
        <p:spPr>
          <a:xfrm>
            <a:off x="12178578" y="9194800"/>
            <a:ext cx="211833" cy="342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Lin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2880">
              <a:spcBef>
                <a:spcPts val="0"/>
              </a:spcBef>
              <a:buSzTx/>
              <a:buNone/>
              <a:defRPr sz="48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7" name="DATA PREPA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00"/>
            </a:lvl1pPr>
          </a:lstStyle>
          <a:p>
            <a:pPr/>
            <a:r>
              <a:t>DATA PREPARATION</a:t>
            </a:r>
          </a:p>
        </p:txBody>
      </p:sp>
      <p:pic>
        <p:nvPicPr>
          <p:cNvPr id="1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871" y="1695512"/>
            <a:ext cx="6953468" cy="4291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08" y="6042485"/>
            <a:ext cx="5848559" cy="3609398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Time series plotting shows strong seasonality…"/>
          <p:cNvSpPr txBox="1"/>
          <p:nvPr/>
        </p:nvSpPr>
        <p:spPr>
          <a:xfrm>
            <a:off x="7325628" y="2144726"/>
            <a:ext cx="5060349" cy="665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11162" indent="-411162">
              <a:buSzPct val="75000"/>
              <a:buFont typeface="Zapf Dingbats"/>
              <a:buChar char="➤"/>
              <a:defRPr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Time series plotting shows strong seasonality</a:t>
            </a:r>
          </a:p>
          <a:p>
            <a:pPr marL="411162" indent="-411162">
              <a:buSzPct val="75000"/>
              <a:buFont typeface="Zapf Dingbats"/>
              <a:buChar char="➤"/>
              <a:defRPr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Four holidays:</a:t>
            </a:r>
          </a:p>
          <a:p>
            <a:pPr lvl="1" indent="342900">
              <a:defRPr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Super Bowl</a:t>
            </a:r>
          </a:p>
          <a:p>
            <a:pPr lvl="1" indent="342900">
              <a:defRPr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Labor Day</a:t>
            </a:r>
          </a:p>
          <a:p>
            <a:pPr lvl="1" indent="342900">
              <a:defRPr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Thanksgiving</a:t>
            </a:r>
          </a:p>
          <a:p>
            <a:pPr lvl="1" indent="342900">
              <a:defRPr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Christmas</a:t>
            </a:r>
          </a:p>
          <a:p>
            <a:pPr marL="411162" indent="-411162">
              <a:buSzPct val="75000"/>
              <a:buFont typeface="Zapf Dingbats"/>
              <a:buChar char="➤"/>
              <a:defRPr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Sales are dominated by Thanksgiving and Christmas holidays</a:t>
            </a:r>
          </a:p>
        </p:txBody>
      </p:sp>
      <p:sp>
        <p:nvSpPr>
          <p:cNvPr id="161" name="Slide Number"/>
          <p:cNvSpPr txBox="1"/>
          <p:nvPr>
            <p:ph type="sldNum" sz="quarter" idx="4294967295"/>
          </p:nvPr>
        </p:nvSpPr>
        <p:spPr>
          <a:xfrm>
            <a:off x="12178578" y="9194800"/>
            <a:ext cx="211833" cy="342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Lin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2880">
              <a:spcBef>
                <a:spcPts val="0"/>
              </a:spcBef>
              <a:buSzTx/>
              <a:buNone/>
              <a:defRPr sz="48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4" name="Data prepa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00"/>
            </a:lvl1pPr>
          </a:lstStyle>
          <a:p>
            <a:pPr/>
            <a:r>
              <a:t>Data preparation</a:t>
            </a:r>
          </a:p>
        </p:txBody>
      </p:sp>
      <p:pic>
        <p:nvPicPr>
          <p:cNvPr id="1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0" y="4350472"/>
            <a:ext cx="6760317" cy="417208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66" name="Table 1"/>
          <p:cNvGraphicFramePr/>
          <p:nvPr/>
        </p:nvGraphicFramePr>
        <p:xfrm>
          <a:off x="7517147" y="4639740"/>
          <a:ext cx="4591960" cy="358562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530653"/>
                <a:gridCol w="1530653"/>
                <a:gridCol w="1530653"/>
              </a:tblGrid>
              <a:tr h="477561">
                <a:tc>
                  <a:txBody>
                    <a:bodyPr/>
                    <a:lstStyle/>
                    <a:p>
                      <a:pPr defTabSz="457200">
                        <a:lnSpc>
                          <a:spcPts val="26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ln w="3175" cap="flat">
                            <a:solidFill>
                              <a:srgbClr val="000000"/>
                            </a:solidFill>
                            <a:prstDash val="solid"/>
                            <a:miter lim="400000"/>
                          </a:ln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Date</a:t>
                      </a:r>
                    </a:p>
                  </a:txBody>
                  <a:tcPr marL="0" marR="0" marT="0" marB="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>
                          <a:alpha val="11764"/>
                        </a:srgb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ts val="2900"/>
                        </a:lnSpc>
                        <a:defRPr b="1" sz="1200">
                          <a:ln w="3175" cap="flat">
                            <a:solidFill>
                              <a:srgbClr val="000000"/>
                            </a:solidFill>
                            <a:prstDash val="solid"/>
                            <a:miter lim="400000"/>
                          </a:ln>
                          <a:solidFill>
                            <a:srgbClr val="000000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defRPr>
                      </a:pPr>
                      <a:r>
                        <a:t>IsHoliday</a:t>
                      </a:r>
                    </a:p>
                    <a:p>
                      <a:pPr algn="ctr" defTabSz="457200">
                        <a:lnSpc>
                          <a:spcPts val="2600"/>
                        </a:lnSpc>
                        <a:defRPr sz="1100">
                          <a:ln w="3175" cap="flat">
                            <a:solidFill>
                              <a:srgbClr val="000000"/>
                            </a:solidFill>
                            <a:prstDash val="solid"/>
                            <a:miter lim="400000"/>
                          </a:ln>
                          <a:solidFill>
                            <a:srgbClr val="000000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defRPr>
                      </a:pPr>
                      <a:r>
                        <a:t>&lt;lgl&gt;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>
                          <a:alpha val="11764"/>
                        </a:srgb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ts val="2900"/>
                        </a:lnSpc>
                        <a:defRPr b="1" sz="1200">
                          <a:ln w="3175" cap="flat">
                            <a:solidFill>
                              <a:srgbClr val="000000"/>
                            </a:solidFill>
                            <a:prstDash val="solid"/>
                            <a:miter lim="400000"/>
                          </a:ln>
                          <a:solidFill>
                            <a:srgbClr val="000000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defRPr>
                      </a:pPr>
                      <a:r>
                        <a:t>Week</a:t>
                      </a:r>
                    </a:p>
                    <a:p>
                      <a:pPr algn="ctr" defTabSz="457200">
                        <a:lnSpc>
                          <a:spcPts val="2600"/>
                        </a:lnSpc>
                        <a:defRPr sz="1100">
                          <a:ln w="3175" cap="flat">
                            <a:solidFill>
                              <a:srgbClr val="000000"/>
                            </a:solidFill>
                            <a:prstDash val="solid"/>
                            <a:miter lim="400000"/>
                          </a:ln>
                          <a:solidFill>
                            <a:srgbClr val="000000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defRPr>
                      </a:pPr>
                      <a:r>
                        <a:t>&lt;dbl&gt;</a:t>
                      </a:r>
                    </a:p>
                  </a:txBody>
                  <a:tcPr marL="0" marR="0" marT="0" marB="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>
                          <a:alpha val="11764"/>
                        </a:srgbClr>
                      </a:solidFill>
                      <a:miter lim="400000"/>
                    </a:lnB>
                  </a:tcPr>
                </a:tc>
              </a:tr>
              <a:tr h="310659">
                <a:tc>
                  <a:txBody>
                    <a:bodyPr/>
                    <a:lstStyle/>
                    <a:p>
                      <a:pPr defTabSz="457200">
                        <a:lnSpc>
                          <a:spcPts val="3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n w="3175" cap="flat">
                            <a:solidFill>
                              <a:srgbClr val="000000"/>
                            </a:solidFill>
                            <a:prstDash val="solid"/>
                            <a:miter lim="400000"/>
                          </a:ln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2010-02-12</a:t>
                      </a:r>
                    </a:p>
                  </a:txBody>
                  <a:tcPr marL="25400" marR="25400" marT="25400" marB="254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>
                          <a:alpha val="11764"/>
                        </a:srgbClr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ts val="3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n w="3175" cap="flat">
                            <a:solidFill>
                              <a:srgbClr val="000000"/>
                            </a:solidFill>
                            <a:prstDash val="solid"/>
                            <a:miter lim="400000"/>
                          </a:ln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TRUE</a:t>
                      </a:r>
                    </a:p>
                  </a:txBody>
                  <a:tcPr marL="25400" marR="25400" marT="25400" marB="254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>
                          <a:alpha val="11764"/>
                        </a:srgbClr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ts val="3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n w="3175" cap="flat">
                            <a:solidFill>
                              <a:srgbClr val="000000"/>
                            </a:solidFill>
                            <a:prstDash val="solid"/>
                            <a:miter lim="400000"/>
                          </a:ln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6</a:t>
                      </a:r>
                    </a:p>
                  </a:txBody>
                  <a:tcPr marL="25400" marR="25400" marT="25400" marB="254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>
                          <a:alpha val="11764"/>
                        </a:srgbClr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05759">
                <a:tc>
                  <a:txBody>
                    <a:bodyPr/>
                    <a:lstStyle/>
                    <a:p>
                      <a:pPr defTabSz="457200">
                        <a:lnSpc>
                          <a:spcPts val="3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n w="3175" cap="flat">
                            <a:solidFill>
                              <a:srgbClr val="000000"/>
                            </a:solidFill>
                            <a:prstDash val="solid"/>
                            <a:miter lim="400000"/>
                          </a:ln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2010-09-10</a:t>
                      </a:r>
                    </a:p>
                  </a:txBody>
                  <a:tcPr marL="25400" marR="25400" marT="25400" marB="254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ts val="3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n w="3175" cap="flat">
                            <a:solidFill>
                              <a:srgbClr val="000000"/>
                            </a:solidFill>
                            <a:prstDash val="solid"/>
                            <a:miter lim="400000"/>
                          </a:ln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TRUE</a:t>
                      </a:r>
                    </a:p>
                  </a:txBody>
                  <a:tcPr marL="25400" marR="25400" marT="25400" marB="254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ts val="3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n w="3175" cap="flat">
                            <a:solidFill>
                              <a:srgbClr val="000000"/>
                            </a:solidFill>
                            <a:prstDash val="solid"/>
                            <a:miter lim="400000"/>
                          </a:ln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36</a:t>
                      </a:r>
                    </a:p>
                  </a:txBody>
                  <a:tcPr marL="25400" marR="25400" marT="25400" marB="254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1960"/>
                      </a:srgbClr>
                    </a:solidFill>
                  </a:tcPr>
                </a:tc>
              </a:tr>
              <a:tr h="305759">
                <a:tc>
                  <a:txBody>
                    <a:bodyPr/>
                    <a:lstStyle/>
                    <a:p>
                      <a:pPr defTabSz="457200">
                        <a:lnSpc>
                          <a:spcPts val="3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n w="3175" cap="flat">
                            <a:solidFill>
                              <a:srgbClr val="000000"/>
                            </a:solidFill>
                            <a:prstDash val="solid"/>
                            <a:miter lim="400000"/>
                          </a:ln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2010-11-26</a:t>
                      </a:r>
                    </a:p>
                  </a:txBody>
                  <a:tcPr marL="25400" marR="25400" marT="25400" marB="254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ts val="3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n w="3175" cap="flat">
                            <a:solidFill>
                              <a:srgbClr val="000000"/>
                            </a:solidFill>
                            <a:prstDash val="solid"/>
                            <a:miter lim="400000"/>
                          </a:ln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TRUE</a:t>
                      </a:r>
                    </a:p>
                  </a:txBody>
                  <a:tcPr marL="25400" marR="25400" marT="25400" marB="254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ts val="3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n w="3175" cap="flat">
                            <a:solidFill>
                              <a:srgbClr val="000000"/>
                            </a:solidFill>
                            <a:prstDash val="solid"/>
                            <a:miter lim="400000"/>
                          </a:ln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47</a:t>
                      </a:r>
                    </a:p>
                  </a:txBody>
                  <a:tcPr marL="25400" marR="25400" marT="25400" marB="254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05759">
                <a:tc>
                  <a:txBody>
                    <a:bodyPr/>
                    <a:lstStyle/>
                    <a:p>
                      <a:pPr defTabSz="457200">
                        <a:lnSpc>
                          <a:spcPts val="3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n w="3175" cap="flat">
                            <a:solidFill>
                              <a:srgbClr val="000000"/>
                            </a:solidFill>
                            <a:prstDash val="solid"/>
                            <a:miter lim="400000"/>
                          </a:ln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2010-12-31</a:t>
                      </a:r>
                    </a:p>
                  </a:txBody>
                  <a:tcPr marL="25400" marR="25400" marT="25400" marB="254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ts val="3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n w="3175" cap="flat">
                            <a:solidFill>
                              <a:srgbClr val="000000"/>
                            </a:solidFill>
                            <a:prstDash val="solid"/>
                            <a:miter lim="400000"/>
                          </a:ln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TRUE</a:t>
                      </a:r>
                    </a:p>
                  </a:txBody>
                  <a:tcPr marL="25400" marR="25400" marT="25400" marB="254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ts val="3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n w="3175" cap="flat">
                            <a:solidFill>
                              <a:srgbClr val="000000"/>
                            </a:solidFill>
                            <a:prstDash val="solid"/>
                            <a:miter lim="400000"/>
                          </a:ln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52</a:t>
                      </a:r>
                    </a:p>
                  </a:txBody>
                  <a:tcPr marL="25400" marR="25400" marT="25400" marB="254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1960"/>
                      </a:srgbClr>
                    </a:solidFill>
                  </a:tcPr>
                </a:tc>
              </a:tr>
              <a:tr h="305759">
                <a:tc>
                  <a:txBody>
                    <a:bodyPr/>
                    <a:lstStyle/>
                    <a:p>
                      <a:pPr defTabSz="457200">
                        <a:lnSpc>
                          <a:spcPts val="3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n w="3175" cap="flat">
                            <a:solidFill>
                              <a:srgbClr val="000000"/>
                            </a:solidFill>
                            <a:prstDash val="solid"/>
                            <a:miter lim="400000"/>
                          </a:ln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2011-02-11</a:t>
                      </a:r>
                    </a:p>
                  </a:txBody>
                  <a:tcPr marL="25400" marR="25400" marT="25400" marB="254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ts val="3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n w="3175" cap="flat">
                            <a:solidFill>
                              <a:srgbClr val="000000"/>
                            </a:solidFill>
                            <a:prstDash val="solid"/>
                            <a:miter lim="400000"/>
                          </a:ln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TRUE</a:t>
                      </a:r>
                    </a:p>
                  </a:txBody>
                  <a:tcPr marL="25400" marR="25400" marT="25400" marB="254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ts val="3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n w="3175" cap="flat">
                            <a:solidFill>
                              <a:srgbClr val="000000"/>
                            </a:solidFill>
                            <a:prstDash val="solid"/>
                            <a:miter lim="400000"/>
                          </a:ln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6</a:t>
                      </a:r>
                    </a:p>
                  </a:txBody>
                  <a:tcPr marL="25400" marR="25400" marT="25400" marB="254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05759">
                <a:tc>
                  <a:txBody>
                    <a:bodyPr/>
                    <a:lstStyle/>
                    <a:p>
                      <a:pPr defTabSz="457200">
                        <a:lnSpc>
                          <a:spcPts val="3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n w="3175" cap="flat">
                            <a:solidFill>
                              <a:srgbClr val="000000"/>
                            </a:solidFill>
                            <a:prstDash val="solid"/>
                            <a:miter lim="400000"/>
                          </a:ln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2011-09-09</a:t>
                      </a:r>
                    </a:p>
                  </a:txBody>
                  <a:tcPr marL="25400" marR="25400" marT="25400" marB="254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ts val="3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n w="3175" cap="flat">
                            <a:solidFill>
                              <a:srgbClr val="000000"/>
                            </a:solidFill>
                            <a:prstDash val="solid"/>
                            <a:miter lim="400000"/>
                          </a:ln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TRUE</a:t>
                      </a:r>
                    </a:p>
                  </a:txBody>
                  <a:tcPr marL="25400" marR="25400" marT="25400" marB="254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ts val="3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n w="3175" cap="flat">
                            <a:solidFill>
                              <a:srgbClr val="000000"/>
                            </a:solidFill>
                            <a:prstDash val="solid"/>
                            <a:miter lim="400000"/>
                          </a:ln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36</a:t>
                      </a:r>
                    </a:p>
                  </a:txBody>
                  <a:tcPr marL="25400" marR="25400" marT="25400" marB="254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1960"/>
                      </a:srgbClr>
                    </a:solidFill>
                  </a:tcPr>
                </a:tc>
              </a:tr>
              <a:tr h="305759">
                <a:tc>
                  <a:txBody>
                    <a:bodyPr/>
                    <a:lstStyle/>
                    <a:p>
                      <a:pPr defTabSz="457200">
                        <a:lnSpc>
                          <a:spcPts val="3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n w="3175" cap="flat">
                            <a:solidFill>
                              <a:srgbClr val="000000"/>
                            </a:solidFill>
                            <a:prstDash val="solid"/>
                            <a:miter lim="400000"/>
                          </a:ln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2011-11-25</a:t>
                      </a:r>
                    </a:p>
                  </a:txBody>
                  <a:tcPr marL="25400" marR="25400" marT="25400" marB="254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ts val="3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n w="3175" cap="flat">
                            <a:solidFill>
                              <a:srgbClr val="000000"/>
                            </a:solidFill>
                            <a:prstDash val="solid"/>
                            <a:miter lim="400000"/>
                          </a:ln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TRUE</a:t>
                      </a:r>
                    </a:p>
                  </a:txBody>
                  <a:tcPr marL="25400" marR="25400" marT="25400" marB="254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ts val="3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n w="3175" cap="flat">
                            <a:solidFill>
                              <a:srgbClr val="000000"/>
                            </a:solidFill>
                            <a:prstDash val="solid"/>
                            <a:miter lim="400000"/>
                          </a:ln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47</a:t>
                      </a:r>
                    </a:p>
                  </a:txBody>
                  <a:tcPr marL="25400" marR="25400" marT="25400" marB="254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05759">
                <a:tc>
                  <a:txBody>
                    <a:bodyPr/>
                    <a:lstStyle/>
                    <a:p>
                      <a:pPr defTabSz="457200">
                        <a:lnSpc>
                          <a:spcPts val="3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n w="3175" cap="flat">
                            <a:solidFill>
                              <a:srgbClr val="000000"/>
                            </a:solidFill>
                            <a:prstDash val="solid"/>
                            <a:miter lim="400000"/>
                          </a:ln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2011-12-30</a:t>
                      </a:r>
                    </a:p>
                  </a:txBody>
                  <a:tcPr marL="25400" marR="25400" marT="25400" marB="254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ts val="3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n w="3175" cap="flat">
                            <a:solidFill>
                              <a:srgbClr val="000000"/>
                            </a:solidFill>
                            <a:prstDash val="solid"/>
                            <a:miter lim="400000"/>
                          </a:ln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TRUE</a:t>
                      </a:r>
                    </a:p>
                  </a:txBody>
                  <a:tcPr marL="25400" marR="25400" marT="25400" marB="254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ts val="3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n w="3175" cap="flat">
                            <a:solidFill>
                              <a:srgbClr val="000000"/>
                            </a:solidFill>
                            <a:prstDash val="solid"/>
                            <a:miter lim="400000"/>
                          </a:ln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52</a:t>
                      </a:r>
                    </a:p>
                  </a:txBody>
                  <a:tcPr marL="25400" marR="25400" marT="25400" marB="254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1960"/>
                      </a:srgbClr>
                    </a:solidFill>
                  </a:tcPr>
                </a:tc>
              </a:tr>
              <a:tr h="305759">
                <a:tc>
                  <a:txBody>
                    <a:bodyPr/>
                    <a:lstStyle/>
                    <a:p>
                      <a:pPr defTabSz="457200">
                        <a:lnSpc>
                          <a:spcPts val="3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n w="3175" cap="flat">
                            <a:solidFill>
                              <a:srgbClr val="000000"/>
                            </a:solidFill>
                            <a:prstDash val="solid"/>
                            <a:miter lim="400000"/>
                          </a:ln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2012-02-10</a:t>
                      </a:r>
                    </a:p>
                  </a:txBody>
                  <a:tcPr marL="25400" marR="25400" marT="25400" marB="254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ts val="3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n w="3175" cap="flat">
                            <a:solidFill>
                              <a:srgbClr val="000000"/>
                            </a:solidFill>
                            <a:prstDash val="solid"/>
                            <a:miter lim="400000"/>
                          </a:ln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TRUE</a:t>
                      </a:r>
                    </a:p>
                  </a:txBody>
                  <a:tcPr marL="25400" marR="25400" marT="25400" marB="254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ts val="3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n w="3175" cap="flat">
                            <a:solidFill>
                              <a:srgbClr val="000000"/>
                            </a:solidFill>
                            <a:prstDash val="solid"/>
                            <a:miter lim="400000"/>
                          </a:ln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6</a:t>
                      </a:r>
                    </a:p>
                  </a:txBody>
                  <a:tcPr marL="25400" marR="25400" marT="25400" marB="254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7" name="Four holidays all appear on the same week of the year…"/>
          <p:cNvSpPr txBox="1"/>
          <p:nvPr/>
        </p:nvSpPr>
        <p:spPr>
          <a:xfrm>
            <a:off x="548618" y="2035536"/>
            <a:ext cx="10870714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881062" indent="-411162">
              <a:buSzPct val="75000"/>
              <a:buFont typeface="Zapf Dingbats"/>
              <a:buChar char="➤"/>
              <a:defRPr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Four holidays all appear on the same week of the year</a:t>
            </a:r>
          </a:p>
          <a:p>
            <a:pPr lvl="1" marL="881062" indent="-411162">
              <a:buSzPct val="75000"/>
              <a:buFont typeface="Zapf Dingbats"/>
              <a:buChar char="➤"/>
              <a:defRPr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Super Bowl: week 6, Labor Day: week 36, Thanksgiving: week 47, Christmas: week 52</a:t>
            </a:r>
          </a:p>
        </p:txBody>
      </p:sp>
      <p:sp>
        <p:nvSpPr>
          <p:cNvPr id="168" name="Slide Number"/>
          <p:cNvSpPr txBox="1"/>
          <p:nvPr>
            <p:ph type="sldNum" sz="quarter" idx="4294967295"/>
          </p:nvPr>
        </p:nvSpPr>
        <p:spPr>
          <a:xfrm>
            <a:off x="12178578" y="9194800"/>
            <a:ext cx="211833" cy="342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Lin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2880">
              <a:spcBef>
                <a:spcPts val="0"/>
              </a:spcBef>
              <a:buSzTx/>
              <a:buNone/>
              <a:defRPr sz="48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1" name="Data prepa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00"/>
            </a:lvl1pPr>
          </a:lstStyle>
          <a:p>
            <a:pPr/>
            <a:r>
              <a:t>Data preparation</a:t>
            </a:r>
          </a:p>
        </p:txBody>
      </p:sp>
      <p:pic>
        <p:nvPicPr>
          <p:cNvPr id="1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8885" y="4105047"/>
            <a:ext cx="6827860" cy="42137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20130" y="3998202"/>
            <a:ext cx="5628995" cy="3473895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Five markdown features are skewed by outliers…"/>
          <p:cNvSpPr txBox="1"/>
          <p:nvPr/>
        </p:nvSpPr>
        <p:spPr>
          <a:xfrm>
            <a:off x="602546" y="1770501"/>
            <a:ext cx="11443105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11162" indent="-411162">
              <a:buSzPct val="75000"/>
              <a:buFont typeface="Zapf Dingbats"/>
              <a:buChar char="➤"/>
              <a:defRPr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Five markdown features are skewed by outliers</a:t>
            </a:r>
          </a:p>
          <a:p>
            <a:pPr marL="411162" indent="-411162">
              <a:buSzPct val="75000"/>
              <a:buFont typeface="Zapf Dingbats"/>
              <a:buChar char="➤"/>
              <a:defRPr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External indices have almost zero correlation with Weekly_Sales</a:t>
            </a:r>
          </a:p>
          <a:p>
            <a:pPr marL="411162" indent="-411162">
              <a:buSzPct val="75000"/>
              <a:buFont typeface="Zapf Dingbats"/>
              <a:buChar char="➤"/>
              <a:defRPr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Drop Markdown and external indices features</a:t>
            </a:r>
          </a:p>
        </p:txBody>
      </p:sp>
      <p:sp>
        <p:nvSpPr>
          <p:cNvPr id="175" name="5 Mardown Features Box Plot"/>
          <p:cNvSpPr txBox="1"/>
          <p:nvPr/>
        </p:nvSpPr>
        <p:spPr>
          <a:xfrm>
            <a:off x="1372389" y="7891702"/>
            <a:ext cx="382531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pc="19" sz="20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5 Mardown Features Box Plot</a:t>
            </a:r>
          </a:p>
        </p:txBody>
      </p:sp>
      <p:sp>
        <p:nvSpPr>
          <p:cNvPr id="176" name="Correlations Matrix"/>
          <p:cNvSpPr txBox="1"/>
          <p:nvPr/>
        </p:nvSpPr>
        <p:spPr>
          <a:xfrm>
            <a:off x="8365001" y="7717209"/>
            <a:ext cx="27918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pc="19" sz="20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Correlations Matrix</a:t>
            </a:r>
          </a:p>
        </p:txBody>
      </p:sp>
      <p:sp>
        <p:nvSpPr>
          <p:cNvPr id="177" name="Slide Number"/>
          <p:cNvSpPr txBox="1"/>
          <p:nvPr>
            <p:ph type="sldNum" sz="quarter" idx="4294967295"/>
          </p:nvPr>
        </p:nvSpPr>
        <p:spPr>
          <a:xfrm>
            <a:off x="12178578" y="9194800"/>
            <a:ext cx="211833" cy="342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Lin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2880">
              <a:spcBef>
                <a:spcPts val="0"/>
              </a:spcBef>
              <a:buSzTx/>
              <a:buNone/>
              <a:defRPr sz="48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0" name="Data prepa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00"/>
            </a:lvl1pPr>
          </a:lstStyle>
          <a:p>
            <a:pPr/>
            <a:r>
              <a:t>Data preparation</a:t>
            </a:r>
          </a:p>
        </p:txBody>
      </p:sp>
      <p:sp>
        <p:nvSpPr>
          <p:cNvPr id="181" name="3331 Dept-Store ID: use paste() to create ID for every department in every store…"/>
          <p:cNvSpPr txBox="1"/>
          <p:nvPr/>
        </p:nvSpPr>
        <p:spPr>
          <a:xfrm>
            <a:off x="368760" y="2318556"/>
            <a:ext cx="9747813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93686" indent="-293686">
              <a:buSzPct val="75000"/>
              <a:buFont typeface="Zapf Dingbats"/>
              <a:buChar char="➤"/>
              <a:defRPr spc="19" sz="2000"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3331 Dept-Store ID: use paste() to create ID for every department in every store</a:t>
            </a:r>
          </a:p>
          <a:p>
            <a:pPr marL="293686" indent="-293686">
              <a:buSzPct val="75000"/>
              <a:buFont typeface="Zapf Dingbats"/>
              <a:buChar char="➤"/>
              <a:defRPr spc="19" sz="2000"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Expensive to compute: 3331 factors X 143 weeks</a:t>
            </a:r>
          </a:p>
          <a:p>
            <a:pPr marL="293686" indent="-293686">
              <a:buSzPct val="75000"/>
              <a:buFont typeface="Zapf Dingbats"/>
              <a:buChar char="➤"/>
              <a:defRPr spc="19" sz="2000"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This analysis focuses on forecasting 45 stores’ aggregated weekly sales</a:t>
            </a:r>
          </a:p>
        </p:txBody>
      </p:sp>
      <p:pic>
        <p:nvPicPr>
          <p:cNvPr id="18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0001" y="3868256"/>
            <a:ext cx="8890001" cy="5486403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lide Number"/>
          <p:cNvSpPr txBox="1"/>
          <p:nvPr>
            <p:ph type="sldNum" sz="quarter" idx="4294967295"/>
          </p:nvPr>
        </p:nvSpPr>
        <p:spPr>
          <a:xfrm>
            <a:off x="12178578" y="9194800"/>
            <a:ext cx="211833" cy="342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4" name="Mean Store Weekly Sales"/>
          <p:cNvSpPr txBox="1"/>
          <p:nvPr/>
        </p:nvSpPr>
        <p:spPr>
          <a:xfrm>
            <a:off x="6439775" y="5778499"/>
            <a:ext cx="2995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9" sz="2000">
                <a:solidFill>
                  <a:srgbClr val="EA4413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Mean Store Weekly Sales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Lin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2880">
              <a:spcBef>
                <a:spcPts val="0"/>
              </a:spcBef>
              <a:buSzTx/>
              <a:buNone/>
              <a:defRPr sz="48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7" name="Decomposition of multiplicative time se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00"/>
            </a:lvl1pPr>
          </a:lstStyle>
          <a:p>
            <a:pPr/>
            <a:r>
              <a:t>Decomposition of multiplicative time series</a:t>
            </a:r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20010" y="3514495"/>
            <a:ext cx="6260959" cy="38639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616" y="3611059"/>
            <a:ext cx="6634292" cy="4094306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Decompose mean store weekly sales time series…"/>
          <p:cNvSpPr txBox="1"/>
          <p:nvPr/>
        </p:nvSpPr>
        <p:spPr>
          <a:xfrm>
            <a:off x="941266" y="1580573"/>
            <a:ext cx="11122268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11162" indent="-411162">
              <a:buSzPct val="75000"/>
              <a:buFont typeface="Zapf Dingbats"/>
              <a:buChar char="➤"/>
              <a:defRPr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Decompose mean store weekly sales time series</a:t>
            </a:r>
          </a:p>
          <a:p>
            <a:pPr marL="411162" indent="-411162">
              <a:buSzPct val="75000"/>
              <a:buFont typeface="Zapf Dingbats"/>
              <a:buChar char="➤"/>
              <a:defRPr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Results: strong trend, seasonal components; random component shows randomness</a:t>
            </a:r>
          </a:p>
        </p:txBody>
      </p:sp>
      <p:sp>
        <p:nvSpPr>
          <p:cNvPr id="191" name="Slide Number"/>
          <p:cNvSpPr txBox="1"/>
          <p:nvPr>
            <p:ph type="sldNum" sz="quarter" idx="4294967295"/>
          </p:nvPr>
        </p:nvSpPr>
        <p:spPr>
          <a:xfrm>
            <a:off x="12178578" y="9194800"/>
            <a:ext cx="211833" cy="342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2" name="Mean Store Weekly Sales Time Series"/>
          <p:cNvSpPr txBox="1"/>
          <p:nvPr/>
        </p:nvSpPr>
        <p:spPr>
          <a:xfrm>
            <a:off x="2045527" y="3596757"/>
            <a:ext cx="2541118" cy="302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6" sz="1600">
                <a:solidFill>
                  <a:srgbClr val="060606"/>
                </a:solidFill>
              </a:defRPr>
            </a:lvl1pPr>
          </a:lstStyle>
          <a:p>
            <a:pPr/>
            <a:r>
              <a:t>Mean Store Weekly Sales Time Series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A7A7A7"/>
      </a:dk2>
      <a:lt2>
        <a:srgbClr val="535353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0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0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0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0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