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11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October 26,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October 26, 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Reber (</a:t>
            </a:r>
            <a:r>
              <a:rPr lang="en-US" dirty="0" err="1" smtClean="0"/>
              <a:t>breber@iastate.edu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CprE</a:t>
            </a:r>
            <a:r>
              <a:rPr lang="en-US" dirty="0" smtClean="0"/>
              <a:t> 310, Fall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5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tests with varying dataset values</a:t>
            </a:r>
          </a:p>
          <a:p>
            <a:pPr lvl="1"/>
            <a:r>
              <a:rPr lang="en-US" dirty="0" smtClean="0"/>
              <a:t>Small number of nodes (500), small number of edges (500)</a:t>
            </a:r>
          </a:p>
          <a:p>
            <a:pPr lvl="1"/>
            <a:r>
              <a:rPr lang="en-US" dirty="0" smtClean="0"/>
              <a:t>Small number of nodes (500), large number of edges (100000)</a:t>
            </a:r>
          </a:p>
          <a:p>
            <a:pPr lvl="1"/>
            <a:r>
              <a:rPr lang="en-US" dirty="0" smtClean="0"/>
              <a:t>Large number of nodes (100000), small number of edges (500)</a:t>
            </a:r>
          </a:p>
          <a:p>
            <a:pPr lvl="1"/>
            <a:r>
              <a:rPr lang="en-US" dirty="0" smtClean="0"/>
              <a:t>Large number of nodes (100000), large number of edges (100000)</a:t>
            </a:r>
          </a:p>
          <a:p>
            <a:r>
              <a:rPr lang="en-US" dirty="0" smtClean="0"/>
              <a:t>Results of the given tests based on randomly generated graphs with the given number of nodes </a:t>
            </a:r>
            <a:r>
              <a:rPr lang="en-US" smtClean="0"/>
              <a:t>and edges</a:t>
            </a:r>
            <a:endParaRPr lang="en-US" dirty="0" smtClean="0"/>
          </a:p>
          <a:p>
            <a:pPr lvl="1"/>
            <a:r>
              <a:rPr lang="en-US" dirty="0" smtClean="0"/>
              <a:t>With a small number of edges, run time was approximately constant (approximately .53 seconds)</a:t>
            </a:r>
          </a:p>
          <a:p>
            <a:pPr lvl="1"/>
            <a:r>
              <a:rPr lang="en-US" dirty="0" smtClean="0"/>
              <a:t>With a small number of nodes, and a large number of edges, the time was significantly higher than the small number of edges cases (approximately 2.8 seconds)</a:t>
            </a:r>
          </a:p>
          <a:p>
            <a:pPr lvl="1"/>
            <a:r>
              <a:rPr lang="en-US" dirty="0" smtClean="0"/>
              <a:t>With large number of nodes, and a large number of edges, time was significantly higher than all other cases (approximately 6.9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8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about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performance testing, a large number of edges in the graph produced times that were significantly higher than the tests with a small number of edges</a:t>
            </a:r>
          </a:p>
          <a:p>
            <a:r>
              <a:rPr lang="en-US" dirty="0" smtClean="0"/>
              <a:t>This intuitively makes sense because each iteration, we need to calculate the page ranks of all of the pages that are connected to each node</a:t>
            </a:r>
          </a:p>
          <a:p>
            <a:pPr lvl="1"/>
            <a:r>
              <a:rPr lang="en-US" dirty="0" smtClean="0"/>
              <a:t>The number of calculations will be higher when we have more edges, as there are more nodes that connect to each other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4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 vs.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looking at the description of the Monte Carlo method, it seems to be more of an approximation rather than a calculation</a:t>
            </a:r>
          </a:p>
          <a:p>
            <a:r>
              <a:rPr lang="en-US" dirty="0" smtClean="0"/>
              <a:t>Monte Carlo would probably be faster, but have less accurate results as it calculates a probability and randomly chooses a path</a:t>
            </a:r>
          </a:p>
          <a:p>
            <a:r>
              <a:rPr lang="en-US" dirty="0" smtClean="0"/>
              <a:t>Iterator method seems to be more of a “brute force” method of calculating as it visits each node, and calculates its value based on the values of the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PageRank is an algorithm for defining and calculating the importance of nodes (pages) in a graph (the web)</a:t>
            </a:r>
          </a:p>
          <a:p>
            <a:r>
              <a:rPr lang="en-US" dirty="0" smtClean="0"/>
              <a:t>A page’s rank increases when another page links to it</a:t>
            </a:r>
          </a:p>
          <a:p>
            <a:r>
              <a:rPr lang="en-US" dirty="0" smtClean="0"/>
              <a:t>Can be modeled by the following formula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b="1" dirty="0" smtClean="0"/>
              <a:t>p</a:t>
            </a:r>
            <a:r>
              <a:rPr lang="en-US" dirty="0" smtClean="0"/>
              <a:t> being the ‘damping factor’</a:t>
            </a:r>
          </a:p>
          <a:p>
            <a:r>
              <a:rPr lang="en-US" dirty="0" smtClean="0"/>
              <a:t>And PR(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 being the page rank of each incoming link</a:t>
            </a:r>
          </a:p>
        </p:txBody>
      </p:sp>
      <p:pic>
        <p:nvPicPr>
          <p:cNvPr id="4" name="Picture 3" descr="Screen Shot 2011-10-27 at 8.4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61" y="3408438"/>
            <a:ext cx="5067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Java, as it has a plethora of data structures that are well suited for storing state and mapping Nodes to other Nodes</a:t>
            </a:r>
          </a:p>
          <a:p>
            <a:r>
              <a:rPr lang="en-US" dirty="0" smtClean="0"/>
              <a:t>Implemented the Power Iteration Method</a:t>
            </a:r>
          </a:p>
          <a:p>
            <a:pPr lvl="1"/>
            <a:r>
              <a:rPr lang="en-US" dirty="0" smtClean="0"/>
              <a:t>Default initial values</a:t>
            </a:r>
          </a:p>
          <a:p>
            <a:pPr lvl="2"/>
            <a:r>
              <a:rPr lang="en-US" dirty="0" smtClean="0"/>
              <a:t>Page Rank = 1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 value = .15</a:t>
            </a:r>
          </a:p>
          <a:p>
            <a:pPr lvl="2"/>
            <a:r>
              <a:rPr lang="en-US" dirty="0" smtClean="0"/>
              <a:t>Stop Criteria = changes are &lt; .001</a:t>
            </a:r>
          </a:p>
          <a:p>
            <a:r>
              <a:rPr lang="en-US" dirty="0" smtClean="0"/>
              <a:t>Node class</a:t>
            </a:r>
          </a:p>
          <a:p>
            <a:pPr lvl="1"/>
            <a:r>
              <a:rPr lang="en-US" dirty="0" smtClean="0"/>
              <a:t>Tracks all outgoing and incoming links</a:t>
            </a:r>
          </a:p>
          <a:p>
            <a:pPr lvl="1"/>
            <a:r>
              <a:rPr lang="en-US" dirty="0" smtClean="0"/>
              <a:t>Rank after each iteration is stored</a:t>
            </a:r>
          </a:p>
          <a:p>
            <a:pPr lvl="2"/>
            <a:r>
              <a:rPr lang="en-US" dirty="0" smtClean="0"/>
              <a:t>When calculating next state, just read the top value in </a:t>
            </a:r>
            <a:r>
              <a:rPr lang="en-US" dirty="0" err="1" smtClean="0"/>
              <a:t>ArrayList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35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easy to modify algorithm parameters</a:t>
            </a:r>
          </a:p>
          <a:p>
            <a:r>
              <a:rPr lang="en-US" dirty="0" smtClean="0"/>
              <a:t>All parameters of the algorithm are configurable via command line arguments</a:t>
            </a:r>
          </a:p>
          <a:p>
            <a:pPr lvl="1"/>
            <a:r>
              <a:rPr lang="en-US" dirty="0" smtClean="0"/>
              <a:t>If not specified on command line, defaults to values mentioned in previous slide</a:t>
            </a:r>
          </a:p>
          <a:p>
            <a:r>
              <a:rPr lang="en-US" dirty="0" smtClean="0"/>
              <a:t>Includes command line option to debug algorithm</a:t>
            </a:r>
          </a:p>
          <a:p>
            <a:pPr lvl="1"/>
            <a:r>
              <a:rPr lang="en-US" dirty="0" smtClean="0"/>
              <a:t>Prints out the rank of each state after each iteration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7251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small examples, build up from there</a:t>
            </a:r>
          </a:p>
          <a:p>
            <a:r>
              <a:rPr lang="en-US" dirty="0" smtClean="0"/>
              <a:t>Used examples from assignment description, printing out state after each iteration and comparing expected results with actual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9864" y="4045081"/>
            <a:ext cx="1090585" cy="1518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4167" y="4045081"/>
            <a:ext cx="1090585" cy="1518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6949" y="4045081"/>
            <a:ext cx="1090585" cy="1518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980449" y="4804397"/>
            <a:ext cx="483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554752" y="4804397"/>
            <a:ext cx="552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1666" y="3232309"/>
            <a:ext cx="175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.15</a:t>
            </a:r>
          </a:p>
          <a:p>
            <a:r>
              <a:rPr lang="en-US" dirty="0" smtClean="0"/>
              <a:t>Initial Value =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1666" y="4363383"/>
            <a:ext cx="207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Results:</a:t>
            </a:r>
          </a:p>
          <a:p>
            <a:r>
              <a:rPr lang="en-US" dirty="0"/>
              <a:t>3	0.996625</a:t>
            </a:r>
          </a:p>
          <a:p>
            <a:r>
              <a:rPr lang="en-US" dirty="0"/>
              <a:t>2	0.9775</a:t>
            </a:r>
          </a:p>
          <a:p>
            <a:r>
              <a:rPr lang="en-US" dirty="0"/>
              <a:t>1	0.85</a:t>
            </a:r>
          </a:p>
        </p:txBody>
      </p:sp>
    </p:spTree>
    <p:extLst>
      <p:ext uri="{BB962C8B-B14F-4D97-AF65-F5344CB8AC3E}">
        <p14:creationId xmlns:p14="http://schemas.microsoft.com/office/powerpoint/2010/main" val="415303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Larger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results from trivial cases worked properly, larger examples were designed</a:t>
            </a:r>
          </a:p>
          <a:p>
            <a:pPr lvl="1"/>
            <a:r>
              <a:rPr lang="en-US" dirty="0" smtClean="0"/>
              <a:t>Included reflective links (A connects to B, and B connects to A)</a:t>
            </a:r>
          </a:p>
          <a:p>
            <a:pPr lvl="1"/>
            <a:r>
              <a:rPr lang="en-US" dirty="0" smtClean="0"/>
              <a:t>Multiple levels of nesting</a:t>
            </a:r>
          </a:p>
          <a:p>
            <a:pPr lvl="1"/>
            <a:r>
              <a:rPr lang="en-US" dirty="0" smtClean="0"/>
              <a:t>Connections between different levels of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7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6778" y="1421991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1.2464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4194" y="2636896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1.1779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2973" y="2636896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</a:p>
          <a:p>
            <a:pPr algn="ctr"/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1.3169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6533" y="2636896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</a:p>
          <a:p>
            <a:pPr algn="ctr"/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1.2299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63" y="4072693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.8853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0925" y="4072693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  <a:p>
            <a:pPr lvl="0"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8853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463" y="5025288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lvl="0"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8853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2685" y="5025288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lvl="0"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8853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2730" y="4072693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89941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37755" y="5025288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G</a:t>
            </a:r>
            <a:endParaRPr lang="en-US" dirty="0">
              <a:solidFill>
                <a:srgbClr val="FFFFFF"/>
              </a:solidFill>
            </a:endParaRPr>
          </a:p>
          <a:p>
            <a:pPr lvl="0"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89941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1363" y="4072693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F</a:t>
            </a:r>
            <a:endParaRPr lang="en-US" dirty="0">
              <a:solidFill>
                <a:srgbClr val="FFFFFF"/>
              </a:solidFill>
            </a:endParaRPr>
          </a:p>
          <a:p>
            <a:pPr lvl="0"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89941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8923" y="3755161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.89612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71800" y="3755161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.89612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36775" y="4707756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</a:p>
          <a:p>
            <a:pPr algn="ctr"/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1.3005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0533" y="5841936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</a:p>
          <a:p>
            <a:pPr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.8988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36775" y="5841936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</a:p>
          <a:p>
            <a:pPr lvl="0"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8988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37800" y="5841936"/>
            <a:ext cx="1076780" cy="635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lvl="0" algn="ctr"/>
            <a:r>
              <a:rPr lang="en-US" sz="1200" b="1" dirty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sz="1200" b="1" dirty="0" smtClean="0">
                <a:ln w="12700">
                  <a:solidFill>
                    <a:srgbClr val="D2533C">
                      <a:satMod val="155000"/>
                    </a:srgbClr>
                  </a:solidFill>
                  <a:prstDash val="solid"/>
                </a:ln>
                <a:solidFill>
                  <a:srgbClr val="F3F2D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8988</a:t>
            </a:r>
            <a:endParaRPr lang="en-US" sz="1200" b="1" dirty="0">
              <a:ln w="12700">
                <a:solidFill>
                  <a:srgbClr val="D2533C">
                    <a:satMod val="155000"/>
                  </a:srgbClr>
                </a:solidFill>
                <a:prstDash val="solid"/>
              </a:ln>
              <a:solidFill>
                <a:srgbClr val="F3F2D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567705" y="1863776"/>
            <a:ext cx="1270050" cy="773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60974" y="2057055"/>
            <a:ext cx="1131999" cy="579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</p:cNvCxnSpPr>
          <p:nvPr/>
        </p:nvCxnSpPr>
        <p:spPr>
          <a:xfrm flipH="1" flipV="1">
            <a:off x="4969754" y="1863776"/>
            <a:ext cx="1615169" cy="773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69754" y="2057055"/>
            <a:ext cx="1049169" cy="579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31363" y="2057055"/>
            <a:ext cx="0" cy="579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97021" y="2057055"/>
            <a:ext cx="1" cy="579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63698" y="3271961"/>
            <a:ext cx="820496" cy="810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63729" y="3161514"/>
            <a:ext cx="1020465" cy="911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91267" y="3271960"/>
            <a:ext cx="151852" cy="800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981200" y="3276600"/>
            <a:ext cx="193269" cy="80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747822" y="3271960"/>
            <a:ext cx="151852" cy="800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37755" y="3276600"/>
            <a:ext cx="193269" cy="80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597021" y="3281240"/>
            <a:ext cx="331319" cy="796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07460" y="3281240"/>
            <a:ext cx="310814" cy="80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319622" y="3281241"/>
            <a:ext cx="248085" cy="1744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67707" y="3281240"/>
            <a:ext cx="289901" cy="17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63729" y="3281242"/>
            <a:ext cx="1117099" cy="1744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63698" y="3281242"/>
            <a:ext cx="1027570" cy="1749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279510" y="3271960"/>
            <a:ext cx="0" cy="1753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17559" y="3281780"/>
            <a:ext cx="96633" cy="174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567705" y="2181306"/>
            <a:ext cx="1331969" cy="1891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009465" y="2181306"/>
            <a:ext cx="1042609" cy="2843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7123313" y="3037263"/>
            <a:ext cx="717856" cy="713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23313" y="2857788"/>
            <a:ext cx="938730" cy="89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7" idx="0"/>
          </p:cNvCxnSpPr>
          <p:nvPr/>
        </p:nvCxnSpPr>
        <p:spPr>
          <a:xfrm flipH="1" flipV="1">
            <a:off x="6736775" y="3281781"/>
            <a:ext cx="538390" cy="1425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916785" y="3281780"/>
            <a:ext cx="565454" cy="1425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253608" y="3304756"/>
            <a:ext cx="0" cy="445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74482" y="3304755"/>
            <a:ext cx="0" cy="44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150926" y="5396169"/>
            <a:ext cx="0" cy="445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371800" y="5396168"/>
            <a:ext cx="0" cy="44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032734" y="5190957"/>
            <a:ext cx="704041" cy="650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253608" y="5396168"/>
            <a:ext cx="483168" cy="44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7841169" y="5342821"/>
            <a:ext cx="483716" cy="506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841169" y="5190957"/>
            <a:ext cx="704590" cy="6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277013" y="2181306"/>
            <a:ext cx="2560742" cy="299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342393" y="1524000"/>
            <a:ext cx="3495362" cy="2534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7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lowest page ranks are from the bottom of the “tree” of nodes</a:t>
            </a:r>
          </a:p>
          <a:p>
            <a:pPr lvl="1"/>
            <a:r>
              <a:rPr lang="en-US" dirty="0" smtClean="0"/>
              <a:t>This is mainly because the nodes in the upper levels have referring links from the levels below them, as well as above them</a:t>
            </a:r>
          </a:p>
          <a:p>
            <a:r>
              <a:rPr lang="en-US" dirty="0" smtClean="0"/>
              <a:t>There is a balance between having a high page rank, and having lots of outgoing links</a:t>
            </a:r>
          </a:p>
          <a:p>
            <a:pPr lvl="1"/>
            <a:r>
              <a:rPr lang="en-US" dirty="0" smtClean="0"/>
              <a:t>If there are a lot of outgoing links from a node, the value that node provides to the nodes it refers is decreased because it has to split it among all of the nodes it refers</a:t>
            </a:r>
          </a:p>
          <a:p>
            <a:r>
              <a:rPr lang="en-US" dirty="0" smtClean="0"/>
              <a:t>Ideally, to get a high page rank, a node needs to be referred by a node with a high page rank, and few outgoing links</a:t>
            </a:r>
          </a:p>
        </p:txBody>
      </p:sp>
    </p:spTree>
    <p:extLst>
      <p:ext uri="{BB962C8B-B14F-4D97-AF65-F5344CB8AC3E}">
        <p14:creationId xmlns:p14="http://schemas.microsoft.com/office/powerpoint/2010/main" val="43965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the implementation is a relative measurement – comparing a single iteration to a case that requires many iterations</a:t>
            </a:r>
          </a:p>
          <a:p>
            <a:r>
              <a:rPr lang="en-US" dirty="0" smtClean="0"/>
              <a:t>Parameters that affect performance</a:t>
            </a:r>
          </a:p>
          <a:p>
            <a:pPr lvl="1"/>
            <a:r>
              <a:rPr lang="en-US" dirty="0" smtClean="0"/>
              <a:t>Number of nodes</a:t>
            </a:r>
          </a:p>
          <a:p>
            <a:pPr lvl="1"/>
            <a:r>
              <a:rPr lang="en-US" dirty="0" smtClean="0"/>
              <a:t>Number of edges</a:t>
            </a:r>
          </a:p>
          <a:p>
            <a:pPr lvl="2"/>
            <a:r>
              <a:rPr lang="en-US" dirty="0" smtClean="0"/>
              <a:t>Complexity of where nodes are connected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How much “state” is stored</a:t>
            </a:r>
          </a:p>
          <a:p>
            <a:pPr lvl="2"/>
            <a:r>
              <a:rPr lang="en-US" dirty="0" smtClean="0"/>
              <a:t>Number of times iterating through the graph per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6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1417</TotalTime>
  <Words>845</Words>
  <Application>Microsoft Macintosh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PageRank</vt:lpstr>
      <vt:lpstr>About PageRank</vt:lpstr>
      <vt:lpstr>Implementation</vt:lpstr>
      <vt:lpstr>Configurability</vt:lpstr>
      <vt:lpstr>Testing Strategy</vt:lpstr>
      <vt:lpstr>Testing Larger Examples</vt:lpstr>
      <vt:lpstr>Complex Example</vt:lpstr>
      <vt:lpstr>Analysis of Previous Example</vt:lpstr>
      <vt:lpstr>Performance Analysis</vt:lpstr>
      <vt:lpstr>Performance Testing</vt:lpstr>
      <vt:lpstr>Thoughts about runtime</vt:lpstr>
      <vt:lpstr>Iterator Method vs. Monte Carlo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</dc:title>
  <dc:creator>Brian Reber</dc:creator>
  <cp:lastModifiedBy>Brian Reber</cp:lastModifiedBy>
  <cp:revision>61</cp:revision>
  <dcterms:created xsi:type="dcterms:W3CDTF">2011-10-27T03:26:33Z</dcterms:created>
  <dcterms:modified xsi:type="dcterms:W3CDTF">2011-10-28T03:04:01Z</dcterms:modified>
</cp:coreProperties>
</file>