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332" r:id="rId3"/>
    <p:sldId id="333" r:id="rId4"/>
    <p:sldId id="334" r:id="rId5"/>
    <p:sldId id="326" r:id="rId6"/>
    <p:sldId id="327" r:id="rId7"/>
    <p:sldId id="328" r:id="rId8"/>
    <p:sldId id="329" r:id="rId9"/>
    <p:sldId id="335" r:id="rId10"/>
    <p:sldId id="336" r:id="rId11"/>
    <p:sldId id="325" r:id="rId12"/>
    <p:sldId id="30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C800"/>
    <a:srgbClr val="AF00DB"/>
    <a:srgbClr val="59C6C4"/>
    <a:srgbClr val="FFFFCC"/>
    <a:srgbClr val="FFFFFF"/>
    <a:srgbClr val="000000"/>
    <a:srgbClr val="2B2B2D"/>
    <a:srgbClr val="080808"/>
    <a:srgbClr val="181818"/>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535" autoAdjust="0"/>
  </p:normalViewPr>
  <p:slideViewPr>
    <p:cSldViewPr showGuides="1">
      <p:cViewPr>
        <p:scale>
          <a:sx n="75" d="100"/>
          <a:sy n="75" d="100"/>
        </p:scale>
        <p:origin x="912" y="540"/>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if they are familiar with </a:t>
            </a:r>
            <a:r>
              <a:rPr lang="en-US" b="1" dirty="0"/>
              <a:t>web scraping</a:t>
            </a:r>
            <a:r>
              <a:rPr lang="en-US" b="0" dirty="0"/>
              <a:t>. Show the definition.</a:t>
            </a:r>
          </a:p>
          <a:p>
            <a:endParaRPr lang="en-US" b="0" dirty="0"/>
          </a:p>
          <a:p>
            <a:r>
              <a:rPr lang="en-US" b="0" dirty="0"/>
              <a:t>The basic idea is to create a program that:</a:t>
            </a:r>
          </a:p>
          <a:p>
            <a:pPr marL="171450" indent="-171450">
              <a:buFontTx/>
              <a:buChar char="-"/>
            </a:pPr>
            <a:r>
              <a:rPr lang="en-US" b="0" dirty="0"/>
              <a:t>Visits a website</a:t>
            </a:r>
          </a:p>
          <a:p>
            <a:pPr marL="171450" indent="-171450">
              <a:buFontTx/>
              <a:buChar char="-"/>
            </a:pPr>
            <a:r>
              <a:rPr lang="en-US" b="0" dirty="0"/>
              <a:t>Gets the content of the website</a:t>
            </a:r>
          </a:p>
          <a:p>
            <a:pPr marL="171450" indent="-171450">
              <a:buFontTx/>
              <a:buChar char="-"/>
            </a:pPr>
            <a:r>
              <a:rPr lang="en-US" b="0" dirty="0"/>
              <a:t>Extracts information from the content</a:t>
            </a:r>
          </a:p>
          <a:p>
            <a:pPr marL="171450" indent="-171450">
              <a:buFontTx/>
              <a:buChar char="-"/>
            </a:pPr>
            <a:r>
              <a:rPr lang="en-US" b="0" dirty="0"/>
              <a:t>Uses the information in some automated way</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1401712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all of the things learned in this lesson.</a:t>
            </a:r>
          </a:p>
          <a:p>
            <a:endParaRPr lang="en-US" dirty="0"/>
          </a:p>
          <a:p>
            <a:r>
              <a:rPr lang="en-US" dirty="0"/>
              <a:t>The total workflow is like this:</a:t>
            </a:r>
          </a:p>
          <a:p>
            <a:endParaRPr lang="en-US" dirty="0"/>
          </a:p>
          <a:p>
            <a:r>
              <a:rPr lang="en-US" dirty="0"/>
              <a:t>An HTML document exists on a website. Using the Requests library (which wraps around HTTP), the HTML text is pulled into the Python program. Within the Python program, the Beautiful Soup library converts the HTML into usable data objects. From there, the data can be presented nicely!</a:t>
            </a:r>
          </a:p>
        </p:txBody>
      </p:sp>
      <p:sp>
        <p:nvSpPr>
          <p:cNvPr id="4" name="Slide Number Placeholder 3"/>
          <p:cNvSpPr>
            <a:spLocks noGrp="1"/>
          </p:cNvSpPr>
          <p:nvPr>
            <p:ph type="sldNum" sz="quarter" idx="5"/>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986120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if they have any ideas what Web Scraping could be used for. Show some of these examples.</a:t>
            </a:r>
          </a:p>
          <a:p>
            <a:endParaRPr lang="en-US" dirty="0"/>
          </a:p>
          <a:p>
            <a:r>
              <a:rPr lang="en-US" dirty="0"/>
              <a:t>Really, web scraping can be used to get any types of data from any websites. The possibilities are nearly endless!</a:t>
            </a:r>
          </a:p>
        </p:txBody>
      </p:sp>
      <p:sp>
        <p:nvSpPr>
          <p:cNvPr id="4" name="Slide Number Placeholder 3"/>
          <p:cNvSpPr>
            <a:spLocks noGrp="1"/>
          </p:cNvSpPr>
          <p:nvPr>
            <p:ph type="sldNum" sz="quarter" idx="5"/>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833973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basic steps required to scrape a webpage. Start with the </a:t>
            </a:r>
            <a:r>
              <a:rPr lang="en-US" b="1" dirty="0"/>
              <a:t>manual preparation</a:t>
            </a:r>
            <a:r>
              <a:rPr lang="en-US" b="0" dirty="0"/>
              <a:t>. This part does not involve writing code; just looking at code. Visit a website, look at the HTML, and find where the desired information fits in the page. This is the first building block.</a:t>
            </a:r>
          </a:p>
          <a:p>
            <a:endParaRPr lang="en-US" b="0" dirty="0"/>
          </a:p>
          <a:p>
            <a:r>
              <a:rPr lang="en-US" b="0" dirty="0"/>
              <a:t>Next, get into the </a:t>
            </a:r>
            <a:r>
              <a:rPr lang="en-US" b="1" dirty="0"/>
              <a:t>code</a:t>
            </a:r>
            <a:r>
              <a:rPr lang="en-US" b="0" dirty="0"/>
              <a:t>. This is where the magic happens. Request the website, and get the raw HTML. Then, take that HTML and </a:t>
            </a:r>
            <a:r>
              <a:rPr lang="en-US" b="0" i="1" dirty="0"/>
              <a:t>parse</a:t>
            </a:r>
            <a:r>
              <a:rPr lang="en-US" b="0" i="0" dirty="0"/>
              <a:t> it to find the desired information. This will be possible using two Python libraries: </a:t>
            </a:r>
            <a:r>
              <a:rPr lang="en-US" b="1" i="0" dirty="0"/>
              <a:t>requests</a:t>
            </a:r>
            <a:r>
              <a:rPr lang="en-US" b="0" i="0" dirty="0"/>
              <a:t> and </a:t>
            </a:r>
            <a:r>
              <a:rPr lang="en-US" b="1" i="0" dirty="0" err="1"/>
              <a:t>beautifulsoup</a:t>
            </a:r>
            <a:r>
              <a:rPr lang="en-US" b="0" i="0" dirty="0"/>
              <a:t>.</a:t>
            </a:r>
            <a:endParaRPr lang="en-US" b="1" dirty="0"/>
          </a:p>
        </p:txBody>
      </p:sp>
      <p:sp>
        <p:nvSpPr>
          <p:cNvPr id="4" name="Slide Number Placeholder 3"/>
          <p:cNvSpPr>
            <a:spLocks noGrp="1"/>
          </p:cNvSpPr>
          <p:nvPr>
            <p:ph type="sldNum" sz="quarter" idx="5"/>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1930296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diving too deep into the process, let’s review some basic HTML. Ask the students if they know what html is: </a:t>
            </a:r>
            <a:r>
              <a:rPr lang="en-US" b="1" dirty="0"/>
              <a:t>the most basic building block of a website.</a:t>
            </a:r>
            <a:endParaRPr lang="en-US" b="0" dirty="0"/>
          </a:p>
          <a:p>
            <a:endParaRPr lang="en-US" b="0" dirty="0"/>
          </a:p>
          <a:p>
            <a:r>
              <a:rPr lang="en-US" b="0" dirty="0"/>
              <a:t>Ask the student what the </a:t>
            </a:r>
            <a:r>
              <a:rPr lang="en-US" b="1" dirty="0"/>
              <a:t>HTML Document </a:t>
            </a:r>
            <a:r>
              <a:rPr lang="en-US" b="0" dirty="0"/>
              <a:t>is.</a:t>
            </a:r>
          </a:p>
          <a:p>
            <a:r>
              <a:rPr lang="en-US" b="0" dirty="0"/>
              <a:t>Ask the students where the </a:t>
            </a:r>
            <a:r>
              <a:rPr lang="en-US" b="1" dirty="0"/>
              <a:t>Text Content </a:t>
            </a:r>
            <a:r>
              <a:rPr lang="en-US" b="0" dirty="0"/>
              <a:t>is.</a:t>
            </a:r>
          </a:p>
          <a:p>
            <a:r>
              <a:rPr lang="en-US" b="0" dirty="0"/>
              <a:t>Ask the students for examples of </a:t>
            </a:r>
            <a:r>
              <a:rPr lang="en-US" b="1" dirty="0"/>
              <a:t>HTML Elements </a:t>
            </a:r>
            <a:r>
              <a:rPr lang="en-US" b="0" dirty="0"/>
              <a:t>on the page.</a:t>
            </a:r>
          </a:p>
          <a:p>
            <a:r>
              <a:rPr lang="en-US" b="0" dirty="0"/>
              <a:t>Ask the students for examples of </a:t>
            </a:r>
            <a:r>
              <a:rPr lang="en-US" b="1" dirty="0"/>
              <a:t>Identifying Attributes </a:t>
            </a:r>
            <a:r>
              <a:rPr lang="en-US" b="0" dirty="0"/>
              <a:t>on the page.</a:t>
            </a:r>
          </a:p>
        </p:txBody>
      </p:sp>
      <p:sp>
        <p:nvSpPr>
          <p:cNvPr id="4" name="Slide Number Placeholder 3"/>
          <p:cNvSpPr>
            <a:spLocks noGrp="1"/>
          </p:cNvSpPr>
          <p:nvPr>
            <p:ph type="sldNum" sz="quarter" idx="5"/>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1949272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 bit about HTTP. First, ask the students where they have seen HTTP before. They have probably seen it in front of URLs.</a:t>
            </a:r>
          </a:p>
          <a:p>
            <a:endParaRPr lang="en-US" dirty="0"/>
          </a:p>
          <a:p>
            <a:r>
              <a:rPr lang="en-US" dirty="0"/>
              <a:t>Give the definition of HTTP (and what it stands for). The illustration shows the process. For the purposes of this lesson, the server-side does not really matter; it’s all about the client.</a:t>
            </a:r>
          </a:p>
          <a:p>
            <a:endParaRPr lang="en-US" dirty="0"/>
          </a:p>
          <a:p>
            <a:r>
              <a:rPr lang="en-US" dirty="0"/>
              <a:t>Go through the explanation of what happens when a person goes to a website. Explain that for web scraping, there is no rendering – just parsing.</a:t>
            </a:r>
          </a:p>
          <a:p>
            <a:endParaRPr lang="en-US" dirty="0"/>
          </a:p>
          <a:p>
            <a:r>
              <a:rPr lang="en-US" dirty="0"/>
              <a:t>So how can we actually use this to scrape data in Python?</a:t>
            </a:r>
          </a:p>
        </p:txBody>
      </p:sp>
      <p:sp>
        <p:nvSpPr>
          <p:cNvPr id="4" name="Slide Number Placeholder 3"/>
          <p:cNvSpPr>
            <a:spLocks noGrp="1"/>
          </p:cNvSpPr>
          <p:nvPr>
            <p:ph type="sldNum" sz="quarter" idx="5"/>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4291687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is this possible in Python? By using the </a:t>
            </a:r>
            <a:r>
              <a:rPr lang="en-US" b="1" dirty="0"/>
              <a:t>requests</a:t>
            </a:r>
            <a:r>
              <a:rPr lang="en-US" b="0" dirty="0"/>
              <a:t> library!</a:t>
            </a:r>
          </a:p>
          <a:p>
            <a:endParaRPr lang="en-US" b="0" dirty="0"/>
          </a:p>
          <a:p>
            <a:r>
              <a:rPr lang="en-US" b="1" dirty="0"/>
              <a:t>Requests</a:t>
            </a:r>
            <a:r>
              <a:rPr lang="en-US" b="0" dirty="0"/>
              <a:t> is an HTTP library for Python. There are three simple steps to grab some HTML Document text.</a:t>
            </a:r>
          </a:p>
          <a:p>
            <a:endParaRPr lang="en-US" b="0" dirty="0"/>
          </a:p>
          <a:p>
            <a:pPr marL="228600" indent="-228600">
              <a:buAutoNum type="arabicPeriod"/>
            </a:pPr>
            <a:r>
              <a:rPr lang="en-US" b="0" dirty="0"/>
              <a:t>Import the Library with an </a:t>
            </a:r>
            <a:r>
              <a:rPr lang="en-US" b="1" dirty="0"/>
              <a:t>import</a:t>
            </a:r>
            <a:r>
              <a:rPr lang="en-US" b="0" dirty="0"/>
              <a:t> statement </a:t>
            </a:r>
          </a:p>
          <a:p>
            <a:pPr marL="228600" indent="-228600">
              <a:buAutoNum type="arabicPeriod"/>
            </a:pPr>
            <a:r>
              <a:rPr lang="en-US" b="0" dirty="0"/>
              <a:t>Use, </a:t>
            </a:r>
            <a:r>
              <a:rPr lang="en-US" b="1" dirty="0" err="1"/>
              <a:t>requests.get</a:t>
            </a:r>
            <a:r>
              <a:rPr lang="en-US" b="0" dirty="0"/>
              <a:t>, pass in the URL desired, and store in a </a:t>
            </a:r>
            <a:r>
              <a:rPr lang="en-US" b="1" dirty="0"/>
              <a:t>response</a:t>
            </a:r>
            <a:r>
              <a:rPr lang="en-US" b="0" dirty="0"/>
              <a:t> variable</a:t>
            </a:r>
          </a:p>
          <a:p>
            <a:pPr marL="228600" indent="-228600">
              <a:buAutoNum type="arabicPeriod"/>
            </a:pPr>
            <a:r>
              <a:rPr lang="en-US" b="0" dirty="0"/>
              <a:t>Use </a:t>
            </a:r>
            <a:r>
              <a:rPr lang="en-US" b="1" dirty="0" err="1"/>
              <a:t>response.text</a:t>
            </a:r>
            <a:r>
              <a:rPr lang="en-US" b="0" dirty="0"/>
              <a:t> to get the HTML text</a:t>
            </a:r>
          </a:p>
          <a:p>
            <a:pPr marL="228600" indent="-228600">
              <a:buAutoNum type="arabicPeriod"/>
            </a:pPr>
            <a:endParaRPr lang="en-US" b="0" dirty="0"/>
          </a:p>
          <a:p>
            <a:pPr marL="0" indent="0">
              <a:buNone/>
            </a:pPr>
            <a:r>
              <a:rPr lang="en-US" b="0" dirty="0"/>
              <a:t>It’s as simple as that to get the raw text of a webpage… but then what?</a:t>
            </a:r>
            <a:endParaRPr lang="en-US" b="1" dirty="0"/>
          </a:p>
        </p:txBody>
      </p:sp>
      <p:sp>
        <p:nvSpPr>
          <p:cNvPr id="4" name="Slide Number Placeholder 3"/>
          <p:cNvSpPr>
            <a:spLocks noGrp="1"/>
          </p:cNvSpPr>
          <p:nvPr>
            <p:ph type="sldNum" sz="quarter" idx="5"/>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187623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Beautiful Soup Python library. The purpose of this library is to take HTML text, and turn it into a manageable data object.</a:t>
            </a:r>
          </a:p>
          <a:p>
            <a:endParaRPr lang="en-US" dirty="0"/>
          </a:p>
          <a:p>
            <a:r>
              <a:rPr lang="en-US" dirty="0"/>
              <a:t>Start by importing the library.</a:t>
            </a:r>
          </a:p>
          <a:p>
            <a:r>
              <a:rPr lang="en-US" dirty="0"/>
              <a:t>Next, get the soup object using the </a:t>
            </a:r>
            <a:r>
              <a:rPr lang="en-US" b="1" dirty="0" err="1"/>
              <a:t>BeautifulSoup</a:t>
            </a:r>
            <a:r>
              <a:rPr lang="en-US" b="0" dirty="0"/>
              <a:t> function. The result should be stored in a variable (not showed)</a:t>
            </a:r>
          </a:p>
          <a:p>
            <a:r>
              <a:rPr lang="en-US" b="0" dirty="0"/>
              <a:t>After that, there is a lot to be done!</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3146257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basic way to use a </a:t>
            </a:r>
            <a:r>
              <a:rPr lang="en-US" b="1" dirty="0"/>
              <a:t>Beautiful Soup</a:t>
            </a:r>
            <a:r>
              <a:rPr lang="en-US" b="0" dirty="0"/>
              <a:t> object is to get all elements of a certain type.</a:t>
            </a:r>
          </a:p>
          <a:p>
            <a:endParaRPr lang="en-US" b="0" dirty="0"/>
          </a:p>
          <a:p>
            <a:r>
              <a:rPr lang="en-US" b="0" dirty="0"/>
              <a:t>Using the </a:t>
            </a:r>
            <a:r>
              <a:rPr lang="en-US" b="1" dirty="0" err="1"/>
              <a:t>html_document</a:t>
            </a:r>
            <a:r>
              <a:rPr lang="en-US" b="0" dirty="0"/>
              <a:t> variable, call the </a:t>
            </a:r>
            <a:r>
              <a:rPr lang="en-US" b="1" dirty="0" err="1"/>
              <a:t>find_all</a:t>
            </a:r>
            <a:r>
              <a:rPr lang="en-US" b="0" dirty="0"/>
              <a:t> function, passing in </a:t>
            </a:r>
            <a:r>
              <a:rPr lang="en-US" b="1" dirty="0"/>
              <a:t>p</a:t>
            </a:r>
            <a:r>
              <a:rPr lang="en-US" b="0" dirty="0"/>
              <a:t>. This returns a list of all paragraphs.</a:t>
            </a:r>
          </a:p>
          <a:p>
            <a:endParaRPr lang="en-US" b="0" dirty="0"/>
          </a:p>
          <a:p>
            <a:r>
              <a:rPr lang="en-US" b="0" dirty="0"/>
              <a:t>Once that’s done, it’s possible to loop through each element. The </a:t>
            </a:r>
            <a:r>
              <a:rPr lang="en-US" b="1" dirty="0" err="1"/>
              <a:t>get_text</a:t>
            </a:r>
            <a:r>
              <a:rPr lang="en-US" b="0" dirty="0"/>
              <a:t> function returns the actual text, which is a great way to print things out!</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546755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other ability of a </a:t>
            </a:r>
            <a:r>
              <a:rPr lang="en-US" b="1" dirty="0"/>
              <a:t>Beautiful Soup</a:t>
            </a:r>
            <a:r>
              <a:rPr lang="en-US" b="0" dirty="0"/>
              <a:t> object is to search for a specific element. Create some search criteria, for example, looking for an </a:t>
            </a:r>
            <a:r>
              <a:rPr lang="en-US" b="1" dirty="0"/>
              <a:t>id</a:t>
            </a:r>
            <a:r>
              <a:rPr lang="en-US" b="0" dirty="0"/>
              <a:t> of </a:t>
            </a:r>
            <a:r>
              <a:rPr lang="en-US" b="1" dirty="0"/>
              <a:t>toc</a:t>
            </a:r>
            <a:r>
              <a:rPr lang="en-US" b="0" dirty="0"/>
              <a:t>. Then, using the </a:t>
            </a:r>
            <a:r>
              <a:rPr lang="en-US" b="1" dirty="0"/>
              <a:t>doc</a:t>
            </a:r>
            <a:r>
              <a:rPr lang="en-US" b="0" dirty="0"/>
              <a:t> soup object, call the </a:t>
            </a:r>
            <a:r>
              <a:rPr lang="en-US" b="1" dirty="0"/>
              <a:t>find</a:t>
            </a:r>
            <a:r>
              <a:rPr lang="en-US" b="0" dirty="0"/>
              <a:t> method. Pass in the element type “div” and the search dictionary. This will return </a:t>
            </a:r>
            <a:r>
              <a:rPr lang="en-US" b="1" dirty="0"/>
              <a:t>one</a:t>
            </a:r>
            <a:r>
              <a:rPr lang="en-US" b="0" dirty="0"/>
              <a:t> object, stored in the </a:t>
            </a:r>
            <a:r>
              <a:rPr lang="en-US" b="1" dirty="0" err="1"/>
              <a:t>contents_div</a:t>
            </a:r>
            <a:r>
              <a:rPr lang="en-US" b="0" dirty="0"/>
              <a:t> variable. </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257908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January 14,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1/14/2021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1/14/2021</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1/14/2021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1/14/2021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1/14/2021</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January 14,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January 14,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1/14/2021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1/14/2021</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000" dirty="0"/>
              <a:t>Web Scraping</a:t>
            </a:r>
          </a:p>
        </p:txBody>
      </p:sp>
      <p:sp>
        <p:nvSpPr>
          <p:cNvPr id="3" name="Subtitle 2"/>
          <p:cNvSpPr>
            <a:spLocks noGrp="1"/>
          </p:cNvSpPr>
          <p:nvPr>
            <p:ph type="subTitle" idx="1"/>
          </p:nvPr>
        </p:nvSpPr>
        <p:spPr>
          <a:xfrm>
            <a:off x="381000" y="3429000"/>
            <a:ext cx="5562741" cy="553998"/>
          </a:xfrm>
        </p:spPr>
        <p:txBody>
          <a:bodyPr/>
          <a:lstStyle/>
          <a:p>
            <a:r>
              <a:rPr lang="en-US" dirty="0"/>
              <a:t>Hy-Tech Club: Python 201</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8ED2-ED90-4CD8-857F-EADBC3B4EA64}"/>
              </a:ext>
            </a:extLst>
          </p:cNvPr>
          <p:cNvSpPr>
            <a:spLocks noGrp="1"/>
          </p:cNvSpPr>
          <p:nvPr>
            <p:ph type="title"/>
          </p:nvPr>
        </p:nvSpPr>
        <p:spPr/>
        <p:txBody>
          <a:bodyPr/>
          <a:lstStyle/>
          <a:p>
            <a:r>
              <a:rPr lang="en-US" dirty="0"/>
              <a:t>Searching for an element</a:t>
            </a:r>
          </a:p>
        </p:txBody>
      </p:sp>
      <p:sp>
        <p:nvSpPr>
          <p:cNvPr id="3" name="Content Placeholder 2">
            <a:extLst>
              <a:ext uri="{FF2B5EF4-FFF2-40B4-BE49-F238E27FC236}">
                <a16:creationId xmlns:a16="http://schemas.microsoft.com/office/drawing/2014/main" id="{321D4DA0-2F9A-45D5-8C9E-A5A5642254A5}"/>
              </a:ext>
            </a:extLst>
          </p:cNvPr>
          <p:cNvSpPr>
            <a:spLocks noGrp="1"/>
          </p:cNvSpPr>
          <p:nvPr>
            <p:ph idx="1"/>
          </p:nvPr>
        </p:nvSpPr>
        <p:spPr>
          <a:xfrm>
            <a:off x="381000" y="1143000"/>
            <a:ext cx="11430000" cy="3657600"/>
          </a:xfrm>
        </p:spPr>
        <p:txBody>
          <a:bodyPr/>
          <a:lstStyle/>
          <a:p>
            <a:pPr marL="57150" indent="0">
              <a:buNone/>
            </a:pPr>
            <a:r>
              <a:rPr lang="en-US" sz="4000" b="0" dirty="0">
                <a:solidFill>
                  <a:srgbClr val="000000"/>
                </a:solidFill>
                <a:effectLst/>
                <a:latin typeface="Consolas" panose="020B0609020204030204" pitchFamily="49" charset="0"/>
              </a:rPr>
              <a:t>search = {</a:t>
            </a:r>
          </a:p>
          <a:p>
            <a:pPr marL="57150" indent="0">
              <a:buNone/>
            </a:pPr>
            <a:r>
              <a:rPr lang="en-US" sz="4000" b="0" dirty="0">
                <a:solidFill>
                  <a:srgbClr val="000000"/>
                </a:solidFill>
                <a:effectLst/>
                <a:latin typeface="Consolas" panose="020B0609020204030204" pitchFamily="49" charset="0"/>
              </a:rPr>
              <a:t>  </a:t>
            </a:r>
            <a:r>
              <a:rPr lang="en-US" sz="4000" b="0" dirty="0">
                <a:solidFill>
                  <a:srgbClr val="A31515"/>
                </a:solidFill>
                <a:effectLst/>
                <a:latin typeface="Consolas" panose="020B0609020204030204" pitchFamily="49" charset="0"/>
              </a:rPr>
              <a:t>"id"</a:t>
            </a:r>
            <a:r>
              <a:rPr lang="en-US" sz="4000" b="0" dirty="0">
                <a:solidFill>
                  <a:srgbClr val="000000"/>
                </a:solidFill>
                <a:effectLst/>
                <a:latin typeface="Consolas" panose="020B0609020204030204" pitchFamily="49" charset="0"/>
              </a:rPr>
              <a:t>: </a:t>
            </a:r>
            <a:r>
              <a:rPr lang="en-US" sz="4000" b="0" dirty="0">
                <a:solidFill>
                  <a:srgbClr val="A31515"/>
                </a:solidFill>
                <a:effectLst/>
                <a:latin typeface="Consolas" panose="020B0609020204030204" pitchFamily="49" charset="0"/>
              </a:rPr>
              <a:t>"toc"</a:t>
            </a:r>
            <a:endParaRPr lang="en-US" sz="4000" b="0" dirty="0">
              <a:solidFill>
                <a:srgbClr val="000000"/>
              </a:solidFill>
              <a:effectLst/>
              <a:latin typeface="Consolas" panose="020B0609020204030204" pitchFamily="49" charset="0"/>
            </a:endParaRPr>
          </a:p>
          <a:p>
            <a:pPr marL="57150" indent="0">
              <a:buNone/>
            </a:pPr>
            <a:r>
              <a:rPr lang="en-US" sz="4000" b="0" dirty="0">
                <a:solidFill>
                  <a:srgbClr val="000000"/>
                </a:solidFill>
                <a:effectLst/>
                <a:latin typeface="Consolas" panose="020B0609020204030204" pitchFamily="49" charset="0"/>
              </a:rPr>
              <a:t>}</a:t>
            </a:r>
          </a:p>
          <a:p>
            <a:pPr marL="57150" indent="0">
              <a:buNone/>
            </a:pPr>
            <a:br>
              <a:rPr lang="en-US" sz="4000" b="0" dirty="0">
                <a:solidFill>
                  <a:srgbClr val="000000"/>
                </a:solidFill>
                <a:effectLst/>
                <a:latin typeface="Consolas" panose="020B0609020204030204" pitchFamily="49" charset="0"/>
              </a:rPr>
            </a:br>
            <a:r>
              <a:rPr lang="en-US" sz="4000" b="0" dirty="0" err="1">
                <a:solidFill>
                  <a:srgbClr val="000000"/>
                </a:solidFill>
                <a:effectLst/>
                <a:latin typeface="Consolas" panose="020B0609020204030204" pitchFamily="49" charset="0"/>
              </a:rPr>
              <a:t>contents_</a:t>
            </a:r>
            <a:r>
              <a:rPr lang="en-US" sz="4000" dirty="0" err="1">
                <a:solidFill>
                  <a:srgbClr val="000000"/>
                </a:solidFill>
                <a:latin typeface="Consolas" panose="020B0609020204030204" pitchFamily="49" charset="0"/>
              </a:rPr>
              <a:t>div</a:t>
            </a:r>
            <a:r>
              <a:rPr lang="en-US" sz="4000" b="0" dirty="0">
                <a:solidFill>
                  <a:srgbClr val="000000"/>
                </a:solidFill>
                <a:effectLst/>
                <a:latin typeface="Consolas" panose="020B0609020204030204" pitchFamily="49" charset="0"/>
              </a:rPr>
              <a:t> = </a:t>
            </a:r>
            <a:r>
              <a:rPr lang="en-US" sz="4000" b="0" dirty="0" err="1">
                <a:solidFill>
                  <a:srgbClr val="000000"/>
                </a:solidFill>
                <a:effectLst/>
                <a:latin typeface="Consolas" panose="020B0609020204030204" pitchFamily="49" charset="0"/>
              </a:rPr>
              <a:t>doc.</a:t>
            </a:r>
            <a:r>
              <a:rPr lang="en-US" sz="4000" b="1" dirty="0" err="1">
                <a:solidFill>
                  <a:schemeClr val="accent2">
                    <a:lumMod val="75000"/>
                  </a:schemeClr>
                </a:solidFill>
                <a:effectLst/>
                <a:latin typeface="Consolas" panose="020B0609020204030204" pitchFamily="49" charset="0"/>
              </a:rPr>
              <a:t>find</a:t>
            </a:r>
            <a:r>
              <a:rPr lang="en-US" sz="4000" b="0" dirty="0">
                <a:solidFill>
                  <a:srgbClr val="000000"/>
                </a:solidFill>
                <a:effectLst/>
                <a:latin typeface="Consolas" panose="020B0609020204030204" pitchFamily="49" charset="0"/>
              </a:rPr>
              <a:t>(</a:t>
            </a:r>
            <a:r>
              <a:rPr lang="en-US" sz="4000" b="0" dirty="0">
                <a:solidFill>
                  <a:srgbClr val="A31515"/>
                </a:solidFill>
                <a:effectLst/>
                <a:latin typeface="Consolas" panose="020B0609020204030204" pitchFamily="49" charset="0"/>
              </a:rPr>
              <a:t>"div"</a:t>
            </a:r>
            <a:r>
              <a:rPr lang="en-US" sz="4000" b="0" dirty="0">
                <a:solidFill>
                  <a:srgbClr val="000000"/>
                </a:solidFill>
                <a:effectLst/>
                <a:latin typeface="Consolas" panose="020B0609020204030204" pitchFamily="49" charset="0"/>
              </a:rPr>
              <a:t>, search)</a:t>
            </a:r>
          </a:p>
          <a:p>
            <a:pPr marL="57150" indent="0">
              <a:buNone/>
            </a:pPr>
            <a:endParaRPr lang="en-US" dirty="0"/>
          </a:p>
        </p:txBody>
      </p:sp>
      <p:sp>
        <p:nvSpPr>
          <p:cNvPr id="4" name="TextBox 3">
            <a:extLst>
              <a:ext uri="{FF2B5EF4-FFF2-40B4-BE49-F238E27FC236}">
                <a16:creationId xmlns:a16="http://schemas.microsoft.com/office/drawing/2014/main" id="{5D195B9B-F13F-405F-AD4A-598F6038E8A4}"/>
              </a:ext>
            </a:extLst>
          </p:cNvPr>
          <p:cNvSpPr txBox="1"/>
          <p:nvPr/>
        </p:nvSpPr>
        <p:spPr>
          <a:xfrm>
            <a:off x="381000" y="4940096"/>
            <a:ext cx="11430000" cy="109260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The </a:t>
            </a:r>
            <a:r>
              <a:rPr lang="en-US" sz="2800" b="1" dirty="0">
                <a:solidFill>
                  <a:schemeClr val="accent2">
                    <a:lumMod val="75000"/>
                  </a:schemeClr>
                </a:solidFill>
                <a:latin typeface="Consolas" panose="020B0609020204030204" pitchFamily="49" charset="0"/>
              </a:rPr>
              <a:t>find</a:t>
            </a:r>
            <a:r>
              <a:rPr lang="en-US" sz="2400" dirty="0">
                <a:gradFill>
                  <a:gsLst>
                    <a:gs pos="2917">
                      <a:schemeClr val="tx1"/>
                    </a:gs>
                    <a:gs pos="30000">
                      <a:schemeClr val="tx1"/>
                    </a:gs>
                  </a:gsLst>
                  <a:lin ang="5400000" scaled="0"/>
                </a:gradFill>
              </a:rPr>
              <a:t> function returns a single element based on the search criteria</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The </a:t>
            </a:r>
            <a:r>
              <a:rPr lang="en-US" sz="2400" b="1" dirty="0">
                <a:gradFill>
                  <a:gsLst>
                    <a:gs pos="2917">
                      <a:schemeClr val="tx1"/>
                    </a:gs>
                    <a:gs pos="30000">
                      <a:schemeClr val="tx1"/>
                    </a:gs>
                  </a:gsLst>
                  <a:lin ang="5400000" scaled="0"/>
                </a:gradFill>
              </a:rPr>
              <a:t>first argument </a:t>
            </a:r>
            <a:r>
              <a:rPr lang="en-US" sz="2400" dirty="0">
                <a:gradFill>
                  <a:gsLst>
                    <a:gs pos="2917">
                      <a:schemeClr val="tx1"/>
                    </a:gs>
                    <a:gs pos="30000">
                      <a:schemeClr val="tx1"/>
                    </a:gs>
                  </a:gsLst>
                  <a:lin ang="5400000" scaled="0"/>
                </a:gradFill>
              </a:rPr>
              <a:t>determines the type, and the </a:t>
            </a:r>
            <a:r>
              <a:rPr lang="en-US" sz="2400" b="1" dirty="0">
                <a:gradFill>
                  <a:gsLst>
                    <a:gs pos="2917">
                      <a:schemeClr val="tx1"/>
                    </a:gs>
                    <a:gs pos="30000">
                      <a:schemeClr val="tx1"/>
                    </a:gs>
                  </a:gsLst>
                  <a:lin ang="5400000" scaled="0"/>
                </a:gradFill>
              </a:rPr>
              <a:t>second</a:t>
            </a:r>
            <a:r>
              <a:rPr lang="en-US" sz="2400" dirty="0">
                <a:gradFill>
                  <a:gsLst>
                    <a:gs pos="2917">
                      <a:schemeClr val="tx1"/>
                    </a:gs>
                    <a:gs pos="30000">
                      <a:schemeClr val="tx1"/>
                    </a:gs>
                  </a:gsLst>
                  <a:lin ang="5400000" scaled="0"/>
                </a:gradFill>
              </a:rPr>
              <a:t> has specific items</a:t>
            </a:r>
          </a:p>
        </p:txBody>
      </p:sp>
      <p:sp>
        <p:nvSpPr>
          <p:cNvPr id="5" name="Rectangle 4">
            <a:extLst>
              <a:ext uri="{FF2B5EF4-FFF2-40B4-BE49-F238E27FC236}">
                <a16:creationId xmlns:a16="http://schemas.microsoft.com/office/drawing/2014/main" id="{101F50AF-FEA6-49FE-852E-EAD1F90C8280}"/>
              </a:ext>
            </a:extLst>
          </p:cNvPr>
          <p:cNvSpPr/>
          <p:nvPr/>
        </p:nvSpPr>
        <p:spPr bwMode="auto">
          <a:xfrm>
            <a:off x="4724400" y="1371600"/>
            <a:ext cx="6972300" cy="2286000"/>
          </a:xfrm>
          <a:prstGeom prst="rect">
            <a:avLst/>
          </a:prstGeom>
          <a:solidFill>
            <a:schemeClr val="accent2">
              <a:lumMod val="75000"/>
            </a:schemeClr>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800" dirty="0">
                <a:gradFill>
                  <a:gsLst>
                    <a:gs pos="0">
                      <a:srgbClr val="FFFFFF"/>
                    </a:gs>
                    <a:gs pos="100000">
                      <a:srgbClr val="FFFFFF"/>
                    </a:gs>
                  </a:gsLst>
                  <a:lin ang="5400000" scaled="0"/>
                </a:gradFill>
                <a:ea typeface="Segoe UI" pitchFamily="34" charset="0"/>
                <a:cs typeface="Segoe UI" pitchFamily="34" charset="0"/>
              </a:rPr>
              <a:t>The </a:t>
            </a:r>
            <a:r>
              <a:rPr lang="en-US" sz="3200" b="1"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search</a:t>
            </a:r>
            <a:r>
              <a:rPr lang="en-US" sz="2800" dirty="0">
                <a:gradFill>
                  <a:gsLst>
                    <a:gs pos="0">
                      <a:srgbClr val="FFFFFF"/>
                    </a:gs>
                    <a:gs pos="100000">
                      <a:srgbClr val="FFFFFF"/>
                    </a:gs>
                  </a:gsLst>
                  <a:lin ang="5400000" scaled="0"/>
                </a:gradFill>
                <a:ea typeface="Segoe UI" pitchFamily="34" charset="0"/>
                <a:cs typeface="Segoe UI" pitchFamily="34" charset="0"/>
              </a:rPr>
              <a:t> dictionary determines which elements will be found</a:t>
            </a:r>
          </a:p>
          <a:p>
            <a:pPr marL="342900" indent="-342900" defTabSz="932472" fontAlgn="base">
              <a:lnSpc>
                <a:spcPct val="90000"/>
              </a:lnSpc>
              <a:spcBef>
                <a:spcPct val="0"/>
              </a:spcBef>
              <a:spcAft>
                <a:spcPct val="0"/>
              </a:spcAft>
              <a:buFont typeface="Arial" panose="020B0604020202020204" pitchFamily="34" charset="0"/>
              <a:buChar char="•"/>
            </a:pPr>
            <a:endParaRPr lang="en-US" sz="1600" dirty="0">
              <a:gradFill>
                <a:gsLst>
                  <a:gs pos="0">
                    <a:srgbClr val="FFFFFF"/>
                  </a:gs>
                  <a:gs pos="100000">
                    <a:srgbClr val="FFFFFF"/>
                  </a:gs>
                </a:gsLst>
                <a:lin ang="5400000" scaled="0"/>
              </a:gra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US" sz="2800" dirty="0">
                <a:gradFill>
                  <a:gsLst>
                    <a:gs pos="0">
                      <a:srgbClr val="FFFFFF"/>
                    </a:gs>
                    <a:gs pos="100000">
                      <a:srgbClr val="FFFFFF"/>
                    </a:gs>
                  </a:gsLst>
                  <a:lin ang="5400000" scaled="0"/>
                </a:gradFill>
                <a:ea typeface="Segoe UI" pitchFamily="34" charset="0"/>
                <a:cs typeface="Segoe UI" pitchFamily="34" charset="0"/>
              </a:rPr>
              <a:t>In this case, it will look for all elements with an </a:t>
            </a:r>
            <a:r>
              <a:rPr lang="en-US" sz="3200" b="1"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id</a:t>
            </a:r>
            <a:r>
              <a:rPr lang="en-US" sz="2800" dirty="0">
                <a:gradFill>
                  <a:gsLst>
                    <a:gs pos="0">
                      <a:srgbClr val="FFFFFF"/>
                    </a:gs>
                    <a:gs pos="100000">
                      <a:srgbClr val="FFFFFF"/>
                    </a:gs>
                  </a:gsLst>
                  <a:lin ang="5400000" scaled="0"/>
                </a:gradFill>
                <a:ea typeface="Segoe UI" pitchFamily="34" charset="0"/>
                <a:cs typeface="Segoe UI" pitchFamily="34" charset="0"/>
              </a:rPr>
              <a:t> attribute of </a:t>
            </a:r>
            <a:r>
              <a:rPr lang="en-US" sz="3200" b="1"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toc</a:t>
            </a:r>
            <a:endParaRPr lang="en-US" sz="2800" b="1"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cxnSp>
        <p:nvCxnSpPr>
          <p:cNvPr id="7" name="Straight Arrow Connector 6">
            <a:extLst>
              <a:ext uri="{FF2B5EF4-FFF2-40B4-BE49-F238E27FC236}">
                <a16:creationId xmlns:a16="http://schemas.microsoft.com/office/drawing/2014/main" id="{E5222138-815D-4187-9E1B-B74BC42A1FAB}"/>
              </a:ext>
            </a:extLst>
          </p:cNvPr>
          <p:cNvCxnSpPr/>
          <p:nvPr/>
        </p:nvCxnSpPr>
        <p:spPr>
          <a:xfrm flipH="1">
            <a:off x="4267200" y="2514600"/>
            <a:ext cx="457200" cy="0"/>
          </a:xfrm>
          <a:prstGeom prst="straightConnector1">
            <a:avLst/>
          </a:prstGeom>
          <a:ln w="95250">
            <a:solidFill>
              <a:schemeClr val="accent2">
                <a:lumMod val="75000"/>
              </a:schemeClr>
            </a:solidFill>
            <a:miter lim="800000"/>
            <a:headEnd type="non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418443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anim calcmode="lin" valueType="num">
                                      <p:cBhvr>
                                        <p:cTn id="3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anim calcmode="lin" valueType="num">
                                      <p:cBhvr>
                                        <p:cTn id="3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0"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44AD-729D-49EC-BAD9-E0936AA1F3BB}"/>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F72AB503-9B85-477D-A5D2-A4F257523206}"/>
              </a:ext>
            </a:extLst>
          </p:cNvPr>
          <p:cNvSpPr>
            <a:spLocks noGrp="1"/>
          </p:cNvSpPr>
          <p:nvPr>
            <p:ph idx="1"/>
          </p:nvPr>
        </p:nvSpPr>
        <p:spPr>
          <a:xfrm>
            <a:off x="381000" y="1143000"/>
            <a:ext cx="11430000" cy="3543300"/>
          </a:xfrm>
        </p:spPr>
        <p:txBody>
          <a:bodyPr>
            <a:normAutofit/>
          </a:bodyPr>
          <a:lstStyle/>
          <a:p>
            <a:r>
              <a:rPr lang="en-US" b="1" dirty="0"/>
              <a:t>Web Scraping</a:t>
            </a:r>
            <a:r>
              <a:rPr lang="en-US" dirty="0"/>
              <a:t> is the process of extracting data from websites</a:t>
            </a:r>
          </a:p>
          <a:p>
            <a:r>
              <a:rPr lang="en-US" b="1" dirty="0"/>
              <a:t>HTML</a:t>
            </a:r>
            <a:r>
              <a:rPr lang="en-US" dirty="0"/>
              <a:t> </a:t>
            </a:r>
            <a:r>
              <a:rPr lang="en-US" b="1" dirty="0"/>
              <a:t>Documents</a:t>
            </a:r>
            <a:r>
              <a:rPr lang="en-US" dirty="0"/>
              <a:t> contain all the content for web pages</a:t>
            </a:r>
            <a:endParaRPr lang="en-US" b="1" dirty="0"/>
          </a:p>
          <a:p>
            <a:r>
              <a:rPr lang="en-US" b="1" dirty="0"/>
              <a:t>HTTP</a:t>
            </a:r>
            <a:r>
              <a:rPr lang="en-US" dirty="0"/>
              <a:t> is how HTML documents travel through the internet</a:t>
            </a:r>
          </a:p>
          <a:p>
            <a:pPr marL="57150" indent="0">
              <a:buNone/>
            </a:pPr>
            <a:endParaRPr lang="en-US" dirty="0"/>
          </a:p>
          <a:p>
            <a:r>
              <a:rPr lang="en-US" dirty="0"/>
              <a:t>The </a:t>
            </a:r>
            <a:r>
              <a:rPr lang="en-US" b="1" dirty="0"/>
              <a:t>Requests</a:t>
            </a:r>
            <a:r>
              <a:rPr lang="en-US" dirty="0"/>
              <a:t> library can get HTML Documents from the web</a:t>
            </a:r>
          </a:p>
          <a:p>
            <a:r>
              <a:rPr lang="en-US" dirty="0"/>
              <a:t>The </a:t>
            </a:r>
            <a:r>
              <a:rPr lang="en-US" b="1" dirty="0"/>
              <a:t>Beautiful Soup</a:t>
            </a:r>
            <a:r>
              <a:rPr lang="en-US" dirty="0"/>
              <a:t> library can parse HTML text</a:t>
            </a:r>
          </a:p>
        </p:txBody>
      </p:sp>
      <p:sp>
        <p:nvSpPr>
          <p:cNvPr id="6" name="Rectangle 5">
            <a:extLst>
              <a:ext uri="{FF2B5EF4-FFF2-40B4-BE49-F238E27FC236}">
                <a16:creationId xmlns:a16="http://schemas.microsoft.com/office/drawing/2014/main" id="{B0BC20BD-AA08-4445-B6BA-9F6BAB3E92A6}"/>
              </a:ext>
            </a:extLst>
          </p:cNvPr>
          <p:cNvSpPr/>
          <p:nvPr/>
        </p:nvSpPr>
        <p:spPr bwMode="auto">
          <a:xfrm>
            <a:off x="480055" y="4965700"/>
            <a:ext cx="1485900" cy="1028700"/>
          </a:xfrm>
          <a:prstGeom prst="rect">
            <a:avLst/>
          </a:prstGeom>
          <a:solidFill>
            <a:srgbClr val="FF8300"/>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HTML</a:t>
            </a:r>
          </a:p>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Doc</a:t>
            </a:r>
          </a:p>
        </p:txBody>
      </p:sp>
      <p:cxnSp>
        <p:nvCxnSpPr>
          <p:cNvPr id="8" name="Straight Arrow Connector 7">
            <a:extLst>
              <a:ext uri="{FF2B5EF4-FFF2-40B4-BE49-F238E27FC236}">
                <a16:creationId xmlns:a16="http://schemas.microsoft.com/office/drawing/2014/main" id="{F8DF6DC3-EC4A-465B-90A5-8BD9EF24A70E}"/>
              </a:ext>
            </a:extLst>
          </p:cNvPr>
          <p:cNvCxnSpPr>
            <a:cxnSpLocks/>
            <a:stCxn id="6" idx="3"/>
            <a:endCxn id="9" idx="1"/>
          </p:cNvCxnSpPr>
          <p:nvPr/>
        </p:nvCxnSpPr>
        <p:spPr>
          <a:xfrm>
            <a:off x="1965955" y="5480050"/>
            <a:ext cx="1844045" cy="6350"/>
          </a:xfrm>
          <a:prstGeom prst="straightConnector1">
            <a:avLst/>
          </a:prstGeom>
          <a:ln w="31750">
            <a:miter lim="800000"/>
            <a:headEnd type="none"/>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4CE381C9-6A6D-43D6-B7C8-44C7BBF4B098}"/>
              </a:ext>
            </a:extLst>
          </p:cNvPr>
          <p:cNvSpPr/>
          <p:nvPr/>
        </p:nvSpPr>
        <p:spPr bwMode="auto">
          <a:xfrm>
            <a:off x="3810000" y="4686300"/>
            <a:ext cx="4343400" cy="1600200"/>
          </a:xfrm>
          <a:prstGeom prst="rect">
            <a:avLst/>
          </a:prstGeom>
          <a:solidFill>
            <a:schemeClr val="accent1">
              <a:lumMod val="7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Python Program</a:t>
            </a:r>
          </a:p>
        </p:txBody>
      </p:sp>
      <p:sp>
        <p:nvSpPr>
          <p:cNvPr id="20" name="TextBox 19">
            <a:extLst>
              <a:ext uri="{FF2B5EF4-FFF2-40B4-BE49-F238E27FC236}">
                <a16:creationId xmlns:a16="http://schemas.microsoft.com/office/drawing/2014/main" id="{508940D5-3C18-4A0F-B70D-88FAB5ABFBB7}"/>
              </a:ext>
            </a:extLst>
          </p:cNvPr>
          <p:cNvSpPr txBox="1"/>
          <p:nvPr/>
        </p:nvSpPr>
        <p:spPr>
          <a:xfrm>
            <a:off x="2070982" y="5076296"/>
            <a:ext cx="1343958" cy="871008"/>
          </a:xfrm>
          <a:prstGeom prst="rect">
            <a:avLst/>
          </a:prstGeom>
          <a:noFill/>
        </p:spPr>
        <p:txBody>
          <a:bodyPr wrap="non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Requests</a:t>
            </a:r>
          </a:p>
          <a:p>
            <a:pPr algn="ctr">
              <a:lnSpc>
                <a:spcPct val="90000"/>
              </a:lnSpc>
              <a:spcAft>
                <a:spcPts val="600"/>
              </a:spcAft>
            </a:pPr>
            <a:r>
              <a:rPr lang="en-US" dirty="0">
                <a:gradFill>
                  <a:gsLst>
                    <a:gs pos="2917">
                      <a:schemeClr val="tx1"/>
                    </a:gs>
                    <a:gs pos="30000">
                      <a:schemeClr val="tx1"/>
                    </a:gs>
                  </a:gsLst>
                  <a:lin ang="5400000" scaled="0"/>
                </a:gradFill>
              </a:rPr>
              <a:t>(HTTP)</a:t>
            </a:r>
          </a:p>
        </p:txBody>
      </p:sp>
      <p:sp>
        <p:nvSpPr>
          <p:cNvPr id="26" name="Rectangle 25">
            <a:extLst>
              <a:ext uri="{FF2B5EF4-FFF2-40B4-BE49-F238E27FC236}">
                <a16:creationId xmlns:a16="http://schemas.microsoft.com/office/drawing/2014/main" id="{02422584-29C5-4634-9475-C71E1DA68F6F}"/>
              </a:ext>
            </a:extLst>
          </p:cNvPr>
          <p:cNvSpPr/>
          <p:nvPr/>
        </p:nvSpPr>
        <p:spPr bwMode="auto">
          <a:xfrm>
            <a:off x="3962400" y="5366015"/>
            <a:ext cx="1333500" cy="552450"/>
          </a:xfrm>
          <a:prstGeom prst="rect">
            <a:avLst/>
          </a:prstGeom>
          <a:solidFill>
            <a:srgbClr val="FF8300"/>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HTML</a:t>
            </a: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cxnSp>
        <p:nvCxnSpPr>
          <p:cNvPr id="30" name="Straight Arrow Connector 29">
            <a:extLst>
              <a:ext uri="{FF2B5EF4-FFF2-40B4-BE49-F238E27FC236}">
                <a16:creationId xmlns:a16="http://schemas.microsoft.com/office/drawing/2014/main" id="{2BAF36AD-718C-42F8-97ED-1729DDEEE91C}"/>
              </a:ext>
            </a:extLst>
          </p:cNvPr>
          <p:cNvCxnSpPr>
            <a:cxnSpLocks/>
            <a:stCxn id="26" idx="3"/>
            <a:endCxn id="39" idx="1"/>
          </p:cNvCxnSpPr>
          <p:nvPr/>
        </p:nvCxnSpPr>
        <p:spPr>
          <a:xfrm>
            <a:off x="5295900" y="5642240"/>
            <a:ext cx="1292414" cy="0"/>
          </a:xfrm>
          <a:prstGeom prst="straightConnector1">
            <a:avLst/>
          </a:prstGeom>
          <a:ln w="31750">
            <a:solidFill>
              <a:schemeClr val="bg1"/>
            </a:solidFill>
            <a:miter lim="800000"/>
            <a:headEnd type="none"/>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E1B2C2BF-8F24-4838-94CD-CB3FCA5B5885}"/>
              </a:ext>
            </a:extLst>
          </p:cNvPr>
          <p:cNvSpPr txBox="1"/>
          <p:nvPr/>
        </p:nvSpPr>
        <p:spPr>
          <a:xfrm>
            <a:off x="5295900" y="5231871"/>
            <a:ext cx="1267014" cy="871008"/>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solidFill>
              </a:rPr>
              <a:t>Beautiful</a:t>
            </a:r>
          </a:p>
          <a:p>
            <a:pPr>
              <a:lnSpc>
                <a:spcPct val="90000"/>
              </a:lnSpc>
              <a:spcAft>
                <a:spcPts val="600"/>
              </a:spcAft>
            </a:pPr>
            <a:r>
              <a:rPr lang="en-US" dirty="0">
                <a:solidFill>
                  <a:schemeClr val="bg1"/>
                </a:solidFill>
              </a:rPr>
              <a:t>Soup</a:t>
            </a:r>
          </a:p>
        </p:txBody>
      </p:sp>
      <p:sp>
        <p:nvSpPr>
          <p:cNvPr id="39" name="Rectangle 38">
            <a:extLst>
              <a:ext uri="{FF2B5EF4-FFF2-40B4-BE49-F238E27FC236}">
                <a16:creationId xmlns:a16="http://schemas.microsoft.com/office/drawing/2014/main" id="{9FB343E7-045E-4F33-8CE8-828F0C50D89C}"/>
              </a:ext>
            </a:extLst>
          </p:cNvPr>
          <p:cNvSpPr/>
          <p:nvPr/>
        </p:nvSpPr>
        <p:spPr bwMode="auto">
          <a:xfrm>
            <a:off x="6588314" y="5286375"/>
            <a:ext cx="1333500" cy="711729"/>
          </a:xfrm>
          <a:prstGeom prst="rect">
            <a:avLst/>
          </a:prstGeom>
          <a:solidFill>
            <a:srgbClr val="18C800"/>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Data Object</a:t>
            </a:r>
          </a:p>
        </p:txBody>
      </p:sp>
      <p:cxnSp>
        <p:nvCxnSpPr>
          <p:cNvPr id="42" name="Straight Arrow Connector 41">
            <a:extLst>
              <a:ext uri="{FF2B5EF4-FFF2-40B4-BE49-F238E27FC236}">
                <a16:creationId xmlns:a16="http://schemas.microsoft.com/office/drawing/2014/main" id="{0EE4FC78-1D38-4F51-B86D-B4C090595D94}"/>
              </a:ext>
            </a:extLst>
          </p:cNvPr>
          <p:cNvCxnSpPr>
            <a:cxnSpLocks/>
            <a:stCxn id="9" idx="3"/>
          </p:cNvCxnSpPr>
          <p:nvPr/>
        </p:nvCxnSpPr>
        <p:spPr>
          <a:xfrm>
            <a:off x="8153400" y="5486400"/>
            <a:ext cx="457200" cy="0"/>
          </a:xfrm>
          <a:prstGeom prst="straightConnector1">
            <a:avLst/>
          </a:prstGeom>
          <a:ln w="31750">
            <a:miter lim="800000"/>
            <a:headEnd type="none"/>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B75B723D-6A03-4238-9E38-13E8A5C23DBE}"/>
              </a:ext>
            </a:extLst>
          </p:cNvPr>
          <p:cNvSpPr txBox="1"/>
          <p:nvPr/>
        </p:nvSpPr>
        <p:spPr>
          <a:xfrm>
            <a:off x="8527955" y="5089368"/>
            <a:ext cx="2908489" cy="794064"/>
          </a:xfrm>
          <a:prstGeom prst="rect">
            <a:avLst/>
          </a:prstGeom>
          <a:noFill/>
        </p:spPr>
        <p:txBody>
          <a:bodyPr wrap="none" lIns="182880" tIns="146304" rIns="182880" bIns="146304" rtlCol="0">
            <a:spAutoFit/>
          </a:bodyPr>
          <a:lstStyle/>
          <a:p>
            <a:pPr>
              <a:lnSpc>
                <a:spcPct val="90000"/>
              </a:lnSpc>
              <a:spcAft>
                <a:spcPts val="600"/>
              </a:spcAft>
            </a:pPr>
            <a:r>
              <a:rPr lang="en-US" sz="3600" b="1" dirty="0">
                <a:gradFill>
                  <a:gsLst>
                    <a:gs pos="2917">
                      <a:schemeClr val="tx1"/>
                    </a:gs>
                    <a:gs pos="30000">
                      <a:schemeClr val="tx1"/>
                    </a:gs>
                  </a:gsLst>
                  <a:lin ang="5400000" scaled="0"/>
                </a:gradFill>
              </a:rPr>
              <a:t>Information</a:t>
            </a:r>
            <a:endParaRPr lang="en-US" sz="24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41022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anim calcmode="lin" valueType="num">
                                      <p:cBhvr>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anim calcmode="lin" valueType="num">
                                      <p:cBhvr>
                                        <p:cTn id="2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anim calcmode="lin" valueType="num">
                                      <p:cBhvr>
                                        <p:cTn id="2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anim calcmode="lin" valueType="num">
                                      <p:cBhvr>
                                        <p:cTn id="3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500"/>
                                        <p:tgtEl>
                                          <p:spTgt spid="3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0" presetClass="entr" presetSubtype="0"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fade">
                                      <p:cBhvr>
                                        <p:cTn id="8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P spid="26" grpId="0" animBg="1"/>
      <p:bldP spid="35" grpId="0"/>
      <p:bldP spid="39" grpId="0" animBg="1"/>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C779EA-2E89-446F-8FBA-0120C1A77FD3}"/>
              </a:ext>
            </a:extLst>
          </p:cNvPr>
          <p:cNvSpPr>
            <a:spLocks noGrp="1"/>
          </p:cNvSpPr>
          <p:nvPr>
            <p:ph type="body" sz="quarter" idx="10"/>
          </p:nvPr>
        </p:nvSpPr>
        <p:spPr/>
        <p:txBody>
          <a:bodyPr/>
          <a:lstStyle/>
          <a:p>
            <a:r>
              <a:rPr lang="en-US" dirty="0"/>
              <a:t>Questions?</a:t>
            </a:r>
          </a:p>
        </p:txBody>
      </p:sp>
    </p:spTree>
    <p:extLst>
      <p:ext uri="{BB962C8B-B14F-4D97-AF65-F5344CB8AC3E}">
        <p14:creationId xmlns:p14="http://schemas.microsoft.com/office/powerpoint/2010/main" val="10856059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19B3-9234-4C42-9AD9-9556121C22C1}"/>
              </a:ext>
            </a:extLst>
          </p:cNvPr>
          <p:cNvSpPr>
            <a:spLocks noGrp="1"/>
          </p:cNvSpPr>
          <p:nvPr>
            <p:ph type="title"/>
          </p:nvPr>
        </p:nvSpPr>
        <p:spPr/>
        <p:txBody>
          <a:bodyPr/>
          <a:lstStyle/>
          <a:p>
            <a:r>
              <a:rPr lang="en-US" dirty="0"/>
              <a:t>What is web scraping?</a:t>
            </a:r>
          </a:p>
        </p:txBody>
      </p:sp>
      <p:sp>
        <p:nvSpPr>
          <p:cNvPr id="3" name="Text Placeholder 2">
            <a:extLst>
              <a:ext uri="{FF2B5EF4-FFF2-40B4-BE49-F238E27FC236}">
                <a16:creationId xmlns:a16="http://schemas.microsoft.com/office/drawing/2014/main" id="{2D1A6407-ED10-4374-9BEB-372A796E5C97}"/>
              </a:ext>
            </a:extLst>
          </p:cNvPr>
          <p:cNvSpPr>
            <a:spLocks noGrp="1"/>
          </p:cNvSpPr>
          <p:nvPr>
            <p:ph type="body" idx="1"/>
          </p:nvPr>
        </p:nvSpPr>
        <p:spPr>
          <a:xfrm>
            <a:off x="5410200" y="4686300"/>
            <a:ext cx="6400800" cy="1714500"/>
          </a:xfrm>
        </p:spPr>
        <p:txBody>
          <a:bodyPr>
            <a:normAutofit/>
          </a:bodyPr>
          <a:lstStyle/>
          <a:p>
            <a:pPr marL="112713" indent="0">
              <a:buNone/>
            </a:pPr>
            <a:r>
              <a:rPr lang="en-US" sz="3200" b="1" dirty="0"/>
              <a:t>Web scraping</a:t>
            </a:r>
            <a:r>
              <a:rPr lang="en-US" sz="3200" dirty="0"/>
              <a:t> is the process of collecting </a:t>
            </a:r>
            <a:r>
              <a:rPr lang="en-US" sz="3200" u="sng" dirty="0"/>
              <a:t>structured data</a:t>
            </a:r>
            <a:r>
              <a:rPr lang="en-US" sz="3200" dirty="0"/>
              <a:t> from </a:t>
            </a:r>
            <a:r>
              <a:rPr lang="en-US" sz="3200" u="sng" dirty="0"/>
              <a:t>websites</a:t>
            </a:r>
            <a:r>
              <a:rPr lang="en-US" sz="3200" dirty="0"/>
              <a:t> in an </a:t>
            </a:r>
            <a:r>
              <a:rPr lang="en-US" sz="3200" u="sng" dirty="0"/>
              <a:t>automated</a:t>
            </a:r>
            <a:r>
              <a:rPr lang="en-US" sz="3200" dirty="0"/>
              <a:t> fashion</a:t>
            </a:r>
          </a:p>
        </p:txBody>
      </p:sp>
      <p:pic>
        <p:nvPicPr>
          <p:cNvPr id="1026" name="Picture 2" descr="How to build a web crawler? - Scraping-bot.io">
            <a:extLst>
              <a:ext uri="{FF2B5EF4-FFF2-40B4-BE49-F238E27FC236}">
                <a16:creationId xmlns:a16="http://schemas.microsoft.com/office/drawing/2014/main" id="{23969796-E180-4E09-B0D4-9A60CEA33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0"/>
            <a:ext cx="485775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0165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F903B-2326-4DD0-84C7-81271F979930}"/>
              </a:ext>
            </a:extLst>
          </p:cNvPr>
          <p:cNvSpPr>
            <a:spLocks noGrp="1"/>
          </p:cNvSpPr>
          <p:nvPr>
            <p:ph type="title"/>
          </p:nvPr>
        </p:nvSpPr>
        <p:spPr/>
        <p:txBody>
          <a:bodyPr/>
          <a:lstStyle/>
          <a:p>
            <a:r>
              <a:rPr lang="en-US" dirty="0">
                <a:solidFill>
                  <a:schemeClr val="bg1"/>
                </a:solidFill>
              </a:rPr>
              <a:t>Web scraping use cases</a:t>
            </a:r>
          </a:p>
        </p:txBody>
      </p:sp>
      <p:sp>
        <p:nvSpPr>
          <p:cNvPr id="3" name="Content Placeholder 2">
            <a:extLst>
              <a:ext uri="{FF2B5EF4-FFF2-40B4-BE49-F238E27FC236}">
                <a16:creationId xmlns:a16="http://schemas.microsoft.com/office/drawing/2014/main" id="{67EAE134-FA16-40CB-8F1A-B67FCBE40CEF}"/>
              </a:ext>
            </a:extLst>
          </p:cNvPr>
          <p:cNvSpPr>
            <a:spLocks noGrp="1"/>
          </p:cNvSpPr>
          <p:nvPr>
            <p:ph idx="1"/>
          </p:nvPr>
        </p:nvSpPr>
        <p:spPr/>
        <p:txBody>
          <a:bodyPr anchor="ctr">
            <a:normAutofit/>
          </a:bodyPr>
          <a:lstStyle/>
          <a:p>
            <a:r>
              <a:rPr lang="en-US" sz="4000" dirty="0">
                <a:solidFill>
                  <a:schemeClr val="bg1"/>
                </a:solidFill>
              </a:rPr>
              <a:t>Searching for Real Estate Listings</a:t>
            </a:r>
          </a:p>
          <a:p>
            <a:r>
              <a:rPr lang="en-US" sz="4000" dirty="0">
                <a:solidFill>
                  <a:schemeClr val="bg1"/>
                </a:solidFill>
              </a:rPr>
              <a:t>Analyzing the Stock Market</a:t>
            </a:r>
          </a:p>
          <a:p>
            <a:r>
              <a:rPr lang="en-US" sz="4000" dirty="0">
                <a:solidFill>
                  <a:schemeClr val="bg1"/>
                </a:solidFill>
              </a:rPr>
              <a:t>Collecting Training Data for Machine Learning</a:t>
            </a:r>
          </a:p>
          <a:p>
            <a:r>
              <a:rPr lang="en-US" sz="4000" dirty="0">
                <a:solidFill>
                  <a:schemeClr val="bg1"/>
                </a:solidFill>
              </a:rPr>
              <a:t>Finding the Cheapest Online Retail Deals</a:t>
            </a:r>
          </a:p>
          <a:p>
            <a:r>
              <a:rPr lang="en-US" sz="4000" dirty="0">
                <a:solidFill>
                  <a:schemeClr val="bg1"/>
                </a:solidFill>
              </a:rPr>
              <a:t>Connecting Apps with Websites</a:t>
            </a:r>
          </a:p>
          <a:p>
            <a:r>
              <a:rPr lang="en-US" sz="4000" b="1" dirty="0">
                <a:solidFill>
                  <a:schemeClr val="bg1"/>
                </a:solidFill>
              </a:rPr>
              <a:t>Extracting Any Data from Any Website</a:t>
            </a:r>
          </a:p>
        </p:txBody>
      </p:sp>
    </p:spTree>
    <p:extLst>
      <p:ext uri="{BB962C8B-B14F-4D97-AF65-F5344CB8AC3E}">
        <p14:creationId xmlns:p14="http://schemas.microsoft.com/office/powerpoint/2010/main" val="9978046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6A95-5620-4DEF-A5CD-9387DFDE7844}"/>
              </a:ext>
            </a:extLst>
          </p:cNvPr>
          <p:cNvSpPr>
            <a:spLocks noGrp="1"/>
          </p:cNvSpPr>
          <p:nvPr>
            <p:ph type="title"/>
          </p:nvPr>
        </p:nvSpPr>
        <p:spPr/>
        <p:txBody>
          <a:bodyPr/>
          <a:lstStyle/>
          <a:p>
            <a:r>
              <a:rPr lang="en-US" dirty="0"/>
              <a:t>How to scrape a webpage</a:t>
            </a:r>
          </a:p>
        </p:txBody>
      </p:sp>
      <p:sp>
        <p:nvSpPr>
          <p:cNvPr id="3" name="Content Placeholder 2">
            <a:extLst>
              <a:ext uri="{FF2B5EF4-FFF2-40B4-BE49-F238E27FC236}">
                <a16:creationId xmlns:a16="http://schemas.microsoft.com/office/drawing/2014/main" id="{4C31FB52-3CE7-433E-81E8-3FC7EE05B1EA}"/>
              </a:ext>
            </a:extLst>
          </p:cNvPr>
          <p:cNvSpPr>
            <a:spLocks noGrp="1"/>
          </p:cNvSpPr>
          <p:nvPr>
            <p:ph idx="1"/>
          </p:nvPr>
        </p:nvSpPr>
        <p:spPr>
          <a:xfrm>
            <a:off x="381000" y="1143000"/>
            <a:ext cx="5715000" cy="5257800"/>
          </a:xfrm>
        </p:spPr>
        <p:txBody>
          <a:bodyPr/>
          <a:lstStyle/>
          <a:p>
            <a:pPr marL="57150" indent="0">
              <a:buNone/>
            </a:pPr>
            <a:r>
              <a:rPr lang="en-US" b="1" dirty="0"/>
              <a:t>Manual Preparation</a:t>
            </a:r>
          </a:p>
          <a:p>
            <a:pPr marL="571500" indent="-514350">
              <a:buFont typeface="+mj-lt"/>
              <a:buAutoNum type="arabicPeriod"/>
            </a:pPr>
            <a:r>
              <a:rPr lang="en-US" dirty="0"/>
              <a:t>Look at the HTML for a website</a:t>
            </a:r>
          </a:p>
          <a:p>
            <a:pPr marL="571500" indent="-514350">
              <a:buFont typeface="+mj-lt"/>
              <a:buAutoNum type="arabicPeriod"/>
            </a:pPr>
            <a:r>
              <a:rPr lang="en-US" dirty="0"/>
              <a:t>Find the information desired</a:t>
            </a:r>
          </a:p>
          <a:p>
            <a:pPr marL="571500" indent="-514350">
              <a:buFont typeface="+mj-lt"/>
              <a:buAutoNum type="arabicPeriod"/>
            </a:pPr>
            <a:r>
              <a:rPr lang="en-US" dirty="0"/>
              <a:t>Figure out the data structure</a:t>
            </a:r>
          </a:p>
          <a:p>
            <a:pPr marL="571500" indent="-514350">
              <a:buFont typeface="+mj-lt"/>
              <a:buAutoNum type="arabicPeriod"/>
            </a:pPr>
            <a:endParaRPr lang="en-US" dirty="0"/>
          </a:p>
          <a:p>
            <a:pPr marL="57150" indent="0">
              <a:buNone/>
            </a:pPr>
            <a:r>
              <a:rPr lang="en-US" b="1" dirty="0"/>
              <a:t>Code</a:t>
            </a:r>
          </a:p>
          <a:p>
            <a:pPr marL="571500" indent="-514350">
              <a:buFont typeface="+mj-lt"/>
              <a:buAutoNum type="arabicPeriod"/>
            </a:pPr>
            <a:r>
              <a:rPr lang="en-US" dirty="0"/>
              <a:t>Request the website</a:t>
            </a:r>
          </a:p>
          <a:p>
            <a:pPr marL="571500" indent="-514350">
              <a:buFont typeface="+mj-lt"/>
              <a:buAutoNum type="arabicPeriod"/>
            </a:pPr>
            <a:r>
              <a:rPr lang="en-US" dirty="0"/>
              <a:t>Get the raw HTML text</a:t>
            </a:r>
          </a:p>
          <a:p>
            <a:pPr marL="571500" indent="-514350">
              <a:buFont typeface="+mj-lt"/>
              <a:buAutoNum type="arabicPeriod"/>
            </a:pPr>
            <a:r>
              <a:rPr lang="en-US" dirty="0"/>
              <a:t>Parse the text for the data</a:t>
            </a:r>
          </a:p>
        </p:txBody>
      </p:sp>
      <p:pic>
        <p:nvPicPr>
          <p:cNvPr id="2050" name="Picture 2" descr="What platform should I use to build my own website? | The Arts Development  Company">
            <a:extLst>
              <a:ext uri="{FF2B5EF4-FFF2-40B4-BE49-F238E27FC236}">
                <a16:creationId xmlns:a16="http://schemas.microsoft.com/office/drawing/2014/main" id="{C4544A41-448C-45D7-B91E-9892BECFC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161047"/>
            <a:ext cx="52578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quests (software) - Wikipedia">
            <a:extLst>
              <a:ext uri="{FF2B5EF4-FFF2-40B4-BE49-F238E27FC236}">
                <a16:creationId xmlns:a16="http://schemas.microsoft.com/office/drawing/2014/main" id="{27FEF6F0-CEE7-4B2B-8323-0AF8C3C740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8536" y="4283241"/>
            <a:ext cx="18719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eautiful Soup: We called him Tortoise because he taught us.">
            <a:extLst>
              <a:ext uri="{FF2B5EF4-FFF2-40B4-BE49-F238E27FC236}">
                <a16:creationId xmlns:a16="http://schemas.microsoft.com/office/drawing/2014/main" id="{3E106593-9EBE-4548-932D-B120C65D23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2972" y="3893217"/>
            <a:ext cx="238125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391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050"/>
                                        </p:tgtEl>
                                        <p:attrNameLst>
                                          <p:attrName>style.visibility</p:attrName>
                                        </p:attrNameLst>
                                      </p:cBhvr>
                                      <p:to>
                                        <p:strVal val="visible"/>
                                      </p:to>
                                    </p:set>
                                    <p:animEffect transition="in" filter="fade">
                                      <p:cBhvr>
                                        <p:cTn id="35" dur="500"/>
                                        <p:tgtEl>
                                          <p:spTgt spid="2050"/>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anim calcmode="lin" valueType="num">
                                      <p:cBhvr>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anim calcmode="lin" valueType="num">
                                      <p:cBhvr>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500"/>
                                        <p:tgtEl>
                                          <p:spTgt spid="3">
                                            <p:txEl>
                                              <p:pRg st="7" end="7"/>
                                            </p:txEl>
                                          </p:spTgt>
                                        </p:tgtEl>
                                      </p:cBhvr>
                                    </p:animEffect>
                                    <p:anim calcmode="lin" valueType="num">
                                      <p:cBhvr>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500"/>
                                        <p:tgtEl>
                                          <p:spTgt spid="3">
                                            <p:txEl>
                                              <p:pRg st="8" end="8"/>
                                            </p:txEl>
                                          </p:spTgt>
                                        </p:tgtEl>
                                      </p:cBhvr>
                                    </p:animEffect>
                                    <p:anim calcmode="lin" valueType="num">
                                      <p:cBhvr>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052"/>
                                        </p:tgtEl>
                                        <p:attrNameLst>
                                          <p:attrName>style.visibility</p:attrName>
                                        </p:attrNameLst>
                                      </p:cBhvr>
                                      <p:to>
                                        <p:strVal val="visible"/>
                                      </p:to>
                                    </p:set>
                                    <p:animEffect transition="in" filter="fade">
                                      <p:cBhvr>
                                        <p:cTn id="68" dur="500"/>
                                        <p:tgtEl>
                                          <p:spTgt spid="2052"/>
                                        </p:tgtEl>
                                      </p:cBhvr>
                                    </p:animEffect>
                                  </p:childTnLst>
                                </p:cTn>
                              </p:par>
                              <p:par>
                                <p:cTn id="69" presetID="10" presetClass="entr" presetSubtype="0" fill="hold" nodeType="withEffect">
                                  <p:stCondLst>
                                    <p:cond delay="0"/>
                                  </p:stCondLst>
                                  <p:childTnLst>
                                    <p:set>
                                      <p:cBhvr>
                                        <p:cTn id="70" dur="1" fill="hold">
                                          <p:stCondLst>
                                            <p:cond delay="0"/>
                                          </p:stCondLst>
                                        </p:cTn>
                                        <p:tgtEl>
                                          <p:spTgt spid="2054"/>
                                        </p:tgtEl>
                                        <p:attrNameLst>
                                          <p:attrName>style.visibility</p:attrName>
                                        </p:attrNameLst>
                                      </p:cBhvr>
                                      <p:to>
                                        <p:strVal val="visible"/>
                                      </p:to>
                                    </p:set>
                                    <p:animEffect transition="in" filter="fade">
                                      <p:cBhvr>
                                        <p:cTn id="71"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CCE1-FB30-47F1-BE4E-76AFC7BF6C5E}"/>
              </a:ext>
            </a:extLst>
          </p:cNvPr>
          <p:cNvSpPr>
            <a:spLocks noGrp="1"/>
          </p:cNvSpPr>
          <p:nvPr>
            <p:ph type="title"/>
          </p:nvPr>
        </p:nvSpPr>
        <p:spPr/>
        <p:txBody>
          <a:bodyPr/>
          <a:lstStyle/>
          <a:p>
            <a:r>
              <a:rPr lang="en-US" dirty="0"/>
              <a:t>Html review – what is HTML?</a:t>
            </a:r>
          </a:p>
        </p:txBody>
      </p:sp>
      <p:sp>
        <p:nvSpPr>
          <p:cNvPr id="3" name="Content Placeholder 2">
            <a:extLst>
              <a:ext uri="{FF2B5EF4-FFF2-40B4-BE49-F238E27FC236}">
                <a16:creationId xmlns:a16="http://schemas.microsoft.com/office/drawing/2014/main" id="{094ED27D-5FB9-4C0F-BE24-C5E2260F0272}"/>
              </a:ext>
            </a:extLst>
          </p:cNvPr>
          <p:cNvSpPr>
            <a:spLocks noGrp="1"/>
          </p:cNvSpPr>
          <p:nvPr>
            <p:ph idx="1"/>
          </p:nvPr>
        </p:nvSpPr>
        <p:spPr>
          <a:xfrm>
            <a:off x="389283" y="1198659"/>
            <a:ext cx="5372100" cy="5257800"/>
          </a:xfrm>
        </p:spPr>
        <p:txBody>
          <a:bodyPr>
            <a:normAutofit fontScale="70000" lnSpcReduction="20000"/>
          </a:bodyPr>
          <a:lstStyle/>
          <a:p>
            <a:pPr marL="57150" indent="0">
              <a:buNone/>
            </a:pPr>
            <a:r>
              <a:rPr lang="en-US" sz="3300" b="0" dirty="0">
                <a:solidFill>
                  <a:srgbClr val="800000"/>
                </a:solidFill>
                <a:effectLst/>
                <a:latin typeface="Consolas" panose="020B0609020204030204" pitchFamily="49" charset="0"/>
              </a:rPr>
              <a:t>&lt;html&gt;</a:t>
            </a:r>
            <a:endParaRPr lang="en-US" sz="3300" b="0" dirty="0">
              <a:solidFill>
                <a:srgbClr val="000000"/>
              </a:solidFill>
              <a:effectLst/>
              <a:latin typeface="Consolas" panose="020B0609020204030204" pitchFamily="49" charset="0"/>
            </a:endParaRPr>
          </a:p>
          <a:p>
            <a:pPr marL="57150" indent="0">
              <a:buNone/>
            </a:pPr>
            <a:r>
              <a:rPr lang="en-US" sz="3300" b="0" dirty="0">
                <a:solidFill>
                  <a:srgbClr val="000000"/>
                </a:solidFill>
                <a:effectLst/>
                <a:latin typeface="Consolas" panose="020B0609020204030204" pitchFamily="49" charset="0"/>
              </a:rPr>
              <a:t>    </a:t>
            </a:r>
            <a:r>
              <a:rPr lang="en-US" sz="3300" b="0" dirty="0">
                <a:solidFill>
                  <a:srgbClr val="800000"/>
                </a:solidFill>
                <a:effectLst/>
                <a:latin typeface="Consolas" panose="020B0609020204030204" pitchFamily="49" charset="0"/>
              </a:rPr>
              <a:t>&lt;body&gt;</a:t>
            </a:r>
            <a:endParaRPr lang="en-US" sz="3300" b="0" dirty="0">
              <a:solidFill>
                <a:srgbClr val="000000"/>
              </a:solidFill>
              <a:effectLst/>
              <a:latin typeface="Consolas" panose="020B0609020204030204" pitchFamily="49" charset="0"/>
            </a:endParaRPr>
          </a:p>
          <a:p>
            <a:pPr marL="57150" indent="0">
              <a:buNone/>
            </a:pPr>
            <a:r>
              <a:rPr lang="en-US" sz="3300" b="0" dirty="0">
                <a:solidFill>
                  <a:srgbClr val="000000"/>
                </a:solidFill>
                <a:effectLst/>
                <a:latin typeface="Consolas" panose="020B0609020204030204" pitchFamily="49" charset="0"/>
              </a:rPr>
              <a:t>        </a:t>
            </a:r>
            <a:r>
              <a:rPr lang="en-US" sz="3300" b="0" dirty="0">
                <a:solidFill>
                  <a:srgbClr val="800000"/>
                </a:solidFill>
                <a:effectLst/>
                <a:latin typeface="Consolas" panose="020B0609020204030204" pitchFamily="49" charset="0"/>
              </a:rPr>
              <a:t>&lt;div</a:t>
            </a:r>
            <a:r>
              <a:rPr lang="en-US" sz="3300" b="0" dirty="0">
                <a:solidFill>
                  <a:srgbClr val="000000"/>
                </a:solidFill>
                <a:effectLst/>
                <a:latin typeface="Consolas" panose="020B0609020204030204" pitchFamily="49" charset="0"/>
              </a:rPr>
              <a:t> </a:t>
            </a:r>
            <a:r>
              <a:rPr lang="en-US" sz="3300" b="0" dirty="0">
                <a:solidFill>
                  <a:srgbClr val="FF0000"/>
                </a:solidFill>
                <a:effectLst/>
                <a:latin typeface="Consolas" panose="020B0609020204030204" pitchFamily="49" charset="0"/>
              </a:rPr>
              <a:t>id</a:t>
            </a:r>
            <a:r>
              <a:rPr lang="en-US" sz="3300" b="0" dirty="0">
                <a:solidFill>
                  <a:srgbClr val="000000"/>
                </a:solidFill>
                <a:effectLst/>
                <a:latin typeface="Consolas" panose="020B0609020204030204" pitchFamily="49" charset="0"/>
              </a:rPr>
              <a:t>=</a:t>
            </a:r>
            <a:r>
              <a:rPr lang="en-US" sz="3300" b="0" dirty="0">
                <a:solidFill>
                  <a:srgbClr val="0000FF"/>
                </a:solidFill>
                <a:effectLst/>
                <a:latin typeface="Consolas" panose="020B0609020204030204" pitchFamily="49" charset="0"/>
              </a:rPr>
              <a:t>"content"</a:t>
            </a:r>
            <a:r>
              <a:rPr lang="en-US" sz="3300" b="0" dirty="0">
                <a:solidFill>
                  <a:srgbClr val="800000"/>
                </a:solidFill>
                <a:effectLst/>
                <a:latin typeface="Consolas" panose="020B0609020204030204" pitchFamily="49" charset="0"/>
              </a:rPr>
              <a:t>&gt;</a:t>
            </a:r>
            <a:endParaRPr lang="en-US" sz="3300" b="0" dirty="0">
              <a:solidFill>
                <a:srgbClr val="000000"/>
              </a:solidFill>
              <a:effectLst/>
              <a:latin typeface="Consolas" panose="020B0609020204030204" pitchFamily="49" charset="0"/>
            </a:endParaRPr>
          </a:p>
          <a:p>
            <a:pPr marL="57150" indent="0">
              <a:buNone/>
            </a:pPr>
            <a:r>
              <a:rPr lang="en-US" sz="3300" b="0" dirty="0">
                <a:solidFill>
                  <a:srgbClr val="000000"/>
                </a:solidFill>
                <a:effectLst/>
                <a:latin typeface="Consolas" panose="020B0609020204030204" pitchFamily="49" charset="0"/>
              </a:rPr>
              <a:t>            </a:t>
            </a:r>
            <a:r>
              <a:rPr lang="en-US" sz="3300" b="0" dirty="0">
                <a:solidFill>
                  <a:srgbClr val="800000"/>
                </a:solidFill>
                <a:effectLst/>
                <a:latin typeface="Consolas" panose="020B0609020204030204" pitchFamily="49" charset="0"/>
              </a:rPr>
              <a:t>&lt;p</a:t>
            </a:r>
            <a:r>
              <a:rPr lang="en-US" sz="3300" b="0" dirty="0">
                <a:solidFill>
                  <a:srgbClr val="000000"/>
                </a:solidFill>
                <a:effectLst/>
                <a:latin typeface="Consolas" panose="020B0609020204030204" pitchFamily="49" charset="0"/>
              </a:rPr>
              <a:t> </a:t>
            </a:r>
            <a:r>
              <a:rPr lang="en-US" sz="3300" b="0" dirty="0">
                <a:solidFill>
                  <a:srgbClr val="FF0000"/>
                </a:solidFill>
                <a:effectLst/>
                <a:latin typeface="Consolas" panose="020B0609020204030204" pitchFamily="49" charset="0"/>
              </a:rPr>
              <a:t>class</a:t>
            </a:r>
            <a:r>
              <a:rPr lang="en-US" sz="3300" b="0" dirty="0">
                <a:solidFill>
                  <a:srgbClr val="000000"/>
                </a:solidFill>
                <a:effectLst/>
                <a:latin typeface="Consolas" panose="020B0609020204030204" pitchFamily="49" charset="0"/>
              </a:rPr>
              <a:t>=</a:t>
            </a:r>
            <a:r>
              <a:rPr lang="en-US" sz="3300" b="0" dirty="0">
                <a:solidFill>
                  <a:srgbClr val="0000FF"/>
                </a:solidFill>
                <a:effectLst/>
                <a:latin typeface="Consolas" panose="020B0609020204030204" pitchFamily="49" charset="0"/>
              </a:rPr>
              <a:t>"greet"</a:t>
            </a:r>
            <a:r>
              <a:rPr lang="en-US" sz="3300" b="0" dirty="0">
                <a:solidFill>
                  <a:srgbClr val="800000"/>
                </a:solidFill>
                <a:effectLst/>
                <a:latin typeface="Consolas" panose="020B0609020204030204" pitchFamily="49" charset="0"/>
              </a:rPr>
              <a:t>&gt;</a:t>
            </a:r>
            <a:endParaRPr lang="en-US" sz="3300" b="0" dirty="0">
              <a:solidFill>
                <a:srgbClr val="000000"/>
              </a:solidFill>
              <a:effectLst/>
              <a:latin typeface="Consolas" panose="020B0609020204030204" pitchFamily="49" charset="0"/>
            </a:endParaRPr>
          </a:p>
          <a:p>
            <a:pPr marL="57150" indent="0">
              <a:buNone/>
            </a:pPr>
            <a:r>
              <a:rPr lang="en-US" sz="3300" b="0" dirty="0">
                <a:solidFill>
                  <a:srgbClr val="000000"/>
                </a:solidFill>
                <a:effectLst/>
                <a:latin typeface="Consolas" panose="020B0609020204030204" pitchFamily="49" charset="0"/>
              </a:rPr>
              <a:t>                Hello there!</a:t>
            </a:r>
          </a:p>
          <a:p>
            <a:pPr marL="57150" indent="0">
              <a:buNone/>
            </a:pPr>
            <a:r>
              <a:rPr lang="en-US" sz="3300" b="0" dirty="0">
                <a:solidFill>
                  <a:srgbClr val="000000"/>
                </a:solidFill>
                <a:effectLst/>
                <a:latin typeface="Consolas" panose="020B0609020204030204" pitchFamily="49" charset="0"/>
              </a:rPr>
              <a:t>            </a:t>
            </a:r>
            <a:r>
              <a:rPr lang="en-US" sz="3300" b="0" dirty="0">
                <a:solidFill>
                  <a:srgbClr val="800000"/>
                </a:solidFill>
                <a:effectLst/>
                <a:latin typeface="Consolas" panose="020B0609020204030204" pitchFamily="49" charset="0"/>
              </a:rPr>
              <a:t>&lt;/p&gt;</a:t>
            </a:r>
            <a:endParaRPr lang="en-US" sz="3300" b="0" dirty="0">
              <a:solidFill>
                <a:srgbClr val="000000"/>
              </a:solidFill>
              <a:effectLst/>
              <a:latin typeface="Consolas" panose="020B0609020204030204" pitchFamily="49" charset="0"/>
            </a:endParaRPr>
          </a:p>
          <a:p>
            <a:pPr marL="57150" indent="0">
              <a:buNone/>
            </a:pPr>
            <a:r>
              <a:rPr lang="en-US" sz="3300" b="0" dirty="0">
                <a:solidFill>
                  <a:srgbClr val="000000"/>
                </a:solidFill>
                <a:effectLst/>
                <a:latin typeface="Consolas" panose="020B0609020204030204" pitchFamily="49" charset="0"/>
              </a:rPr>
              <a:t>            </a:t>
            </a:r>
            <a:r>
              <a:rPr lang="en-US" sz="3300" b="0" dirty="0">
                <a:solidFill>
                  <a:srgbClr val="800000"/>
                </a:solidFill>
                <a:effectLst/>
                <a:latin typeface="Consolas" panose="020B0609020204030204" pitchFamily="49" charset="0"/>
              </a:rPr>
              <a:t>&lt;p</a:t>
            </a:r>
            <a:r>
              <a:rPr lang="en-US" sz="3300" b="0" dirty="0">
                <a:solidFill>
                  <a:srgbClr val="000000"/>
                </a:solidFill>
                <a:effectLst/>
                <a:latin typeface="Consolas" panose="020B0609020204030204" pitchFamily="49" charset="0"/>
              </a:rPr>
              <a:t> </a:t>
            </a:r>
            <a:r>
              <a:rPr lang="en-US" sz="3300" b="0" dirty="0">
                <a:solidFill>
                  <a:srgbClr val="FF0000"/>
                </a:solidFill>
                <a:effectLst/>
                <a:latin typeface="Consolas" panose="020B0609020204030204" pitchFamily="49" charset="0"/>
              </a:rPr>
              <a:t>class</a:t>
            </a:r>
            <a:r>
              <a:rPr lang="en-US" sz="3300" b="0" dirty="0">
                <a:solidFill>
                  <a:srgbClr val="000000"/>
                </a:solidFill>
                <a:effectLst/>
                <a:latin typeface="Consolas" panose="020B0609020204030204" pitchFamily="49" charset="0"/>
              </a:rPr>
              <a:t>=</a:t>
            </a:r>
            <a:r>
              <a:rPr lang="en-US" sz="3300" b="0" dirty="0">
                <a:solidFill>
                  <a:srgbClr val="0000FF"/>
                </a:solidFill>
                <a:effectLst/>
                <a:latin typeface="Consolas" panose="020B0609020204030204" pitchFamily="49" charset="0"/>
              </a:rPr>
              <a:t>"message"</a:t>
            </a:r>
            <a:r>
              <a:rPr lang="en-US" sz="3300" b="0" dirty="0">
                <a:solidFill>
                  <a:srgbClr val="800000"/>
                </a:solidFill>
                <a:effectLst/>
                <a:latin typeface="Consolas" panose="020B0609020204030204" pitchFamily="49" charset="0"/>
              </a:rPr>
              <a:t>&gt;</a:t>
            </a:r>
            <a:endParaRPr lang="en-US" sz="3300" b="0" dirty="0">
              <a:solidFill>
                <a:srgbClr val="000000"/>
              </a:solidFill>
              <a:effectLst/>
              <a:latin typeface="Consolas" panose="020B0609020204030204" pitchFamily="49" charset="0"/>
            </a:endParaRPr>
          </a:p>
          <a:p>
            <a:pPr marL="57150" indent="0">
              <a:buNone/>
            </a:pPr>
            <a:r>
              <a:rPr lang="en-US" sz="3300" b="0" dirty="0">
                <a:solidFill>
                  <a:srgbClr val="000000"/>
                </a:solidFill>
                <a:effectLst/>
                <a:latin typeface="Consolas" panose="020B0609020204030204" pitchFamily="49" charset="0"/>
              </a:rPr>
              <a:t>                How is it going</a:t>
            </a:r>
          </a:p>
          <a:p>
            <a:pPr marL="57150" indent="0">
              <a:buNone/>
            </a:pPr>
            <a:r>
              <a:rPr lang="en-US" sz="3300" b="0" dirty="0">
                <a:solidFill>
                  <a:srgbClr val="000000"/>
                </a:solidFill>
                <a:effectLst/>
                <a:latin typeface="Consolas" panose="020B0609020204030204" pitchFamily="49" charset="0"/>
              </a:rPr>
              <a:t>            </a:t>
            </a:r>
            <a:r>
              <a:rPr lang="en-US" sz="3300" b="0" dirty="0">
                <a:solidFill>
                  <a:srgbClr val="800000"/>
                </a:solidFill>
                <a:effectLst/>
                <a:latin typeface="Consolas" panose="020B0609020204030204" pitchFamily="49" charset="0"/>
              </a:rPr>
              <a:t>&lt;/p&gt;</a:t>
            </a:r>
            <a:endParaRPr lang="en-US" sz="3300" b="0" dirty="0">
              <a:solidFill>
                <a:srgbClr val="000000"/>
              </a:solidFill>
              <a:effectLst/>
              <a:latin typeface="Consolas" panose="020B0609020204030204" pitchFamily="49" charset="0"/>
            </a:endParaRPr>
          </a:p>
          <a:p>
            <a:pPr marL="57150" indent="0">
              <a:buNone/>
            </a:pPr>
            <a:r>
              <a:rPr lang="en-US" sz="3300" b="0" dirty="0">
                <a:solidFill>
                  <a:srgbClr val="000000"/>
                </a:solidFill>
                <a:effectLst/>
                <a:latin typeface="Consolas" panose="020B0609020204030204" pitchFamily="49" charset="0"/>
              </a:rPr>
              <a:t>        </a:t>
            </a:r>
            <a:r>
              <a:rPr lang="en-US" sz="3300" b="0" dirty="0">
                <a:solidFill>
                  <a:srgbClr val="800000"/>
                </a:solidFill>
                <a:effectLst/>
                <a:latin typeface="Consolas" panose="020B0609020204030204" pitchFamily="49" charset="0"/>
              </a:rPr>
              <a:t>&lt;/div&gt;</a:t>
            </a:r>
            <a:endParaRPr lang="en-US" sz="3300" b="0" dirty="0">
              <a:solidFill>
                <a:srgbClr val="000000"/>
              </a:solidFill>
              <a:effectLst/>
              <a:latin typeface="Consolas" panose="020B0609020204030204" pitchFamily="49" charset="0"/>
            </a:endParaRPr>
          </a:p>
          <a:p>
            <a:pPr marL="57150" indent="0">
              <a:buNone/>
            </a:pPr>
            <a:r>
              <a:rPr lang="en-US" sz="3300" b="0" dirty="0">
                <a:solidFill>
                  <a:srgbClr val="000000"/>
                </a:solidFill>
                <a:effectLst/>
                <a:latin typeface="Consolas" panose="020B0609020204030204" pitchFamily="49" charset="0"/>
              </a:rPr>
              <a:t>    </a:t>
            </a:r>
            <a:r>
              <a:rPr lang="en-US" sz="3300" b="0" dirty="0">
                <a:solidFill>
                  <a:srgbClr val="800000"/>
                </a:solidFill>
                <a:effectLst/>
                <a:latin typeface="Consolas" panose="020B0609020204030204" pitchFamily="49" charset="0"/>
              </a:rPr>
              <a:t>&lt;/body&gt;</a:t>
            </a:r>
            <a:endParaRPr lang="en-US" sz="3300" b="0" dirty="0">
              <a:solidFill>
                <a:srgbClr val="000000"/>
              </a:solidFill>
              <a:effectLst/>
              <a:latin typeface="Consolas" panose="020B0609020204030204" pitchFamily="49" charset="0"/>
            </a:endParaRPr>
          </a:p>
          <a:p>
            <a:pPr marL="57150" indent="0">
              <a:buNone/>
            </a:pPr>
            <a:r>
              <a:rPr lang="en-US" sz="3300" b="0" dirty="0">
                <a:solidFill>
                  <a:srgbClr val="800000"/>
                </a:solidFill>
                <a:effectLst/>
                <a:latin typeface="Consolas" panose="020B0609020204030204" pitchFamily="49" charset="0"/>
              </a:rPr>
              <a:t>&lt;/html&gt;</a:t>
            </a:r>
            <a:endParaRPr lang="en-US" sz="3300" b="0" dirty="0">
              <a:solidFill>
                <a:srgbClr val="00000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7BFDBE0D-9E6A-4310-8F9C-8436240EFF10}"/>
              </a:ext>
            </a:extLst>
          </p:cNvPr>
          <p:cNvSpPr/>
          <p:nvPr/>
        </p:nvSpPr>
        <p:spPr bwMode="auto">
          <a:xfrm>
            <a:off x="2903883" y="2798859"/>
            <a:ext cx="2171700" cy="457200"/>
          </a:xfrm>
          <a:prstGeom prst="rect">
            <a:avLst/>
          </a:prstGeom>
          <a:noFill/>
          <a:ln w="381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03B09315-024C-423A-9D4A-F95FA7191E10}"/>
              </a:ext>
            </a:extLst>
          </p:cNvPr>
          <p:cNvSpPr/>
          <p:nvPr/>
        </p:nvSpPr>
        <p:spPr bwMode="auto">
          <a:xfrm>
            <a:off x="2903883" y="4124739"/>
            <a:ext cx="2645465" cy="457200"/>
          </a:xfrm>
          <a:prstGeom prst="rect">
            <a:avLst/>
          </a:prstGeom>
          <a:noFill/>
          <a:ln w="381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8085E3E3-6DFC-4EAE-B708-0A8771D1B1E3}"/>
              </a:ext>
            </a:extLst>
          </p:cNvPr>
          <p:cNvSpPr txBox="1"/>
          <p:nvPr/>
        </p:nvSpPr>
        <p:spPr>
          <a:xfrm>
            <a:off x="6096000" y="1143000"/>
            <a:ext cx="5715000" cy="4856714"/>
          </a:xfrm>
          <a:prstGeom prst="rect">
            <a:avLst/>
          </a:prstGeom>
          <a:noFill/>
        </p:spPr>
        <p:txBody>
          <a:bodyPr wrap="square" lIns="182880" tIns="146304" rIns="182880" bIns="146304" rtlCol="0">
            <a:spAutoFit/>
          </a:bodyPr>
          <a:lstStyle/>
          <a:p>
            <a:pPr>
              <a:lnSpc>
                <a:spcPct val="90000"/>
              </a:lnSpc>
              <a:spcAft>
                <a:spcPts val="600"/>
              </a:spcAft>
            </a:pPr>
            <a:r>
              <a:rPr lang="en-US" sz="3200" b="1" dirty="0"/>
              <a:t>HTML is the most basic building block of a website.</a:t>
            </a:r>
          </a:p>
          <a:p>
            <a:pPr>
              <a:lnSpc>
                <a:spcPct val="90000"/>
              </a:lnSpc>
              <a:spcAft>
                <a:spcPts val="600"/>
              </a:spcAft>
            </a:pPr>
            <a:endParaRPr lang="en-US" sz="3200" dirty="0"/>
          </a:p>
          <a:p>
            <a:pPr marL="342900" indent="-342900">
              <a:lnSpc>
                <a:spcPct val="90000"/>
              </a:lnSpc>
              <a:spcAft>
                <a:spcPts val="600"/>
              </a:spcAft>
              <a:buFont typeface="Arial" panose="020B0604020202020204" pitchFamily="34" charset="0"/>
              <a:buChar char="•"/>
            </a:pPr>
            <a:r>
              <a:rPr lang="en-US" sz="4400" dirty="0">
                <a:solidFill>
                  <a:srgbClr val="FF8300"/>
                </a:solidFill>
              </a:rPr>
              <a:t>HTML Document</a:t>
            </a:r>
          </a:p>
          <a:p>
            <a:pPr marL="342900" indent="-342900">
              <a:lnSpc>
                <a:spcPct val="90000"/>
              </a:lnSpc>
              <a:spcAft>
                <a:spcPts val="600"/>
              </a:spcAft>
              <a:buFont typeface="Arial" panose="020B0604020202020204" pitchFamily="34" charset="0"/>
              <a:buChar char="•"/>
            </a:pPr>
            <a:r>
              <a:rPr lang="en-US" sz="4400" dirty="0">
                <a:solidFill>
                  <a:schemeClr val="accent2"/>
                </a:solidFill>
              </a:rPr>
              <a:t>Text Content</a:t>
            </a:r>
          </a:p>
          <a:p>
            <a:pPr marL="342900" indent="-342900">
              <a:lnSpc>
                <a:spcPct val="90000"/>
              </a:lnSpc>
              <a:spcAft>
                <a:spcPts val="600"/>
              </a:spcAft>
              <a:buFont typeface="Arial" panose="020B0604020202020204" pitchFamily="34" charset="0"/>
              <a:buChar char="•"/>
            </a:pPr>
            <a:r>
              <a:rPr lang="en-US" sz="4400" dirty="0">
                <a:solidFill>
                  <a:schemeClr val="accent1"/>
                </a:solidFill>
              </a:rPr>
              <a:t>HTML Element</a:t>
            </a:r>
          </a:p>
          <a:p>
            <a:pPr marL="342900" indent="-342900">
              <a:lnSpc>
                <a:spcPct val="90000"/>
              </a:lnSpc>
              <a:spcAft>
                <a:spcPts val="600"/>
              </a:spcAft>
              <a:buFont typeface="Arial" panose="020B0604020202020204" pitchFamily="34" charset="0"/>
              <a:buChar char="•"/>
            </a:pPr>
            <a:r>
              <a:rPr lang="en-US" sz="4400" dirty="0">
                <a:solidFill>
                  <a:srgbClr val="AF00DB"/>
                </a:solidFill>
              </a:rPr>
              <a:t>Identifying Attribute</a:t>
            </a:r>
          </a:p>
          <a:p>
            <a:pPr marL="342900" indent="-342900">
              <a:lnSpc>
                <a:spcPct val="90000"/>
              </a:lnSpc>
              <a:spcAft>
                <a:spcPts val="600"/>
              </a:spcAft>
              <a:buFont typeface="Arial" panose="020B0604020202020204" pitchFamily="34" charset="0"/>
              <a:buChar char="•"/>
            </a:pPr>
            <a:endParaRPr lang="en-US" sz="2400" dirty="0">
              <a:solidFill>
                <a:schemeClr val="accent2"/>
              </a:solidFill>
            </a:endParaRPr>
          </a:p>
        </p:txBody>
      </p:sp>
      <p:sp>
        <p:nvSpPr>
          <p:cNvPr id="7" name="Rectangle 6">
            <a:extLst>
              <a:ext uri="{FF2B5EF4-FFF2-40B4-BE49-F238E27FC236}">
                <a16:creationId xmlns:a16="http://schemas.microsoft.com/office/drawing/2014/main" id="{3340E85C-6EEB-424C-A231-54D359D9AA0B}"/>
              </a:ext>
            </a:extLst>
          </p:cNvPr>
          <p:cNvSpPr/>
          <p:nvPr/>
        </p:nvSpPr>
        <p:spPr bwMode="auto">
          <a:xfrm>
            <a:off x="2218083" y="2433099"/>
            <a:ext cx="3200400" cy="1280160"/>
          </a:xfrm>
          <a:prstGeom prst="rect">
            <a:avLst/>
          </a:prstGeom>
          <a:noFill/>
          <a:ln w="381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C9F5A7F6-93D6-4098-9871-E927F87E9B26}"/>
              </a:ext>
            </a:extLst>
          </p:cNvPr>
          <p:cNvSpPr/>
          <p:nvPr/>
        </p:nvSpPr>
        <p:spPr bwMode="auto">
          <a:xfrm>
            <a:off x="2446683" y="1990476"/>
            <a:ext cx="2057400" cy="381000"/>
          </a:xfrm>
          <a:prstGeom prst="rect">
            <a:avLst/>
          </a:prstGeom>
          <a:noFill/>
          <a:ln w="38100">
            <a:solidFill>
              <a:srgbClr val="AF00DB"/>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56D2C578-D07B-4BCA-97D6-60356A5D0BEE}"/>
              </a:ext>
            </a:extLst>
          </p:cNvPr>
          <p:cNvSpPr/>
          <p:nvPr/>
        </p:nvSpPr>
        <p:spPr bwMode="auto">
          <a:xfrm>
            <a:off x="389283" y="1152939"/>
            <a:ext cx="5372100" cy="5161060"/>
          </a:xfrm>
          <a:prstGeom prst="rect">
            <a:avLst/>
          </a:prstGeom>
          <a:noFill/>
          <a:ln w="38100">
            <a:solidFill>
              <a:srgbClr val="FF83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552155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animEffect transition="in" filter="fade">
                                      <p:cBhvr>
                                        <p:cTn id="55" dur="500"/>
                                        <p:tgtEl>
                                          <p:spTgt spid="6">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500"/>
                                        <p:tgtEl>
                                          <p:spTgt spid="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
                                            <p:txEl>
                                              <p:pRg st="3" end="3"/>
                                            </p:txEl>
                                          </p:spTgt>
                                        </p:tgtEl>
                                        <p:attrNameLst>
                                          <p:attrName>style.visibility</p:attrName>
                                        </p:attrNameLst>
                                      </p:cBhvr>
                                      <p:to>
                                        <p:strVal val="visible"/>
                                      </p:to>
                                    </p:set>
                                    <p:animEffect transition="in" filter="fade">
                                      <p:cBhvr>
                                        <p:cTn id="68" dur="500"/>
                                        <p:tgtEl>
                                          <p:spTgt spid="6">
                                            <p:txEl>
                                              <p:pRg st="3" end="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6">
                                            <p:txEl>
                                              <p:pRg st="4" end="4"/>
                                            </p:txEl>
                                          </p:spTgt>
                                        </p:tgtEl>
                                        <p:attrNameLst>
                                          <p:attrName>style.visibility</p:attrName>
                                        </p:attrNameLst>
                                      </p:cBhvr>
                                      <p:to>
                                        <p:strVal val="visible"/>
                                      </p:to>
                                    </p:set>
                                    <p:animEffect transition="in" filter="fade">
                                      <p:cBhvr>
                                        <p:cTn id="78" dur="500"/>
                                        <p:tgtEl>
                                          <p:spTgt spid="6">
                                            <p:txEl>
                                              <p:pRg st="4" end="4"/>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500"/>
                                        <p:tgtEl>
                                          <p:spTgt spid="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6">
                                            <p:txEl>
                                              <p:pRg st="5" end="5"/>
                                            </p:txEl>
                                          </p:spTgt>
                                        </p:tgtEl>
                                        <p:attrNameLst>
                                          <p:attrName>style.visibility</p:attrName>
                                        </p:attrNameLst>
                                      </p:cBhvr>
                                      <p:to>
                                        <p:strVal val="visible"/>
                                      </p:to>
                                    </p:set>
                                    <p:animEffect transition="in" filter="fade">
                                      <p:cBhvr>
                                        <p:cTn id="88"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C1A6-C61C-4A52-A116-C739280978A3}"/>
              </a:ext>
            </a:extLst>
          </p:cNvPr>
          <p:cNvSpPr>
            <a:spLocks noGrp="1"/>
          </p:cNvSpPr>
          <p:nvPr>
            <p:ph type="title"/>
          </p:nvPr>
        </p:nvSpPr>
        <p:spPr/>
        <p:txBody>
          <a:bodyPr/>
          <a:lstStyle/>
          <a:p>
            <a:r>
              <a:rPr lang="en-US" dirty="0" err="1"/>
              <a:t>httP</a:t>
            </a:r>
            <a:r>
              <a:rPr lang="en-US" dirty="0"/>
              <a:t> as a concept</a:t>
            </a:r>
          </a:p>
        </p:txBody>
      </p:sp>
      <p:sp>
        <p:nvSpPr>
          <p:cNvPr id="3" name="Content Placeholder 2">
            <a:extLst>
              <a:ext uri="{FF2B5EF4-FFF2-40B4-BE49-F238E27FC236}">
                <a16:creationId xmlns:a16="http://schemas.microsoft.com/office/drawing/2014/main" id="{84742D9D-8198-4F25-BA05-733D0D2FA590}"/>
              </a:ext>
            </a:extLst>
          </p:cNvPr>
          <p:cNvSpPr>
            <a:spLocks noGrp="1"/>
          </p:cNvSpPr>
          <p:nvPr>
            <p:ph idx="1"/>
          </p:nvPr>
        </p:nvSpPr>
        <p:spPr>
          <a:xfrm>
            <a:off x="381000" y="1143000"/>
            <a:ext cx="6400788" cy="3124199"/>
          </a:xfrm>
        </p:spPr>
        <p:txBody>
          <a:bodyPr>
            <a:normAutofit/>
          </a:bodyPr>
          <a:lstStyle/>
          <a:p>
            <a:r>
              <a:rPr lang="en-US" dirty="0"/>
              <a:t>Where have you seen “http” before?</a:t>
            </a:r>
          </a:p>
          <a:p>
            <a:pPr lvl="1"/>
            <a:r>
              <a:rPr lang="en-US" dirty="0"/>
              <a:t>It’s at the beginning of URLs for websites!</a:t>
            </a:r>
          </a:p>
          <a:p>
            <a:endParaRPr lang="en-US" b="1" u="sng" dirty="0"/>
          </a:p>
          <a:p>
            <a:r>
              <a:rPr lang="en-US" b="1" u="sng" dirty="0" err="1"/>
              <a:t>H</a:t>
            </a:r>
            <a:r>
              <a:rPr lang="en-US" u="sng" dirty="0" err="1"/>
              <a:t>yper</a:t>
            </a:r>
            <a:r>
              <a:rPr lang="en-US" b="1" u="sng" dirty="0" err="1"/>
              <a:t>T</a:t>
            </a:r>
            <a:r>
              <a:rPr lang="en-US" u="sng" dirty="0" err="1"/>
              <a:t>ext</a:t>
            </a:r>
            <a:r>
              <a:rPr lang="en-US" u="sng" dirty="0"/>
              <a:t> </a:t>
            </a:r>
            <a:r>
              <a:rPr lang="en-US" b="1" u="sng" dirty="0"/>
              <a:t>T</a:t>
            </a:r>
            <a:r>
              <a:rPr lang="en-US" u="sng" dirty="0"/>
              <a:t>ransfer </a:t>
            </a:r>
            <a:r>
              <a:rPr lang="en-US" b="1" u="sng" dirty="0"/>
              <a:t>P</a:t>
            </a:r>
            <a:r>
              <a:rPr lang="en-US" u="sng" dirty="0"/>
              <a:t>rotocol</a:t>
            </a:r>
            <a:r>
              <a:rPr lang="en-US" i="1" dirty="0"/>
              <a:t> </a:t>
            </a:r>
            <a:r>
              <a:rPr lang="en-US" dirty="0"/>
              <a:t>is the process by which web browsers fetch resources, such as HTML documents</a:t>
            </a:r>
          </a:p>
        </p:txBody>
      </p:sp>
      <p:pic>
        <p:nvPicPr>
          <p:cNvPr id="3074" name="Picture 2">
            <a:extLst>
              <a:ext uri="{FF2B5EF4-FFF2-40B4-BE49-F238E27FC236}">
                <a16:creationId xmlns:a16="http://schemas.microsoft.com/office/drawing/2014/main" id="{822954A9-BAF3-418A-B8D1-67C14DFF3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 y="4267199"/>
            <a:ext cx="5943600" cy="23622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791E5BB5-9CFD-4E1E-9EFD-DD61C6623F85}"/>
              </a:ext>
            </a:extLst>
          </p:cNvPr>
          <p:cNvCxnSpPr/>
          <p:nvPr/>
        </p:nvCxnSpPr>
        <p:spPr>
          <a:xfrm>
            <a:off x="6896100" y="1143000"/>
            <a:ext cx="0" cy="5372100"/>
          </a:xfrm>
          <a:prstGeom prst="line">
            <a:avLst/>
          </a:prstGeom>
          <a:ln w="12700">
            <a:miter lim="800000"/>
            <a:headEnd type="none"/>
            <a:tailEnd type="non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8A5DB410-D584-4DF5-8781-A190D4E4A056}"/>
              </a:ext>
            </a:extLst>
          </p:cNvPr>
          <p:cNvSpPr txBox="1"/>
          <p:nvPr/>
        </p:nvSpPr>
        <p:spPr>
          <a:xfrm>
            <a:off x="7010407" y="1117538"/>
            <a:ext cx="4800593" cy="5423023"/>
          </a:xfrm>
          <a:prstGeom prst="rect">
            <a:avLst/>
          </a:prstGeom>
          <a:noFill/>
        </p:spPr>
        <p:txBody>
          <a:bodyPr wrap="square" lIns="182880" tIns="146304" rIns="182880" bIns="146304" rtlCol="0">
            <a:spAutoFit/>
          </a:bodyPr>
          <a:lstStyle/>
          <a:p>
            <a:pPr>
              <a:lnSpc>
                <a:spcPct val="90000"/>
              </a:lnSpc>
              <a:spcAft>
                <a:spcPts val="600"/>
              </a:spcAft>
            </a:pPr>
            <a:r>
              <a:rPr lang="en-US" sz="2800" i="1" dirty="0">
                <a:gradFill>
                  <a:gsLst>
                    <a:gs pos="2917">
                      <a:schemeClr val="tx1"/>
                    </a:gs>
                    <a:gs pos="30000">
                      <a:schemeClr val="tx1"/>
                    </a:gs>
                  </a:gsLst>
                  <a:lin ang="5400000" scaled="0"/>
                </a:gradFill>
              </a:rPr>
              <a:t>Every time you type a </a:t>
            </a:r>
            <a:r>
              <a:rPr lang="en-US" sz="2800" b="1" i="1" dirty="0">
                <a:gradFill>
                  <a:gsLst>
                    <a:gs pos="2917">
                      <a:schemeClr val="tx1"/>
                    </a:gs>
                    <a:gs pos="30000">
                      <a:schemeClr val="tx1"/>
                    </a:gs>
                  </a:gsLst>
                  <a:lin ang="5400000" scaled="0"/>
                </a:gradFill>
              </a:rPr>
              <a:t>URL</a:t>
            </a:r>
            <a:r>
              <a:rPr lang="en-US" sz="2800" i="1" dirty="0">
                <a:gradFill>
                  <a:gsLst>
                    <a:gs pos="2917">
                      <a:schemeClr val="tx1"/>
                    </a:gs>
                    <a:gs pos="30000">
                      <a:schemeClr val="tx1"/>
                    </a:gs>
                  </a:gsLst>
                  <a:lin ang="5400000" scaled="0"/>
                </a:gradFill>
              </a:rPr>
              <a:t> into a </a:t>
            </a:r>
            <a:r>
              <a:rPr lang="en-US" sz="2800" b="1" i="1" dirty="0">
                <a:gradFill>
                  <a:gsLst>
                    <a:gs pos="2917">
                      <a:schemeClr val="tx1"/>
                    </a:gs>
                    <a:gs pos="30000">
                      <a:schemeClr val="tx1"/>
                    </a:gs>
                  </a:gsLst>
                  <a:lin ang="5400000" scaled="0"/>
                </a:gradFill>
              </a:rPr>
              <a:t>web browser</a:t>
            </a:r>
            <a:r>
              <a:rPr lang="en-US" sz="2800" i="1" dirty="0">
                <a:gradFill>
                  <a:gsLst>
                    <a:gs pos="2917">
                      <a:schemeClr val="tx1"/>
                    </a:gs>
                    <a:gs pos="30000">
                      <a:schemeClr val="tx1"/>
                    </a:gs>
                  </a:gsLst>
                  <a:lin ang="5400000" scaled="0"/>
                </a:gradFill>
              </a:rPr>
              <a:t> and press enter, </a:t>
            </a:r>
            <a:r>
              <a:rPr lang="en-US" sz="2800" b="1" i="1" u="sng" dirty="0">
                <a:gradFill>
                  <a:gsLst>
                    <a:gs pos="2917">
                      <a:schemeClr val="tx1"/>
                    </a:gs>
                    <a:gs pos="30000">
                      <a:schemeClr val="tx1"/>
                    </a:gs>
                  </a:gsLst>
                  <a:lin ang="5400000" scaled="0"/>
                </a:gradFill>
              </a:rPr>
              <a:t>HTTP</a:t>
            </a:r>
            <a:r>
              <a:rPr lang="en-US" sz="2800" i="1" dirty="0">
                <a:gradFill>
                  <a:gsLst>
                    <a:gs pos="2917">
                      <a:schemeClr val="tx1"/>
                    </a:gs>
                    <a:gs pos="30000">
                      <a:schemeClr val="tx1"/>
                    </a:gs>
                  </a:gsLst>
                  <a:lin ang="5400000" scaled="0"/>
                </a:gradFill>
              </a:rPr>
              <a:t> finds the proper </a:t>
            </a:r>
            <a:r>
              <a:rPr lang="en-US" sz="2800" b="1" i="1" dirty="0">
                <a:gradFill>
                  <a:gsLst>
                    <a:gs pos="2917">
                      <a:schemeClr val="tx1"/>
                    </a:gs>
                    <a:gs pos="30000">
                      <a:schemeClr val="tx1"/>
                    </a:gs>
                  </a:gsLst>
                  <a:lin ang="5400000" scaled="0"/>
                </a:gradFill>
              </a:rPr>
              <a:t>server</a:t>
            </a:r>
            <a:r>
              <a:rPr lang="en-US" sz="2800" i="1" dirty="0">
                <a:gradFill>
                  <a:gsLst>
                    <a:gs pos="2917">
                      <a:schemeClr val="tx1"/>
                    </a:gs>
                    <a:gs pos="30000">
                      <a:schemeClr val="tx1"/>
                    </a:gs>
                  </a:gsLst>
                  <a:lin ang="5400000" scaled="0"/>
                </a:gradFill>
              </a:rPr>
              <a:t> and retrieves the </a:t>
            </a:r>
            <a:r>
              <a:rPr lang="en-US" sz="2800" b="1" i="1" dirty="0">
                <a:gradFill>
                  <a:gsLst>
                    <a:gs pos="2917">
                      <a:schemeClr val="tx1"/>
                    </a:gs>
                    <a:gs pos="30000">
                      <a:schemeClr val="tx1"/>
                    </a:gs>
                  </a:gsLst>
                  <a:lin ang="5400000" scaled="0"/>
                </a:gradFill>
              </a:rPr>
              <a:t>HTML Document</a:t>
            </a:r>
            <a:r>
              <a:rPr lang="en-US" sz="2800" i="1" dirty="0">
                <a:gradFill>
                  <a:gsLst>
                    <a:gs pos="2917">
                      <a:schemeClr val="tx1"/>
                    </a:gs>
                    <a:gs pos="30000">
                      <a:schemeClr val="tx1"/>
                    </a:gs>
                  </a:gsLst>
                  <a:lin ang="5400000" scaled="0"/>
                </a:gradFill>
              </a:rPr>
              <a:t>.</a:t>
            </a:r>
          </a:p>
          <a:p>
            <a:pPr>
              <a:lnSpc>
                <a:spcPct val="90000"/>
              </a:lnSpc>
              <a:spcAft>
                <a:spcPts val="600"/>
              </a:spcAft>
            </a:pPr>
            <a:endParaRPr lang="en-US" sz="2000" i="1" dirty="0">
              <a:gradFill>
                <a:gsLst>
                  <a:gs pos="2917">
                    <a:schemeClr val="tx1"/>
                  </a:gs>
                  <a:gs pos="30000">
                    <a:schemeClr val="tx1"/>
                  </a:gs>
                </a:gsLst>
                <a:lin ang="5400000" scaled="0"/>
              </a:gradFill>
            </a:endParaRPr>
          </a:p>
          <a:p>
            <a:pPr>
              <a:lnSpc>
                <a:spcPct val="90000"/>
              </a:lnSpc>
              <a:spcAft>
                <a:spcPts val="600"/>
              </a:spcAft>
            </a:pPr>
            <a:r>
              <a:rPr lang="en-US" sz="2800" i="1" dirty="0">
                <a:gradFill>
                  <a:gsLst>
                    <a:gs pos="2917">
                      <a:schemeClr val="tx1"/>
                    </a:gs>
                    <a:gs pos="30000">
                      <a:schemeClr val="tx1"/>
                    </a:gs>
                  </a:gsLst>
                  <a:lin ang="5400000" scaled="0"/>
                </a:gradFill>
              </a:rPr>
              <a:t>Then, the web browser takes that HTML document, and </a:t>
            </a:r>
            <a:r>
              <a:rPr lang="en-US" sz="2800" b="1" i="1" dirty="0">
                <a:gradFill>
                  <a:gsLst>
                    <a:gs pos="2917">
                      <a:schemeClr val="tx1"/>
                    </a:gs>
                    <a:gs pos="30000">
                      <a:schemeClr val="tx1"/>
                    </a:gs>
                  </a:gsLst>
                  <a:lin ang="5400000" scaled="0"/>
                </a:gradFill>
              </a:rPr>
              <a:t>renders</a:t>
            </a:r>
            <a:r>
              <a:rPr lang="en-US" sz="2800" i="1" dirty="0">
                <a:gradFill>
                  <a:gsLst>
                    <a:gs pos="2917">
                      <a:schemeClr val="tx1"/>
                    </a:gs>
                    <a:gs pos="30000">
                      <a:schemeClr val="tx1"/>
                    </a:gs>
                  </a:gsLst>
                  <a:lin ang="5400000" scaled="0"/>
                </a:gradFill>
              </a:rPr>
              <a:t> it into a human-readable format.</a:t>
            </a:r>
          </a:p>
          <a:p>
            <a:pPr>
              <a:lnSpc>
                <a:spcPct val="90000"/>
              </a:lnSpc>
              <a:spcAft>
                <a:spcPts val="600"/>
              </a:spcAft>
            </a:pPr>
            <a:endParaRPr lang="en-US" sz="2000" i="1" dirty="0">
              <a:gradFill>
                <a:gsLst>
                  <a:gs pos="2917">
                    <a:schemeClr val="tx1"/>
                  </a:gs>
                  <a:gs pos="30000">
                    <a:schemeClr val="tx1"/>
                  </a:gs>
                </a:gsLst>
                <a:lin ang="5400000" scaled="0"/>
              </a:gradFill>
            </a:endParaRPr>
          </a:p>
          <a:p>
            <a:pPr>
              <a:lnSpc>
                <a:spcPct val="90000"/>
              </a:lnSpc>
              <a:spcAft>
                <a:spcPts val="600"/>
              </a:spcAft>
            </a:pPr>
            <a:r>
              <a:rPr lang="en-US" sz="2800" i="1" dirty="0">
                <a:gradFill>
                  <a:gsLst>
                    <a:gs pos="2917">
                      <a:schemeClr val="tx1"/>
                    </a:gs>
                    <a:gs pos="30000">
                      <a:schemeClr val="tx1"/>
                    </a:gs>
                  </a:gsLst>
                  <a:lin ang="5400000" scaled="0"/>
                </a:gradFill>
              </a:rPr>
              <a:t>For web scraping, there is no rendering – just parsing.</a:t>
            </a:r>
          </a:p>
        </p:txBody>
      </p:sp>
    </p:spTree>
    <p:extLst>
      <p:ext uri="{BB962C8B-B14F-4D97-AF65-F5344CB8AC3E}">
        <p14:creationId xmlns:p14="http://schemas.microsoft.com/office/powerpoint/2010/main" val="25229587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anim calcmode="lin" valueType="num">
                                      <p:cBhvr>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74"/>
                                        </p:tgtEl>
                                        <p:attrNameLst>
                                          <p:attrName>style.visibility</p:attrName>
                                        </p:attrNameLst>
                                      </p:cBhvr>
                                      <p:to>
                                        <p:strVal val="visible"/>
                                      </p:to>
                                    </p:set>
                                    <p:animEffect transition="in" filter="fade">
                                      <p:cBhvr>
                                        <p:cTn id="28" dur="500"/>
                                        <p:tgtEl>
                                          <p:spTgt spid="307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42" presetClass="entr" presetSubtype="0" fill="hold" nodeType="with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500"/>
                                        <p:tgtEl>
                                          <p:spTgt spid="6">
                                            <p:txEl>
                                              <p:pRg st="0" end="0"/>
                                            </p:txEl>
                                          </p:spTgt>
                                        </p:tgtEl>
                                      </p:cBhvr>
                                    </p:animEffect>
                                    <p:anim calcmode="lin" valueType="num">
                                      <p:cBhvr>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Effect transition="in" filter="fade">
                                      <p:cBhvr>
                                        <p:cTn id="43" dur="500"/>
                                        <p:tgtEl>
                                          <p:spTgt spid="6">
                                            <p:txEl>
                                              <p:pRg st="2" end="2"/>
                                            </p:txEl>
                                          </p:spTgt>
                                        </p:tgtEl>
                                      </p:cBhvr>
                                    </p:animEffect>
                                    <p:anim calcmode="lin" valueType="num">
                                      <p:cBhvr>
                                        <p:cTn id="4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5"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anim calcmode="lin" valueType="num">
                                      <p:cBhvr>
                                        <p:cTn id="5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2" dur="5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31812A3-748A-4BB7-A103-02790A9173F0}"/>
              </a:ext>
            </a:extLst>
          </p:cNvPr>
          <p:cNvPicPr>
            <a:picLocks noChangeAspect="1"/>
          </p:cNvPicPr>
          <p:nvPr/>
        </p:nvPicPr>
        <p:blipFill>
          <a:blip r:embed="rId3">
            <a:alphaModFix amt="10000"/>
          </a:blip>
          <a:stretch>
            <a:fillRect/>
          </a:stretch>
        </p:blipFill>
        <p:spPr>
          <a:xfrm>
            <a:off x="5931575" y="1261589"/>
            <a:ext cx="5902616" cy="5596411"/>
          </a:xfrm>
          <a:prstGeom prst="rect">
            <a:avLst/>
          </a:prstGeom>
        </p:spPr>
      </p:pic>
      <p:sp>
        <p:nvSpPr>
          <p:cNvPr id="2" name="Title 1">
            <a:extLst>
              <a:ext uri="{FF2B5EF4-FFF2-40B4-BE49-F238E27FC236}">
                <a16:creationId xmlns:a16="http://schemas.microsoft.com/office/drawing/2014/main" id="{E26D1FB6-7FD2-4B26-8169-074D19923115}"/>
              </a:ext>
            </a:extLst>
          </p:cNvPr>
          <p:cNvSpPr>
            <a:spLocks noGrp="1"/>
          </p:cNvSpPr>
          <p:nvPr>
            <p:ph type="title"/>
          </p:nvPr>
        </p:nvSpPr>
        <p:spPr/>
        <p:txBody>
          <a:bodyPr/>
          <a:lstStyle/>
          <a:p>
            <a:r>
              <a:rPr lang="en-US" dirty="0"/>
              <a:t>Getting into the code: Requests Library</a:t>
            </a:r>
          </a:p>
        </p:txBody>
      </p:sp>
      <p:sp>
        <p:nvSpPr>
          <p:cNvPr id="3" name="Content Placeholder 2">
            <a:extLst>
              <a:ext uri="{FF2B5EF4-FFF2-40B4-BE49-F238E27FC236}">
                <a16:creationId xmlns:a16="http://schemas.microsoft.com/office/drawing/2014/main" id="{E77A405E-79A6-4EFD-B1E5-BBAEB3ADACB3}"/>
              </a:ext>
            </a:extLst>
          </p:cNvPr>
          <p:cNvSpPr>
            <a:spLocks noGrp="1"/>
          </p:cNvSpPr>
          <p:nvPr>
            <p:ph idx="1"/>
          </p:nvPr>
        </p:nvSpPr>
        <p:spPr>
          <a:xfrm>
            <a:off x="3810005" y="1143000"/>
            <a:ext cx="8000995" cy="5257800"/>
          </a:xfrm>
        </p:spPr>
        <p:txBody>
          <a:bodyPr anchor="ctr"/>
          <a:lstStyle/>
          <a:p>
            <a:pPr marL="57150" indent="0">
              <a:buNone/>
            </a:pPr>
            <a:r>
              <a:rPr lang="en-US" b="1" dirty="0"/>
              <a:t>1. Importing the Library</a:t>
            </a:r>
            <a:endParaRPr lang="en-US" dirty="0"/>
          </a:p>
          <a:p>
            <a:pPr marL="57150" indent="0">
              <a:buNone/>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1" dirty="0">
                <a:solidFill>
                  <a:srgbClr val="000000"/>
                </a:solidFill>
                <a:effectLst/>
                <a:latin typeface="Consolas" panose="020B0609020204030204" pitchFamily="49" charset="0"/>
              </a:rPr>
              <a:t>requests</a:t>
            </a:r>
          </a:p>
          <a:p>
            <a:pPr marL="57150" indent="0">
              <a:buNone/>
            </a:pPr>
            <a:endParaRPr lang="en-US" b="0" dirty="0">
              <a:solidFill>
                <a:srgbClr val="000000"/>
              </a:solidFill>
              <a:effectLst/>
              <a:latin typeface="Consolas" panose="020B0609020204030204" pitchFamily="49" charset="0"/>
            </a:endParaRPr>
          </a:p>
          <a:p>
            <a:pPr marL="57150" indent="0">
              <a:buNone/>
            </a:pPr>
            <a:r>
              <a:rPr lang="en-US" b="1" dirty="0"/>
              <a:t>2. Getting a Response</a:t>
            </a:r>
            <a:endParaRPr lang="en-US" dirty="0"/>
          </a:p>
          <a:p>
            <a:pPr marL="57150" indent="0">
              <a:buNone/>
            </a:pPr>
            <a:r>
              <a:rPr lang="en-US" b="0" dirty="0">
                <a:solidFill>
                  <a:srgbClr val="000000"/>
                </a:solidFill>
                <a:effectLst/>
                <a:latin typeface="Consolas" panose="020B0609020204030204" pitchFamily="49" charset="0"/>
              </a:rPr>
              <a:t>response = </a:t>
            </a:r>
            <a:r>
              <a:rPr lang="en-US" b="0" dirty="0" err="1">
                <a:solidFill>
                  <a:srgbClr val="000000"/>
                </a:solidFill>
                <a:effectLst/>
                <a:latin typeface="Consolas" panose="020B0609020204030204" pitchFamily="49" charset="0"/>
              </a:rPr>
              <a:t>requests.</a:t>
            </a:r>
            <a:r>
              <a:rPr lang="en-US" b="1" dirty="0" err="1">
                <a:solidFill>
                  <a:schemeClr val="accent2">
                    <a:lumMod val="75000"/>
                  </a:schemeClr>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"http://hm.com"</a:t>
            </a:r>
            <a:r>
              <a:rPr lang="en-US" b="0" dirty="0">
                <a:solidFill>
                  <a:srgbClr val="000000"/>
                </a:solidFill>
                <a:effectLst/>
                <a:latin typeface="Consolas" panose="020B0609020204030204" pitchFamily="49" charset="0"/>
              </a:rPr>
              <a:t>)</a:t>
            </a:r>
          </a:p>
          <a:p>
            <a:pPr marL="57150" indent="0">
              <a:buNone/>
            </a:pPr>
            <a:endParaRPr lang="en-US" b="0" dirty="0">
              <a:solidFill>
                <a:srgbClr val="000000"/>
              </a:solidFill>
              <a:effectLst/>
              <a:latin typeface="Consolas" panose="020B0609020204030204" pitchFamily="49" charset="0"/>
            </a:endParaRPr>
          </a:p>
          <a:p>
            <a:pPr marL="57150" indent="0">
              <a:buNone/>
            </a:pPr>
            <a:r>
              <a:rPr lang="en-US" b="1" dirty="0"/>
              <a:t>3. Getting the HTML Document Text</a:t>
            </a:r>
            <a:endParaRPr lang="en-US" dirty="0"/>
          </a:p>
          <a:p>
            <a:pPr marL="57150" indent="0">
              <a:buNone/>
            </a:pPr>
            <a:r>
              <a:rPr lang="en-US" b="0" dirty="0" err="1">
                <a:solidFill>
                  <a:srgbClr val="000000"/>
                </a:solidFill>
                <a:effectLst/>
                <a:latin typeface="Consolas" panose="020B0609020204030204" pitchFamily="49" charset="0"/>
              </a:rPr>
              <a:t>html_text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response.</a:t>
            </a:r>
            <a:r>
              <a:rPr lang="en-US" b="1" dirty="0" err="1">
                <a:solidFill>
                  <a:schemeClr val="accent1">
                    <a:lumMod val="75000"/>
                  </a:schemeClr>
                </a:solidFill>
                <a:effectLst/>
                <a:latin typeface="Consolas" panose="020B0609020204030204" pitchFamily="49" charset="0"/>
              </a:rPr>
              <a:t>text</a:t>
            </a:r>
            <a:endParaRPr lang="en-US" b="1" dirty="0">
              <a:solidFill>
                <a:schemeClr val="accent1">
                  <a:lumMod val="75000"/>
                </a:schemeClr>
              </a:solidFill>
              <a:effectLst/>
              <a:latin typeface="Consolas" panose="020B0609020204030204" pitchFamily="49" charset="0"/>
            </a:endParaRPr>
          </a:p>
        </p:txBody>
      </p:sp>
      <p:pic>
        <p:nvPicPr>
          <p:cNvPr id="4" name="Picture 4" descr="Requests (software) - Wikipedia">
            <a:extLst>
              <a:ext uri="{FF2B5EF4-FFF2-40B4-BE49-F238E27FC236}">
                <a16:creationId xmlns:a16="http://schemas.microsoft.com/office/drawing/2014/main" id="{E7E62C88-DBE9-4E57-BBB7-8C2556B3B6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 y="1143000"/>
            <a:ext cx="2743193" cy="35175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64D406E-A965-4D02-953C-96CA9E97AABD}"/>
              </a:ext>
            </a:extLst>
          </p:cNvPr>
          <p:cNvSpPr txBox="1"/>
          <p:nvPr/>
        </p:nvSpPr>
        <p:spPr>
          <a:xfrm>
            <a:off x="609599" y="4786215"/>
            <a:ext cx="2857500" cy="1458861"/>
          </a:xfrm>
          <a:prstGeom prst="rect">
            <a:avLst/>
          </a:prstGeom>
          <a:noFill/>
        </p:spPr>
        <p:txBody>
          <a:bodyPr wrap="square" lIns="182880" tIns="146304" rIns="182880" bIns="146304" rtlCol="0">
            <a:spAutoFit/>
          </a:bodyPr>
          <a:lstStyle/>
          <a:p>
            <a:pPr algn="ctr">
              <a:lnSpc>
                <a:spcPct val="90000"/>
              </a:lnSpc>
              <a:spcAft>
                <a:spcPts val="600"/>
              </a:spcAft>
            </a:pPr>
            <a:r>
              <a:rPr lang="en-US" sz="2800" b="1" dirty="0">
                <a:gradFill>
                  <a:gsLst>
                    <a:gs pos="2917">
                      <a:schemeClr val="tx1"/>
                    </a:gs>
                    <a:gs pos="30000">
                      <a:schemeClr val="tx1"/>
                    </a:gs>
                  </a:gsLst>
                  <a:lin ang="5400000" scaled="0"/>
                </a:gradFill>
              </a:rPr>
              <a:t>Requests</a:t>
            </a:r>
            <a:r>
              <a:rPr lang="en-US" sz="2800" dirty="0">
                <a:gradFill>
                  <a:gsLst>
                    <a:gs pos="2917">
                      <a:schemeClr val="tx1"/>
                    </a:gs>
                    <a:gs pos="30000">
                      <a:schemeClr val="tx1"/>
                    </a:gs>
                  </a:gsLst>
                  <a:lin ang="5400000" scaled="0"/>
                </a:gradFill>
              </a:rPr>
              <a:t> is an HTTP Library for Python.</a:t>
            </a:r>
            <a:endParaRPr lang="en-US" sz="2800" b="1" dirty="0">
              <a:gradFill>
                <a:gsLst>
                  <a:gs pos="2917">
                    <a:schemeClr val="tx1"/>
                  </a:gs>
                  <a:gs pos="30000">
                    <a:schemeClr val="tx1"/>
                  </a:gs>
                </a:gsLst>
                <a:lin ang="5400000" scaled="0"/>
              </a:gradFill>
            </a:endParaRPr>
          </a:p>
        </p:txBody>
      </p:sp>
      <p:cxnSp>
        <p:nvCxnSpPr>
          <p:cNvPr id="7" name="Straight Connector 6">
            <a:extLst>
              <a:ext uri="{FF2B5EF4-FFF2-40B4-BE49-F238E27FC236}">
                <a16:creationId xmlns:a16="http://schemas.microsoft.com/office/drawing/2014/main" id="{07E2B075-505E-4294-BB1A-83CDBA9ADCBE}"/>
              </a:ext>
            </a:extLst>
          </p:cNvPr>
          <p:cNvCxnSpPr/>
          <p:nvPr/>
        </p:nvCxnSpPr>
        <p:spPr>
          <a:xfrm>
            <a:off x="3695700" y="1143000"/>
            <a:ext cx="0" cy="5257800"/>
          </a:xfrm>
          <a:prstGeom prst="line">
            <a:avLst/>
          </a:prstGeom>
          <a:ln w="12700">
            <a:miter lim="800000"/>
            <a:headEnd type="none"/>
            <a:tailEnd type="none"/>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B6DAB2C7-2D1A-4F65-BD33-3C8D5A307E70}"/>
              </a:ext>
            </a:extLst>
          </p:cNvPr>
          <p:cNvPicPr>
            <a:picLocks noChangeAspect="1"/>
          </p:cNvPicPr>
          <p:nvPr/>
        </p:nvPicPr>
        <p:blipFill rotWithShape="1">
          <a:blip r:embed="rId5"/>
          <a:srcRect l="9762" r="5289"/>
          <a:stretch/>
        </p:blipFill>
        <p:spPr>
          <a:xfrm>
            <a:off x="8175908" y="1371600"/>
            <a:ext cx="3603618" cy="1943100"/>
          </a:xfrm>
          <a:prstGeom prst="rect">
            <a:avLst/>
          </a:prstGeom>
        </p:spPr>
      </p:pic>
      <p:pic>
        <p:nvPicPr>
          <p:cNvPr id="14" name="Picture 13">
            <a:extLst>
              <a:ext uri="{FF2B5EF4-FFF2-40B4-BE49-F238E27FC236}">
                <a16:creationId xmlns:a16="http://schemas.microsoft.com/office/drawing/2014/main" id="{A8E5107A-3196-4BC4-8734-2CC87D67CC0D}"/>
              </a:ext>
            </a:extLst>
          </p:cNvPr>
          <p:cNvPicPr>
            <a:picLocks noChangeAspect="1"/>
          </p:cNvPicPr>
          <p:nvPr/>
        </p:nvPicPr>
        <p:blipFill>
          <a:blip r:embed="rId3">
            <a:alphaModFix amt="10000"/>
          </a:blip>
          <a:stretch>
            <a:fillRect/>
          </a:stretch>
        </p:blipFill>
        <p:spPr>
          <a:xfrm>
            <a:off x="3682448" y="1261589"/>
            <a:ext cx="5902616" cy="5596411"/>
          </a:xfrm>
          <a:prstGeom prst="rect">
            <a:avLst/>
          </a:prstGeom>
        </p:spPr>
      </p:pic>
    </p:spTree>
    <p:extLst>
      <p:ext uri="{BB962C8B-B14F-4D97-AF65-F5344CB8AC3E}">
        <p14:creationId xmlns:p14="http://schemas.microsoft.com/office/powerpoint/2010/main" val="26231697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D1FB6-7FD2-4B26-8169-074D19923115}"/>
              </a:ext>
            </a:extLst>
          </p:cNvPr>
          <p:cNvSpPr>
            <a:spLocks noGrp="1"/>
          </p:cNvSpPr>
          <p:nvPr>
            <p:ph type="title"/>
          </p:nvPr>
        </p:nvSpPr>
        <p:spPr/>
        <p:txBody>
          <a:bodyPr/>
          <a:lstStyle/>
          <a:p>
            <a:r>
              <a:rPr lang="en-US" dirty="0"/>
              <a:t>Beautiful soup library</a:t>
            </a:r>
          </a:p>
        </p:txBody>
      </p:sp>
      <p:sp>
        <p:nvSpPr>
          <p:cNvPr id="3" name="Content Placeholder 2">
            <a:extLst>
              <a:ext uri="{FF2B5EF4-FFF2-40B4-BE49-F238E27FC236}">
                <a16:creationId xmlns:a16="http://schemas.microsoft.com/office/drawing/2014/main" id="{E77A405E-79A6-4EFD-B1E5-BBAEB3ADACB3}"/>
              </a:ext>
            </a:extLst>
          </p:cNvPr>
          <p:cNvSpPr>
            <a:spLocks noGrp="1"/>
          </p:cNvSpPr>
          <p:nvPr>
            <p:ph idx="1"/>
          </p:nvPr>
        </p:nvSpPr>
        <p:spPr>
          <a:xfrm>
            <a:off x="381000" y="4174044"/>
            <a:ext cx="2445608" cy="2032153"/>
          </a:xfrm>
        </p:spPr>
        <p:txBody>
          <a:bodyPr>
            <a:normAutofit/>
          </a:bodyPr>
          <a:lstStyle/>
          <a:p>
            <a:pPr marL="57150" indent="0">
              <a:buNone/>
            </a:pPr>
            <a:r>
              <a:rPr lang="en-US" sz="2400" b="1" dirty="0"/>
              <a:t>Beautiful Soup</a:t>
            </a:r>
            <a:r>
              <a:rPr lang="en-US" sz="2400" dirty="0"/>
              <a:t> is a Python library for pulling data from HTML and XML files.</a:t>
            </a:r>
            <a:endParaRPr lang="en-US" sz="2400" b="1" dirty="0"/>
          </a:p>
        </p:txBody>
      </p:sp>
      <p:pic>
        <p:nvPicPr>
          <p:cNvPr id="4098" name="Picture 2" descr="&quot;The Fish-Footman began by producing from under his arm a great letter, nearly as large as himself.&quot;">
            <a:extLst>
              <a:ext uri="{FF2B5EF4-FFF2-40B4-BE49-F238E27FC236}">
                <a16:creationId xmlns:a16="http://schemas.microsoft.com/office/drawing/2014/main" id="{DA74146E-6A0D-4575-8CA1-721997A39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546" y="1176997"/>
            <a:ext cx="2286000" cy="27344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2F0BF3C7-6892-4F96-A9C5-323ED52EDE72}"/>
              </a:ext>
            </a:extLst>
          </p:cNvPr>
          <p:cNvSpPr txBox="1">
            <a:spLocks/>
          </p:cNvSpPr>
          <p:nvPr/>
        </p:nvSpPr>
        <p:spPr>
          <a:xfrm>
            <a:off x="3124199" y="1175728"/>
            <a:ext cx="8115283" cy="5257800"/>
          </a:xfrm>
          <a:prstGeom prst="rect">
            <a:avLst/>
          </a:prstGeom>
        </p:spPr>
        <p:txBody>
          <a:bodyPr vert="horz" lIns="0" tIns="0" rIns="0" bIns="0" rtlCol="0">
            <a:normAutofit/>
          </a:bodyPr>
          <a:lst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buNone/>
            </a:pPr>
            <a:r>
              <a:rPr lang="en-US" b="1" dirty="0"/>
              <a:t>1. Importing the Library</a:t>
            </a:r>
          </a:p>
          <a:p>
            <a:pPr marL="57150" indent="0">
              <a:buNone/>
            </a:pP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bs4 </a:t>
            </a: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BeautifulSoup</a:t>
            </a:r>
            <a:endParaRPr lang="en-US" b="0" dirty="0">
              <a:solidFill>
                <a:srgbClr val="000000"/>
              </a:solidFill>
              <a:effectLst/>
              <a:latin typeface="Consolas" panose="020B0609020204030204" pitchFamily="49" charset="0"/>
            </a:endParaRPr>
          </a:p>
          <a:p>
            <a:pPr marL="57150" indent="0">
              <a:buNone/>
            </a:pPr>
            <a:endParaRPr lang="en-US" b="1" dirty="0"/>
          </a:p>
          <a:p>
            <a:pPr marL="57150" indent="0">
              <a:buNone/>
            </a:pPr>
            <a:r>
              <a:rPr lang="en-US" b="1" dirty="0"/>
              <a:t>2. Getting the Soup Object</a:t>
            </a:r>
          </a:p>
          <a:p>
            <a:pPr marL="57150" indent="0">
              <a:buNone/>
            </a:pPr>
            <a:r>
              <a:rPr lang="en-US" b="1" dirty="0" err="1">
                <a:solidFill>
                  <a:schemeClr val="accent2">
                    <a:lumMod val="75000"/>
                  </a:schemeClr>
                </a:solidFill>
                <a:effectLst/>
                <a:latin typeface="Consolas" panose="020B0609020204030204" pitchFamily="49" charset="0"/>
              </a:rPr>
              <a:t>BeautifulSoup</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html_text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html.parser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marL="57150" indent="0">
              <a:buNone/>
            </a:pPr>
            <a:endParaRPr lang="en-US" dirty="0"/>
          </a:p>
          <a:p>
            <a:pPr marL="57150" indent="0">
              <a:buNone/>
            </a:pPr>
            <a:r>
              <a:rPr lang="en-US" b="1" dirty="0"/>
              <a:t>3. Using the Soup Object</a:t>
            </a:r>
            <a:endParaRPr lang="en-US" dirty="0"/>
          </a:p>
          <a:p>
            <a:pPr marL="57150" indent="0">
              <a:buNone/>
            </a:pPr>
            <a:r>
              <a:rPr lang="en-US" dirty="0"/>
              <a:t>Search for elements, find all paragraphs, get text, find attributes from elements, </a:t>
            </a:r>
            <a:r>
              <a:rPr lang="en-US" dirty="0" err="1"/>
              <a:t>etc</a:t>
            </a:r>
            <a:r>
              <a:rPr lang="en-US" dirty="0"/>
              <a:t>…</a:t>
            </a:r>
          </a:p>
        </p:txBody>
      </p:sp>
      <p:cxnSp>
        <p:nvCxnSpPr>
          <p:cNvPr id="6" name="Straight Connector 5">
            <a:extLst>
              <a:ext uri="{FF2B5EF4-FFF2-40B4-BE49-F238E27FC236}">
                <a16:creationId xmlns:a16="http://schemas.microsoft.com/office/drawing/2014/main" id="{B97893AB-2D78-4D92-A905-1982E1D9145A}"/>
              </a:ext>
            </a:extLst>
          </p:cNvPr>
          <p:cNvCxnSpPr/>
          <p:nvPr/>
        </p:nvCxnSpPr>
        <p:spPr>
          <a:xfrm>
            <a:off x="2895600" y="1176997"/>
            <a:ext cx="0" cy="5223803"/>
          </a:xfrm>
          <a:prstGeom prst="line">
            <a:avLst/>
          </a:prstGeom>
          <a:ln w="12700">
            <a:miter lim="800000"/>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35080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fad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500"/>
                                        <p:tgtEl>
                                          <p:spTgt spid="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fade">
                                      <p:cBhvr>
                                        <p:cTn id="40"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8ED2-ED90-4CD8-857F-EADBC3B4EA64}"/>
              </a:ext>
            </a:extLst>
          </p:cNvPr>
          <p:cNvSpPr>
            <a:spLocks noGrp="1"/>
          </p:cNvSpPr>
          <p:nvPr>
            <p:ph type="title"/>
          </p:nvPr>
        </p:nvSpPr>
        <p:spPr/>
        <p:txBody>
          <a:bodyPr/>
          <a:lstStyle/>
          <a:p>
            <a:r>
              <a:rPr lang="en-US" dirty="0"/>
              <a:t>Getting all Elements</a:t>
            </a:r>
          </a:p>
        </p:txBody>
      </p:sp>
      <p:sp>
        <p:nvSpPr>
          <p:cNvPr id="3" name="Content Placeholder 2">
            <a:extLst>
              <a:ext uri="{FF2B5EF4-FFF2-40B4-BE49-F238E27FC236}">
                <a16:creationId xmlns:a16="http://schemas.microsoft.com/office/drawing/2014/main" id="{321D4DA0-2F9A-45D5-8C9E-A5A5642254A5}"/>
              </a:ext>
            </a:extLst>
          </p:cNvPr>
          <p:cNvSpPr>
            <a:spLocks noGrp="1"/>
          </p:cNvSpPr>
          <p:nvPr>
            <p:ph idx="1"/>
          </p:nvPr>
        </p:nvSpPr>
        <p:spPr>
          <a:xfrm>
            <a:off x="381000" y="1143000"/>
            <a:ext cx="11430000" cy="1257300"/>
          </a:xfrm>
        </p:spPr>
        <p:txBody>
          <a:bodyPr/>
          <a:lstStyle/>
          <a:p>
            <a:pPr marL="57150" indent="0">
              <a:buNone/>
            </a:pPr>
            <a:r>
              <a:rPr lang="en-US" b="0" dirty="0" err="1">
                <a:solidFill>
                  <a:srgbClr val="000000"/>
                </a:solidFill>
                <a:effectLst/>
                <a:latin typeface="Consolas" panose="020B0609020204030204" pitchFamily="49" charset="0"/>
              </a:rPr>
              <a:t>html_document</a:t>
            </a:r>
            <a:r>
              <a:rPr lang="en-US" b="0" dirty="0">
                <a:solidFill>
                  <a:srgbClr val="000000"/>
                </a:solidFill>
                <a:effectLst/>
                <a:latin typeface="Consolas" panose="020B0609020204030204" pitchFamily="49" charset="0"/>
              </a:rPr>
              <a:t> = </a:t>
            </a:r>
            <a:r>
              <a:rPr lang="en-US" b="1" dirty="0" err="1">
                <a:solidFill>
                  <a:schemeClr val="accent2">
                    <a:lumMod val="75000"/>
                  </a:schemeClr>
                </a:solidFill>
                <a:effectLst/>
                <a:latin typeface="Consolas" panose="020B0609020204030204" pitchFamily="49" charset="0"/>
              </a:rPr>
              <a:t>BeautifulSoup</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html_text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html.parser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marL="57150" indent="0">
              <a:buNone/>
            </a:pPr>
            <a:r>
              <a:rPr lang="en-US" b="0" dirty="0">
                <a:solidFill>
                  <a:srgbClr val="000000"/>
                </a:solidFill>
                <a:effectLst/>
                <a:latin typeface="Consolas" panose="020B0609020204030204" pitchFamily="49" charset="0"/>
              </a:rPr>
              <a:t>paragraphs = </a:t>
            </a:r>
            <a:r>
              <a:rPr lang="en-US" b="0" dirty="0" err="1">
                <a:solidFill>
                  <a:srgbClr val="000000"/>
                </a:solidFill>
                <a:effectLst/>
                <a:latin typeface="Consolas" panose="020B0609020204030204" pitchFamily="49" charset="0"/>
              </a:rPr>
              <a:t>html_document.</a:t>
            </a:r>
            <a:r>
              <a:rPr lang="en-US" b="1" dirty="0" err="1">
                <a:solidFill>
                  <a:schemeClr val="accent2">
                    <a:lumMod val="75000"/>
                  </a:schemeClr>
                </a:solidFill>
                <a:effectLst/>
                <a:latin typeface="Consolas" panose="020B0609020204030204" pitchFamily="49" charset="0"/>
              </a:rPr>
              <a:t>find_all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a:t>
            </a:r>
            <a:r>
              <a:rPr lang="en-US" b="0" dirty="0">
                <a:solidFill>
                  <a:srgbClr val="000000"/>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D2E356DB-448B-42B4-8847-4E31305D192C}"/>
              </a:ext>
            </a:extLst>
          </p:cNvPr>
          <p:cNvSpPr txBox="1"/>
          <p:nvPr/>
        </p:nvSpPr>
        <p:spPr>
          <a:xfrm>
            <a:off x="374374" y="4436523"/>
            <a:ext cx="5002696" cy="1588127"/>
          </a:xfrm>
          <a:prstGeom prst="rect">
            <a:avLst/>
          </a:prstGeom>
          <a:noFill/>
        </p:spPr>
        <p:txBody>
          <a:bodyPr wrap="square" lIns="182880" tIns="146304" rIns="182880" bIns="146304" rtlCol="0">
            <a:spAutoFit/>
          </a:bodyPr>
          <a:lstStyle/>
          <a:p>
            <a:pPr marL="57150" indent="0">
              <a:buNone/>
            </a:pPr>
            <a:r>
              <a:rPr lang="en-US" sz="2800" b="0" dirty="0">
                <a:solidFill>
                  <a:srgbClr val="AF00DB"/>
                </a:solidFill>
                <a:effectLst/>
                <a:latin typeface="Consolas" panose="020B0609020204030204" pitchFamily="49" charset="0"/>
              </a:rPr>
              <a:t>for</a:t>
            </a:r>
            <a:r>
              <a:rPr lang="en-US" sz="2800" b="0" dirty="0">
                <a:solidFill>
                  <a:srgbClr val="000000"/>
                </a:solidFill>
                <a:effectLst/>
                <a:latin typeface="Consolas" panose="020B0609020204030204" pitchFamily="49" charset="0"/>
              </a:rPr>
              <a:t> p </a:t>
            </a:r>
            <a:r>
              <a:rPr lang="en-US" sz="2800" b="0" dirty="0">
                <a:solidFill>
                  <a:srgbClr val="AF00DB"/>
                </a:solidFill>
                <a:effectLst/>
                <a:latin typeface="Consolas" panose="020B0609020204030204" pitchFamily="49" charset="0"/>
              </a:rPr>
              <a:t>in</a:t>
            </a:r>
            <a:r>
              <a:rPr lang="en-US" sz="2800" b="0" dirty="0">
                <a:solidFill>
                  <a:srgbClr val="000000"/>
                </a:solidFill>
                <a:effectLst/>
                <a:latin typeface="Consolas" panose="020B0609020204030204" pitchFamily="49" charset="0"/>
              </a:rPr>
              <a:t> paragraphs:</a:t>
            </a:r>
          </a:p>
          <a:p>
            <a:pPr marL="57150" indent="0">
              <a:buNone/>
            </a:pPr>
            <a:r>
              <a:rPr lang="en-US" sz="2800" b="0" dirty="0">
                <a:solidFill>
                  <a:srgbClr val="000000"/>
                </a:solidFill>
                <a:effectLst/>
                <a:latin typeface="Consolas" panose="020B0609020204030204" pitchFamily="49" charset="0"/>
              </a:rPr>
              <a:t>    text = </a:t>
            </a:r>
            <a:r>
              <a:rPr lang="en-US" sz="2800" b="0" dirty="0" err="1">
                <a:solidFill>
                  <a:srgbClr val="000000"/>
                </a:solidFill>
                <a:effectLst/>
                <a:latin typeface="Consolas" panose="020B0609020204030204" pitchFamily="49" charset="0"/>
              </a:rPr>
              <a:t>p.</a:t>
            </a:r>
            <a:r>
              <a:rPr lang="en-US" sz="2800" b="1" dirty="0" err="1">
                <a:solidFill>
                  <a:schemeClr val="accent2">
                    <a:lumMod val="75000"/>
                  </a:schemeClr>
                </a:solidFill>
                <a:effectLst/>
                <a:latin typeface="Consolas" panose="020B0609020204030204" pitchFamily="49" charset="0"/>
              </a:rPr>
              <a:t>get_text</a:t>
            </a:r>
            <a:r>
              <a:rPr lang="en-US" sz="2800" b="0" dirty="0">
                <a:solidFill>
                  <a:srgbClr val="000000"/>
                </a:solidFill>
                <a:effectLst/>
                <a:latin typeface="Consolas" panose="020B0609020204030204" pitchFamily="49" charset="0"/>
              </a:rPr>
              <a:t>()</a:t>
            </a:r>
          </a:p>
          <a:p>
            <a:pPr marL="57150" indent="0">
              <a:buNone/>
            </a:pPr>
            <a:r>
              <a:rPr lang="en-US" sz="2800" b="0" dirty="0">
                <a:solidFill>
                  <a:srgbClr val="000000"/>
                </a:solidFill>
                <a:effectLst/>
                <a:latin typeface="Consolas" panose="020B0609020204030204" pitchFamily="49" charset="0"/>
              </a:rPr>
              <a:t>    </a:t>
            </a:r>
            <a:r>
              <a:rPr lang="en-US" sz="2800" b="0" dirty="0">
                <a:solidFill>
                  <a:srgbClr val="795E26"/>
                </a:solidFill>
                <a:effectLst/>
                <a:latin typeface="Consolas" panose="020B0609020204030204" pitchFamily="49" charset="0"/>
              </a:rPr>
              <a:t>print</a:t>
            </a:r>
            <a:r>
              <a:rPr lang="en-US" sz="2800" b="0" dirty="0">
                <a:solidFill>
                  <a:srgbClr val="000000"/>
                </a:solidFill>
                <a:effectLst/>
                <a:latin typeface="Consolas" panose="020B0609020204030204" pitchFamily="49" charset="0"/>
              </a:rPr>
              <a:t>(text)</a:t>
            </a:r>
          </a:p>
        </p:txBody>
      </p:sp>
      <p:cxnSp>
        <p:nvCxnSpPr>
          <p:cNvPr id="6" name="Straight Connector 5">
            <a:extLst>
              <a:ext uri="{FF2B5EF4-FFF2-40B4-BE49-F238E27FC236}">
                <a16:creationId xmlns:a16="http://schemas.microsoft.com/office/drawing/2014/main" id="{9B427E4D-9411-41FF-A94D-A0B03B17C146}"/>
              </a:ext>
            </a:extLst>
          </p:cNvPr>
          <p:cNvCxnSpPr/>
          <p:nvPr/>
        </p:nvCxnSpPr>
        <p:spPr>
          <a:xfrm>
            <a:off x="381000" y="4000500"/>
            <a:ext cx="11315700" cy="0"/>
          </a:xfrm>
          <a:prstGeom prst="line">
            <a:avLst/>
          </a:prstGeom>
          <a:ln w="12700">
            <a:miter lim="800000"/>
            <a:headEnd type="none"/>
            <a:tailEnd type="non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9E904CA4-4E9B-49E2-8682-33BFF5B33AF5}"/>
              </a:ext>
            </a:extLst>
          </p:cNvPr>
          <p:cNvSpPr txBox="1"/>
          <p:nvPr/>
        </p:nvSpPr>
        <p:spPr>
          <a:xfrm>
            <a:off x="381000" y="2579203"/>
            <a:ext cx="11201400" cy="125265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The </a:t>
            </a:r>
            <a:r>
              <a:rPr lang="en-US" sz="2800" b="1" dirty="0" err="1">
                <a:solidFill>
                  <a:schemeClr val="accent2">
                    <a:lumMod val="75000"/>
                  </a:schemeClr>
                </a:solidFill>
                <a:latin typeface="Consolas" panose="020B0609020204030204" pitchFamily="49" charset="0"/>
              </a:rPr>
              <a:t>find_all</a:t>
            </a:r>
            <a:r>
              <a:rPr lang="en-US" sz="2800" dirty="0">
                <a:solidFill>
                  <a:schemeClr val="accent2">
                    <a:lumMod val="75000"/>
                  </a:schemeClr>
                </a:solidFill>
              </a:rPr>
              <a:t> </a:t>
            </a:r>
            <a:r>
              <a:rPr lang="en-US" sz="2800" dirty="0">
                <a:gradFill>
                  <a:gsLst>
                    <a:gs pos="2917">
                      <a:schemeClr val="tx1"/>
                    </a:gs>
                    <a:gs pos="30000">
                      <a:schemeClr val="tx1"/>
                    </a:gs>
                  </a:gsLst>
                  <a:lin ang="5400000" scaled="0"/>
                </a:gradFill>
              </a:rPr>
              <a:t>function returns a </a:t>
            </a:r>
            <a:r>
              <a:rPr lang="en-US" sz="2800" b="1" dirty="0">
                <a:gradFill>
                  <a:gsLst>
                    <a:gs pos="2917">
                      <a:schemeClr val="tx1"/>
                    </a:gs>
                    <a:gs pos="30000">
                      <a:schemeClr val="tx1"/>
                    </a:gs>
                  </a:gsLst>
                  <a:lin ang="5400000" scaled="0"/>
                </a:gradFill>
              </a:rPr>
              <a:t>list</a:t>
            </a:r>
            <a:r>
              <a:rPr lang="en-US" sz="2800" dirty="0">
                <a:gradFill>
                  <a:gsLst>
                    <a:gs pos="2917">
                      <a:schemeClr val="tx1"/>
                    </a:gs>
                    <a:gs pos="30000">
                      <a:schemeClr val="tx1"/>
                    </a:gs>
                  </a:gsLst>
                  <a:lin ang="5400000" scaled="0"/>
                </a:gradFill>
              </a:rPr>
              <a:t> of all elements given the type</a:t>
            </a:r>
          </a:p>
          <a:p>
            <a:pPr>
              <a:lnSpc>
                <a:spcPct val="90000"/>
              </a:lnSpc>
              <a:spcAft>
                <a:spcPts val="600"/>
              </a:spcAft>
            </a:pPr>
            <a:endParaRPr lang="en-US" sz="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Each element  can also be searched or manipulated</a:t>
            </a:r>
          </a:p>
        </p:txBody>
      </p:sp>
      <p:sp>
        <p:nvSpPr>
          <p:cNvPr id="8" name="TextBox 7">
            <a:extLst>
              <a:ext uri="{FF2B5EF4-FFF2-40B4-BE49-F238E27FC236}">
                <a16:creationId xmlns:a16="http://schemas.microsoft.com/office/drawing/2014/main" id="{529D7843-5C9C-4E3E-9FF0-22CA12D090BE}"/>
              </a:ext>
            </a:extLst>
          </p:cNvPr>
          <p:cNvSpPr txBox="1"/>
          <p:nvPr/>
        </p:nvSpPr>
        <p:spPr>
          <a:xfrm>
            <a:off x="5295900" y="4268785"/>
            <a:ext cx="6515100" cy="208364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The </a:t>
            </a:r>
            <a:r>
              <a:rPr lang="en-US" sz="2800" b="1" dirty="0" err="1">
                <a:solidFill>
                  <a:schemeClr val="accent2">
                    <a:lumMod val="75000"/>
                  </a:schemeClr>
                </a:solidFill>
                <a:latin typeface="Consolas" panose="020B0609020204030204" pitchFamily="49" charset="0"/>
              </a:rPr>
              <a:t>get_text</a:t>
            </a:r>
            <a:r>
              <a:rPr lang="en-US" sz="2800" dirty="0">
                <a:gradFill>
                  <a:gsLst>
                    <a:gs pos="2917">
                      <a:schemeClr val="tx1"/>
                    </a:gs>
                    <a:gs pos="30000">
                      <a:schemeClr val="tx1"/>
                    </a:gs>
                  </a:gsLst>
                  <a:lin ang="5400000" scaled="0"/>
                </a:gradFill>
              </a:rPr>
              <a:t> function returns the actual text content of the element (without any of the HTML tags)</a:t>
            </a:r>
          </a:p>
          <a:p>
            <a:pPr>
              <a:lnSpc>
                <a:spcPct val="90000"/>
              </a:lnSpc>
              <a:spcAft>
                <a:spcPts val="600"/>
              </a:spcAft>
            </a:pPr>
            <a:endParaRPr lang="en-US" sz="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800" dirty="0">
                <a:gradFill>
                  <a:gsLst>
                    <a:gs pos="2917">
                      <a:schemeClr val="tx1"/>
                    </a:gs>
                    <a:gs pos="30000">
                      <a:schemeClr val="tx1"/>
                    </a:gs>
                  </a:gsLst>
                  <a:lin ang="5400000" scaled="0"/>
                </a:gradFill>
              </a:rPr>
              <a:t>This is useful for printing information</a:t>
            </a:r>
          </a:p>
        </p:txBody>
      </p:sp>
    </p:spTree>
    <p:extLst>
      <p:ext uri="{BB962C8B-B14F-4D97-AF65-F5344CB8AC3E}">
        <p14:creationId xmlns:p14="http://schemas.microsoft.com/office/powerpoint/2010/main" val="20626903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anim calcmode="lin" valueType="num">
                                      <p:cBhvr>
                                        <p:cTn id="1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500"/>
                                        <p:tgtEl>
                                          <p:spTgt spid="7">
                                            <p:txEl>
                                              <p:pRg st="2" end="2"/>
                                            </p:txEl>
                                          </p:spTgt>
                                        </p:tgtEl>
                                      </p:cBhvr>
                                    </p:animEffect>
                                    <p:anim calcmode="lin" valueType="num">
                                      <p:cBhvr>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fade">
                                      <p:cBhvr>
                                        <p:cTn id="39" dur="500"/>
                                        <p:tgtEl>
                                          <p:spTgt spid="8">
                                            <p:txEl>
                                              <p:pRg st="0" end="0"/>
                                            </p:txEl>
                                          </p:spTgt>
                                        </p:tgtEl>
                                      </p:cBhvr>
                                    </p:animEffect>
                                    <p:anim calcmode="lin" valueType="num">
                                      <p:cBhvr>
                                        <p:cTn id="4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1"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8">
                                            <p:txEl>
                                              <p:pRg st="2" end="2"/>
                                            </p:txEl>
                                          </p:spTgt>
                                        </p:tgtEl>
                                        <p:attrNameLst>
                                          <p:attrName>style.visibility</p:attrName>
                                        </p:attrNameLst>
                                      </p:cBhvr>
                                      <p:to>
                                        <p:strVal val="visible"/>
                                      </p:to>
                                    </p:set>
                                    <p:animEffect transition="in" filter="fade">
                                      <p:cBhvr>
                                        <p:cTn id="46" dur="500"/>
                                        <p:tgtEl>
                                          <p:spTgt spid="8">
                                            <p:txEl>
                                              <p:pRg st="2" end="2"/>
                                            </p:txEl>
                                          </p:spTgt>
                                        </p:tgtEl>
                                      </p:cBhvr>
                                    </p:animEffect>
                                    <p:anim calcmode="lin" valueType="num">
                                      <p:cBhvr>
                                        <p:cTn id="4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8" dur="5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4605</TotalTime>
  <Words>1503</Words>
  <Application>Microsoft Office PowerPoint</Application>
  <PresentationFormat>Widescreen</PresentationFormat>
  <Paragraphs>171</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Consolas</vt:lpstr>
      <vt:lpstr>Wingdings</vt:lpstr>
      <vt:lpstr>Hyland 2019</vt:lpstr>
      <vt:lpstr>Web Scraping</vt:lpstr>
      <vt:lpstr>What is web scraping?</vt:lpstr>
      <vt:lpstr>Web scraping use cases</vt:lpstr>
      <vt:lpstr>How to scrape a webpage</vt:lpstr>
      <vt:lpstr>Html review – what is HTML?</vt:lpstr>
      <vt:lpstr>httP as a concept</vt:lpstr>
      <vt:lpstr>Getting into the code: Requests Library</vt:lpstr>
      <vt:lpstr>Beautiful soup library</vt:lpstr>
      <vt:lpstr>Getting all Elements</vt:lpstr>
      <vt:lpstr>Searching for an element</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181</cp:revision>
  <dcterms:created xsi:type="dcterms:W3CDTF">2019-03-11T04:04:09Z</dcterms:created>
  <dcterms:modified xsi:type="dcterms:W3CDTF">2021-01-14T17:47:42Z</dcterms:modified>
</cp:coreProperties>
</file>